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ink/ink2.xml" ContentType="application/inkml+xml"/>
  <Override PartName="/ppt/notesSlides/notesSlide12.xml" ContentType="application/vnd.openxmlformats-officedocument.presentationml.notesSlide+xml"/>
  <Override PartName="/ppt/ink/ink3.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1C_EFB8D541.xml" ContentType="application/vnd.ms-powerpoint.comments+xml"/>
  <Override PartName="/ppt/notesSlides/notesSlide19.xml" ContentType="application/vnd.openxmlformats-officedocument.presentationml.notesSlide+xml"/>
  <Override PartName="/ppt/comments/modernComment_11E_73CD02F4.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4.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5.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6.xml" ContentType="application/inkml+xml"/>
  <Override PartName="/ppt/notesSlides/notesSlide5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0"/>
  </p:notesMasterIdLst>
  <p:sldIdLst>
    <p:sldId id="256" r:id="rId2"/>
    <p:sldId id="310" r:id="rId3"/>
    <p:sldId id="321" r:id="rId4"/>
    <p:sldId id="257" r:id="rId5"/>
    <p:sldId id="263" r:id="rId6"/>
    <p:sldId id="262" r:id="rId7"/>
    <p:sldId id="350" r:id="rId8"/>
    <p:sldId id="258" r:id="rId9"/>
    <p:sldId id="322" r:id="rId10"/>
    <p:sldId id="264" r:id="rId11"/>
    <p:sldId id="265" r:id="rId12"/>
    <p:sldId id="266" r:id="rId13"/>
    <p:sldId id="267" r:id="rId14"/>
    <p:sldId id="270" r:id="rId15"/>
    <p:sldId id="269" r:id="rId16"/>
    <p:sldId id="272" r:id="rId17"/>
    <p:sldId id="273" r:id="rId18"/>
    <p:sldId id="268" r:id="rId19"/>
    <p:sldId id="274" r:id="rId20"/>
    <p:sldId id="278" r:id="rId21"/>
    <p:sldId id="275" r:id="rId22"/>
    <p:sldId id="276" r:id="rId23"/>
    <p:sldId id="277" r:id="rId24"/>
    <p:sldId id="323" r:id="rId25"/>
    <p:sldId id="280" r:id="rId26"/>
    <p:sldId id="283" r:id="rId27"/>
    <p:sldId id="284" r:id="rId28"/>
    <p:sldId id="286" r:id="rId29"/>
    <p:sldId id="285" r:id="rId30"/>
    <p:sldId id="347" r:id="rId31"/>
    <p:sldId id="287" r:id="rId32"/>
    <p:sldId id="288" r:id="rId33"/>
    <p:sldId id="326" r:id="rId34"/>
    <p:sldId id="289" r:id="rId35"/>
    <p:sldId id="290" r:id="rId36"/>
    <p:sldId id="292" r:id="rId37"/>
    <p:sldId id="293" r:id="rId38"/>
    <p:sldId id="327" r:id="rId39"/>
    <p:sldId id="294" r:id="rId40"/>
    <p:sldId id="328" r:id="rId41"/>
    <p:sldId id="279" r:id="rId42"/>
    <p:sldId id="295" r:id="rId43"/>
    <p:sldId id="296" r:id="rId44"/>
    <p:sldId id="297" r:id="rId45"/>
    <p:sldId id="300" r:id="rId46"/>
    <p:sldId id="298" r:id="rId47"/>
    <p:sldId id="301" r:id="rId48"/>
    <p:sldId id="346" r:id="rId49"/>
    <p:sldId id="299" r:id="rId50"/>
    <p:sldId id="334" r:id="rId51"/>
    <p:sldId id="330" r:id="rId52"/>
    <p:sldId id="303" r:id="rId53"/>
    <p:sldId id="315" r:id="rId54"/>
    <p:sldId id="338" r:id="rId55"/>
    <p:sldId id="331" r:id="rId56"/>
    <p:sldId id="305" r:id="rId57"/>
    <p:sldId id="348" r:id="rId58"/>
    <p:sldId id="332" r:id="rId59"/>
    <p:sldId id="308" r:id="rId60"/>
    <p:sldId id="336" r:id="rId61"/>
    <p:sldId id="335" r:id="rId62"/>
    <p:sldId id="340" r:id="rId63"/>
    <p:sldId id="307" r:id="rId64"/>
    <p:sldId id="313" r:id="rId65"/>
    <p:sldId id="312" r:id="rId66"/>
    <p:sldId id="339" r:id="rId67"/>
    <p:sldId id="304" r:id="rId68"/>
    <p:sldId id="317" r:id="rId69"/>
    <p:sldId id="318" r:id="rId70"/>
    <p:sldId id="341" r:id="rId71"/>
    <p:sldId id="319" r:id="rId72"/>
    <p:sldId id="320" r:id="rId73"/>
    <p:sldId id="309" r:id="rId74"/>
    <p:sldId id="342" r:id="rId75"/>
    <p:sldId id="343" r:id="rId76"/>
    <p:sldId id="302" r:id="rId77"/>
    <p:sldId id="344" r:id="rId78"/>
    <p:sldId id="34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DBB39B-7B58-EC46-8102-72870E2D3DD7}">
          <p14:sldIdLst>
            <p14:sldId id="256"/>
            <p14:sldId id="310"/>
            <p14:sldId id="321"/>
            <p14:sldId id="257"/>
            <p14:sldId id="263"/>
            <p14:sldId id="262"/>
            <p14:sldId id="350"/>
            <p14:sldId id="258"/>
          </p14:sldIdLst>
        </p14:section>
        <p14:section name="ADAP-KDB work" id="{8EC52D17-0408-AA48-817C-AE68220FAE36}">
          <p14:sldIdLst>
            <p14:sldId id="322"/>
            <p14:sldId id="264"/>
            <p14:sldId id="265"/>
            <p14:sldId id="266"/>
            <p14:sldId id="267"/>
            <p14:sldId id="270"/>
            <p14:sldId id="269"/>
            <p14:sldId id="272"/>
            <p14:sldId id="273"/>
            <p14:sldId id="268"/>
          </p14:sldIdLst>
        </p14:section>
        <p14:section name="Population Genetics" id="{0EE5DC63-C632-C643-8BE1-C491C2D3665E}">
          <p14:sldIdLst>
            <p14:sldId id="274"/>
            <p14:sldId id="278"/>
            <p14:sldId id="275"/>
            <p14:sldId id="276"/>
            <p14:sldId id="277"/>
            <p14:sldId id="323"/>
            <p14:sldId id="280"/>
            <p14:sldId id="283"/>
            <p14:sldId id="284"/>
            <p14:sldId id="286"/>
            <p14:sldId id="285"/>
            <p14:sldId id="347"/>
            <p14:sldId id="287"/>
            <p14:sldId id="288"/>
            <p14:sldId id="326"/>
            <p14:sldId id="289"/>
            <p14:sldId id="290"/>
            <p14:sldId id="292"/>
            <p14:sldId id="293"/>
            <p14:sldId id="327"/>
            <p14:sldId id="294"/>
            <p14:sldId id="328"/>
            <p14:sldId id="279"/>
            <p14:sldId id="295"/>
            <p14:sldId id="296"/>
            <p14:sldId id="297"/>
            <p14:sldId id="300"/>
          </p14:sldIdLst>
        </p14:section>
        <p14:section name="WNV prediction" id="{2C058AB5-5E3D-DB4E-A644-9600AD567603}">
          <p14:sldIdLst>
            <p14:sldId id="298"/>
            <p14:sldId id="301"/>
            <p14:sldId id="346"/>
            <p14:sldId id="299"/>
            <p14:sldId id="334"/>
            <p14:sldId id="330"/>
            <p14:sldId id="303"/>
            <p14:sldId id="315"/>
            <p14:sldId id="338"/>
            <p14:sldId id="331"/>
            <p14:sldId id="305"/>
            <p14:sldId id="348"/>
            <p14:sldId id="332"/>
            <p14:sldId id="308"/>
            <p14:sldId id="336"/>
            <p14:sldId id="335"/>
            <p14:sldId id="340"/>
            <p14:sldId id="307"/>
            <p14:sldId id="313"/>
            <p14:sldId id="312"/>
            <p14:sldId id="339"/>
            <p14:sldId id="304"/>
            <p14:sldId id="317"/>
            <p14:sldId id="318"/>
            <p14:sldId id="341"/>
            <p14:sldId id="319"/>
            <p14:sldId id="320"/>
            <p14:sldId id="309"/>
            <p14:sldId id="342"/>
            <p14:sldId id="343"/>
            <p14:sldId id="302"/>
            <p14:sldId id="344"/>
            <p14:sldId id="34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3A51D1-604E-2F09-F4B2-E2F2F850266A}" name="Yunfei Liao" initials="EL" userId="S::yliao13@uncc.edu::b452e1c8-96eb-4d4e-88b3-958e4c08708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993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24"/>
    <p:restoredTop sz="77345"/>
  </p:normalViewPr>
  <p:slideViewPr>
    <p:cSldViewPr snapToGrid="0">
      <p:cViewPr varScale="1">
        <p:scale>
          <a:sx n="61" d="100"/>
          <a:sy n="61" d="100"/>
        </p:scale>
        <p:origin x="216" y="85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omments/modernComment_11C_EFB8D541.xml><?xml version="1.0" encoding="utf-8"?>
<p188:cmLst xmlns:a="http://schemas.openxmlformats.org/drawingml/2006/main" xmlns:r="http://schemas.openxmlformats.org/officeDocument/2006/relationships" xmlns:p188="http://schemas.microsoft.com/office/powerpoint/2018/8/main">
  <p188:cm id="{1FFE0FDC-E486-7B4F-95DB-8A811BEE03DA}" authorId="{383A51D1-604E-2F09-F4B2-E2F2F850266A}" created="2024-05-21T15:55:19.582">
    <ac:deMkLst xmlns:ac="http://schemas.microsoft.com/office/drawing/2013/main/command">
      <pc:docMk xmlns:pc="http://schemas.microsoft.com/office/powerpoint/2013/main/command"/>
      <pc:sldMk xmlns:pc="http://schemas.microsoft.com/office/powerpoint/2013/main/command" cId="4021867841" sldId="284"/>
      <ac:spMk id="6" creationId="{18A0B3B5-B69B-5226-ABC1-B9FF359221DC}"/>
    </ac:deMkLst>
    <p188:txBody>
      <a:bodyPr/>
      <a:lstStyle/>
      <a:p>
        <a:r>
          <a:rPr lang="en-US"/>
          <a:t>Make a pie plot with the % of variation to show the AMOVA result</a:t>
        </a:r>
      </a:p>
    </p188:txBody>
  </p188:cm>
</p188:cmLst>
</file>

<file path=ppt/comments/modernComment_11E_73CD02F4.xml><?xml version="1.0" encoding="utf-8"?>
<p188:cmLst xmlns:a="http://schemas.openxmlformats.org/drawingml/2006/main" xmlns:r="http://schemas.openxmlformats.org/officeDocument/2006/relationships" xmlns:p188="http://schemas.microsoft.com/office/powerpoint/2018/8/main">
  <p188:cm id="{AD2A46E9-6430-EF4E-B7B1-CF6BE31CB58D}" authorId="{383A51D1-604E-2F09-F4B2-E2F2F850266A}" created="2024-05-21T15:55:59.207">
    <ac:deMkLst xmlns:ac="http://schemas.microsoft.com/office/drawing/2013/main/command">
      <pc:docMk xmlns:pc="http://schemas.microsoft.com/office/powerpoint/2013/main/command"/>
      <pc:sldMk xmlns:pc="http://schemas.microsoft.com/office/powerpoint/2013/main/command" cId="1942815476" sldId="286"/>
      <ac:graphicFrameMk id="5" creationId="{63F74F0C-8EC1-CBCA-834E-FE1FDBDCADF7}"/>
    </ac:deMkLst>
    <p188:txBody>
      <a:bodyPr/>
      <a:lstStyle/>
      <a:p>
        <a:r>
          <a:rPr lang="en-US"/>
          <a:t>Remove this table, and combine this slide and previous one with pie plot as one slide about AMOVA test</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A8B5E9-6528-4C4F-9A52-5CDC693758A4}"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4A4D1118-2174-457C-A39D-6AFA0C9CC448}">
      <dgm:prSet/>
      <dgm:spPr/>
      <dgm:t>
        <a:bodyPr/>
        <a:lstStyle/>
        <a:p>
          <a:r>
            <a:rPr lang="en-US"/>
            <a:t>Introduction</a:t>
          </a:r>
        </a:p>
      </dgm:t>
    </dgm:pt>
    <dgm:pt modelId="{8AFAB5B4-DC39-4849-A979-9EBFFC039FBE}" type="parTrans" cxnId="{8DC71368-C9E7-4695-9F09-5CD2F2311A5B}">
      <dgm:prSet/>
      <dgm:spPr/>
      <dgm:t>
        <a:bodyPr/>
        <a:lstStyle/>
        <a:p>
          <a:endParaRPr lang="en-US"/>
        </a:p>
      </dgm:t>
    </dgm:pt>
    <dgm:pt modelId="{E89919ED-2D1B-45E4-B7A7-49FF71FF026B}" type="sibTrans" cxnId="{8DC71368-C9E7-4695-9F09-5CD2F2311A5B}">
      <dgm:prSet phldrT="01" phldr="0"/>
      <dgm:spPr/>
      <dgm:t>
        <a:bodyPr/>
        <a:lstStyle/>
        <a:p>
          <a:r>
            <a:rPr lang="en-US"/>
            <a:t>01</a:t>
          </a:r>
        </a:p>
      </dgm:t>
    </dgm:pt>
    <dgm:pt modelId="{D40F8286-C801-4318-9F28-D2E315F612F2}">
      <dgm:prSet/>
      <dgm:spPr/>
      <dgm:t>
        <a:bodyPr/>
        <a:lstStyle/>
        <a:p>
          <a:r>
            <a:rPr lang="en-US"/>
            <a:t>Previous</a:t>
          </a:r>
          <a:r>
            <a:rPr lang="zh-CN"/>
            <a:t> </a:t>
          </a:r>
          <a:r>
            <a:rPr lang="en-US"/>
            <a:t>Work</a:t>
          </a:r>
        </a:p>
      </dgm:t>
    </dgm:pt>
    <dgm:pt modelId="{119DA583-925E-4D3D-895B-FE81953ED90E}" type="parTrans" cxnId="{9327B531-B71B-4E2F-8AFC-F15F070CC808}">
      <dgm:prSet/>
      <dgm:spPr/>
      <dgm:t>
        <a:bodyPr/>
        <a:lstStyle/>
        <a:p>
          <a:endParaRPr lang="en-US"/>
        </a:p>
      </dgm:t>
    </dgm:pt>
    <dgm:pt modelId="{DF5191BB-7800-4B4F-9379-26718AF4A918}" type="sibTrans" cxnId="{9327B531-B71B-4E2F-8AFC-F15F070CC808}">
      <dgm:prSet phldrT="02" phldr="0"/>
      <dgm:spPr/>
      <dgm:t>
        <a:bodyPr/>
        <a:lstStyle/>
        <a:p>
          <a:r>
            <a:rPr lang="en-US"/>
            <a:t>02</a:t>
          </a:r>
        </a:p>
      </dgm:t>
    </dgm:pt>
    <dgm:pt modelId="{073FA147-6790-4246-BF39-175DD1B20834}">
      <dgm:prSet/>
      <dgm:spPr/>
      <dgm:t>
        <a:bodyPr/>
        <a:lstStyle/>
        <a:p>
          <a:r>
            <a:rPr lang="en-US" i="1"/>
            <a:t>Cx.</a:t>
          </a:r>
          <a:r>
            <a:rPr lang="zh-CN" i="1"/>
            <a:t> </a:t>
          </a:r>
          <a:r>
            <a:rPr lang="en-US" i="1"/>
            <a:t>Tarsalis</a:t>
          </a:r>
          <a:r>
            <a:rPr lang="zh-CN" i="1"/>
            <a:t> </a:t>
          </a:r>
          <a:r>
            <a:rPr lang="en-US"/>
            <a:t>Population</a:t>
          </a:r>
          <a:r>
            <a:rPr lang="zh-CN"/>
            <a:t> </a:t>
          </a:r>
          <a:r>
            <a:rPr lang="en-US"/>
            <a:t>Genetics</a:t>
          </a:r>
        </a:p>
      </dgm:t>
    </dgm:pt>
    <dgm:pt modelId="{EFB80518-75C6-44FA-A6EE-E5E4E62F5B13}" type="parTrans" cxnId="{9EA7D9B5-0E47-48D0-9632-468E6F936D0B}">
      <dgm:prSet/>
      <dgm:spPr/>
      <dgm:t>
        <a:bodyPr/>
        <a:lstStyle/>
        <a:p>
          <a:endParaRPr lang="en-US"/>
        </a:p>
      </dgm:t>
    </dgm:pt>
    <dgm:pt modelId="{6FF038AF-765B-432F-B27C-15924D2AA7BE}" type="sibTrans" cxnId="{9EA7D9B5-0E47-48D0-9632-468E6F936D0B}">
      <dgm:prSet phldrT="03" phldr="0"/>
      <dgm:spPr/>
      <dgm:t>
        <a:bodyPr/>
        <a:lstStyle/>
        <a:p>
          <a:r>
            <a:rPr lang="en-US"/>
            <a:t>03</a:t>
          </a:r>
        </a:p>
      </dgm:t>
    </dgm:pt>
    <dgm:pt modelId="{EA2E040C-4770-4A1A-83C6-90AF0BB461D9}">
      <dgm:prSet/>
      <dgm:spPr/>
      <dgm:t>
        <a:bodyPr/>
        <a:lstStyle/>
        <a:p>
          <a:r>
            <a:rPr lang="en-US"/>
            <a:t>West</a:t>
          </a:r>
          <a:r>
            <a:rPr lang="zh-CN"/>
            <a:t> </a:t>
          </a:r>
          <a:r>
            <a:rPr lang="en-US"/>
            <a:t>Nile</a:t>
          </a:r>
          <a:r>
            <a:rPr lang="zh-CN"/>
            <a:t> </a:t>
          </a:r>
          <a:r>
            <a:rPr lang="en-US"/>
            <a:t>Virus</a:t>
          </a:r>
          <a:r>
            <a:rPr lang="zh-CN"/>
            <a:t> </a:t>
          </a:r>
          <a:r>
            <a:rPr lang="en-US"/>
            <a:t>Prediction</a:t>
          </a:r>
        </a:p>
      </dgm:t>
    </dgm:pt>
    <dgm:pt modelId="{69E8385C-541E-4D36-BC05-8AD2CEBFCB29}" type="parTrans" cxnId="{40D52E3F-A5F9-4090-9712-EF1E81DE9CDD}">
      <dgm:prSet/>
      <dgm:spPr/>
      <dgm:t>
        <a:bodyPr/>
        <a:lstStyle/>
        <a:p>
          <a:endParaRPr lang="en-US"/>
        </a:p>
      </dgm:t>
    </dgm:pt>
    <dgm:pt modelId="{A5622398-7B21-4404-AAE4-673275B50158}" type="sibTrans" cxnId="{40D52E3F-A5F9-4090-9712-EF1E81DE9CDD}">
      <dgm:prSet phldrT="04" phldr="0"/>
      <dgm:spPr/>
      <dgm:t>
        <a:bodyPr/>
        <a:lstStyle/>
        <a:p>
          <a:r>
            <a:rPr lang="en-US"/>
            <a:t>04</a:t>
          </a:r>
        </a:p>
      </dgm:t>
    </dgm:pt>
    <dgm:pt modelId="{E2ED36E1-FBBF-EA4D-B25A-0277179E43B6}" type="pres">
      <dgm:prSet presAssocID="{40A8B5E9-6528-4C4F-9A52-5CDC693758A4}" presName="Name0" presStyleCnt="0">
        <dgm:presLayoutVars>
          <dgm:animLvl val="lvl"/>
          <dgm:resizeHandles val="exact"/>
        </dgm:presLayoutVars>
      </dgm:prSet>
      <dgm:spPr/>
    </dgm:pt>
    <dgm:pt modelId="{8737D522-F227-9E4D-BA41-7D5B05E18782}" type="pres">
      <dgm:prSet presAssocID="{4A4D1118-2174-457C-A39D-6AFA0C9CC448}" presName="compositeNode" presStyleCnt="0">
        <dgm:presLayoutVars>
          <dgm:bulletEnabled val="1"/>
        </dgm:presLayoutVars>
      </dgm:prSet>
      <dgm:spPr/>
    </dgm:pt>
    <dgm:pt modelId="{DE37E4E1-DF04-044B-A573-F9780EA1E3F8}" type="pres">
      <dgm:prSet presAssocID="{4A4D1118-2174-457C-A39D-6AFA0C9CC448}" presName="bgRect" presStyleLbl="alignNode1" presStyleIdx="0" presStyleCnt="4"/>
      <dgm:spPr/>
    </dgm:pt>
    <dgm:pt modelId="{01F47B95-B4D7-7047-BE27-0CE260AE7370}" type="pres">
      <dgm:prSet presAssocID="{E89919ED-2D1B-45E4-B7A7-49FF71FF026B}" presName="sibTransNodeRect" presStyleLbl="alignNode1" presStyleIdx="0" presStyleCnt="4">
        <dgm:presLayoutVars>
          <dgm:chMax val="0"/>
          <dgm:bulletEnabled val="1"/>
        </dgm:presLayoutVars>
      </dgm:prSet>
      <dgm:spPr/>
    </dgm:pt>
    <dgm:pt modelId="{8AFC129A-BDCC-F246-96EF-9D1397CC0FC7}" type="pres">
      <dgm:prSet presAssocID="{4A4D1118-2174-457C-A39D-6AFA0C9CC448}" presName="nodeRect" presStyleLbl="alignNode1" presStyleIdx="0" presStyleCnt="4">
        <dgm:presLayoutVars>
          <dgm:bulletEnabled val="1"/>
        </dgm:presLayoutVars>
      </dgm:prSet>
      <dgm:spPr/>
    </dgm:pt>
    <dgm:pt modelId="{AC586434-88D5-7B40-88D4-F56D6156B66D}" type="pres">
      <dgm:prSet presAssocID="{E89919ED-2D1B-45E4-B7A7-49FF71FF026B}" presName="sibTrans" presStyleCnt="0"/>
      <dgm:spPr/>
    </dgm:pt>
    <dgm:pt modelId="{26BED9B6-5C2A-4F40-8C0F-100D41332A4B}" type="pres">
      <dgm:prSet presAssocID="{D40F8286-C801-4318-9F28-D2E315F612F2}" presName="compositeNode" presStyleCnt="0">
        <dgm:presLayoutVars>
          <dgm:bulletEnabled val="1"/>
        </dgm:presLayoutVars>
      </dgm:prSet>
      <dgm:spPr/>
    </dgm:pt>
    <dgm:pt modelId="{6E6DEACC-4E45-074D-A1BD-80C968736AEA}" type="pres">
      <dgm:prSet presAssocID="{D40F8286-C801-4318-9F28-D2E315F612F2}" presName="bgRect" presStyleLbl="alignNode1" presStyleIdx="1" presStyleCnt="4"/>
      <dgm:spPr/>
    </dgm:pt>
    <dgm:pt modelId="{9058BC05-CD22-204F-B705-AD92E696AECD}" type="pres">
      <dgm:prSet presAssocID="{DF5191BB-7800-4B4F-9379-26718AF4A918}" presName="sibTransNodeRect" presStyleLbl="alignNode1" presStyleIdx="1" presStyleCnt="4">
        <dgm:presLayoutVars>
          <dgm:chMax val="0"/>
          <dgm:bulletEnabled val="1"/>
        </dgm:presLayoutVars>
      </dgm:prSet>
      <dgm:spPr/>
    </dgm:pt>
    <dgm:pt modelId="{C98AFB16-0619-CB42-923C-AC7F6CC5705F}" type="pres">
      <dgm:prSet presAssocID="{D40F8286-C801-4318-9F28-D2E315F612F2}" presName="nodeRect" presStyleLbl="alignNode1" presStyleIdx="1" presStyleCnt="4">
        <dgm:presLayoutVars>
          <dgm:bulletEnabled val="1"/>
        </dgm:presLayoutVars>
      </dgm:prSet>
      <dgm:spPr/>
    </dgm:pt>
    <dgm:pt modelId="{12F88E50-0AB6-1E40-8775-A9C7EB03BDE7}" type="pres">
      <dgm:prSet presAssocID="{DF5191BB-7800-4B4F-9379-26718AF4A918}" presName="sibTrans" presStyleCnt="0"/>
      <dgm:spPr/>
    </dgm:pt>
    <dgm:pt modelId="{816A600C-45DE-B249-834D-CD4CAA33E725}" type="pres">
      <dgm:prSet presAssocID="{073FA147-6790-4246-BF39-175DD1B20834}" presName="compositeNode" presStyleCnt="0">
        <dgm:presLayoutVars>
          <dgm:bulletEnabled val="1"/>
        </dgm:presLayoutVars>
      </dgm:prSet>
      <dgm:spPr/>
    </dgm:pt>
    <dgm:pt modelId="{0587DB83-C02B-7247-B530-19D295DCB56D}" type="pres">
      <dgm:prSet presAssocID="{073FA147-6790-4246-BF39-175DD1B20834}" presName="bgRect" presStyleLbl="alignNode1" presStyleIdx="2" presStyleCnt="4"/>
      <dgm:spPr/>
    </dgm:pt>
    <dgm:pt modelId="{3ADB13EB-C5B5-BE4C-8D34-819C3D8D6F53}" type="pres">
      <dgm:prSet presAssocID="{6FF038AF-765B-432F-B27C-15924D2AA7BE}" presName="sibTransNodeRect" presStyleLbl="alignNode1" presStyleIdx="2" presStyleCnt="4">
        <dgm:presLayoutVars>
          <dgm:chMax val="0"/>
          <dgm:bulletEnabled val="1"/>
        </dgm:presLayoutVars>
      </dgm:prSet>
      <dgm:spPr/>
    </dgm:pt>
    <dgm:pt modelId="{DBBD6E23-573B-A342-9AF8-F7A0AF90E095}" type="pres">
      <dgm:prSet presAssocID="{073FA147-6790-4246-BF39-175DD1B20834}" presName="nodeRect" presStyleLbl="alignNode1" presStyleIdx="2" presStyleCnt="4">
        <dgm:presLayoutVars>
          <dgm:bulletEnabled val="1"/>
        </dgm:presLayoutVars>
      </dgm:prSet>
      <dgm:spPr/>
    </dgm:pt>
    <dgm:pt modelId="{8080A482-C003-CB42-99BB-3CB2FBFD31A9}" type="pres">
      <dgm:prSet presAssocID="{6FF038AF-765B-432F-B27C-15924D2AA7BE}" presName="sibTrans" presStyleCnt="0"/>
      <dgm:spPr/>
    </dgm:pt>
    <dgm:pt modelId="{594F4ED1-53F5-8245-AEE7-7903FF859C3A}" type="pres">
      <dgm:prSet presAssocID="{EA2E040C-4770-4A1A-83C6-90AF0BB461D9}" presName="compositeNode" presStyleCnt="0">
        <dgm:presLayoutVars>
          <dgm:bulletEnabled val="1"/>
        </dgm:presLayoutVars>
      </dgm:prSet>
      <dgm:spPr/>
    </dgm:pt>
    <dgm:pt modelId="{5D4D3363-B829-A345-A2FF-001B54AEB737}" type="pres">
      <dgm:prSet presAssocID="{EA2E040C-4770-4A1A-83C6-90AF0BB461D9}" presName="bgRect" presStyleLbl="alignNode1" presStyleIdx="3" presStyleCnt="4"/>
      <dgm:spPr/>
    </dgm:pt>
    <dgm:pt modelId="{FFC1631C-89C9-D845-98B7-25D475F7D8DE}" type="pres">
      <dgm:prSet presAssocID="{A5622398-7B21-4404-AAE4-673275B50158}" presName="sibTransNodeRect" presStyleLbl="alignNode1" presStyleIdx="3" presStyleCnt="4">
        <dgm:presLayoutVars>
          <dgm:chMax val="0"/>
          <dgm:bulletEnabled val="1"/>
        </dgm:presLayoutVars>
      </dgm:prSet>
      <dgm:spPr/>
    </dgm:pt>
    <dgm:pt modelId="{D67F464B-1228-684F-B695-9C81BD7DAB15}" type="pres">
      <dgm:prSet presAssocID="{EA2E040C-4770-4A1A-83C6-90AF0BB461D9}" presName="nodeRect" presStyleLbl="alignNode1" presStyleIdx="3" presStyleCnt="4">
        <dgm:presLayoutVars>
          <dgm:bulletEnabled val="1"/>
        </dgm:presLayoutVars>
      </dgm:prSet>
      <dgm:spPr/>
    </dgm:pt>
  </dgm:ptLst>
  <dgm:cxnLst>
    <dgm:cxn modelId="{8A707710-DD4E-E54F-BB98-458B74E3CFEA}" type="presOf" srcId="{DF5191BB-7800-4B4F-9379-26718AF4A918}" destId="{9058BC05-CD22-204F-B705-AD92E696AECD}" srcOrd="0" destOrd="0" presId="urn:microsoft.com/office/officeart/2016/7/layout/LinearBlockProcessNumbered"/>
    <dgm:cxn modelId="{97234B22-3973-AA4F-A67E-2CDB12F5F9F8}" type="presOf" srcId="{EA2E040C-4770-4A1A-83C6-90AF0BB461D9}" destId="{5D4D3363-B829-A345-A2FF-001B54AEB737}" srcOrd="0" destOrd="0" presId="urn:microsoft.com/office/officeart/2016/7/layout/LinearBlockProcessNumbered"/>
    <dgm:cxn modelId="{9327B531-B71B-4E2F-8AFC-F15F070CC808}" srcId="{40A8B5E9-6528-4C4F-9A52-5CDC693758A4}" destId="{D40F8286-C801-4318-9F28-D2E315F612F2}" srcOrd="1" destOrd="0" parTransId="{119DA583-925E-4D3D-895B-FE81953ED90E}" sibTransId="{DF5191BB-7800-4B4F-9379-26718AF4A918}"/>
    <dgm:cxn modelId="{5B4DFA3A-AB8A-CC4D-B649-5F23D1B877D1}" type="presOf" srcId="{4A4D1118-2174-457C-A39D-6AFA0C9CC448}" destId="{DE37E4E1-DF04-044B-A573-F9780EA1E3F8}" srcOrd="0" destOrd="0" presId="urn:microsoft.com/office/officeart/2016/7/layout/LinearBlockProcessNumbered"/>
    <dgm:cxn modelId="{40D52E3F-A5F9-4090-9712-EF1E81DE9CDD}" srcId="{40A8B5E9-6528-4C4F-9A52-5CDC693758A4}" destId="{EA2E040C-4770-4A1A-83C6-90AF0BB461D9}" srcOrd="3" destOrd="0" parTransId="{69E8385C-541E-4D36-BC05-8AD2CEBFCB29}" sibTransId="{A5622398-7B21-4404-AAE4-673275B50158}"/>
    <dgm:cxn modelId="{A261815E-2F73-7540-AB34-ACDDC22F7BCE}" type="presOf" srcId="{6FF038AF-765B-432F-B27C-15924D2AA7BE}" destId="{3ADB13EB-C5B5-BE4C-8D34-819C3D8D6F53}" srcOrd="0" destOrd="0" presId="urn:microsoft.com/office/officeart/2016/7/layout/LinearBlockProcessNumbered"/>
    <dgm:cxn modelId="{8DC71368-C9E7-4695-9F09-5CD2F2311A5B}" srcId="{40A8B5E9-6528-4C4F-9A52-5CDC693758A4}" destId="{4A4D1118-2174-457C-A39D-6AFA0C9CC448}" srcOrd="0" destOrd="0" parTransId="{8AFAB5B4-DC39-4849-A979-9EBFFC039FBE}" sibTransId="{E89919ED-2D1B-45E4-B7A7-49FF71FF026B}"/>
    <dgm:cxn modelId="{7FFC0E7A-36B0-2E41-A764-5B0FA6F73B21}" type="presOf" srcId="{40A8B5E9-6528-4C4F-9A52-5CDC693758A4}" destId="{E2ED36E1-FBBF-EA4D-B25A-0277179E43B6}" srcOrd="0" destOrd="0" presId="urn:microsoft.com/office/officeart/2016/7/layout/LinearBlockProcessNumbered"/>
    <dgm:cxn modelId="{B6B1E89C-1011-A349-9660-0F5A7363B90A}" type="presOf" srcId="{A5622398-7B21-4404-AAE4-673275B50158}" destId="{FFC1631C-89C9-D845-98B7-25D475F7D8DE}" srcOrd="0" destOrd="0" presId="urn:microsoft.com/office/officeart/2016/7/layout/LinearBlockProcessNumbered"/>
    <dgm:cxn modelId="{7E6728AD-F524-264E-B6C3-36FF1AB168BD}" type="presOf" srcId="{EA2E040C-4770-4A1A-83C6-90AF0BB461D9}" destId="{D67F464B-1228-684F-B695-9C81BD7DAB15}" srcOrd="1" destOrd="0" presId="urn:microsoft.com/office/officeart/2016/7/layout/LinearBlockProcessNumbered"/>
    <dgm:cxn modelId="{9EA7D9B5-0E47-48D0-9632-468E6F936D0B}" srcId="{40A8B5E9-6528-4C4F-9A52-5CDC693758A4}" destId="{073FA147-6790-4246-BF39-175DD1B20834}" srcOrd="2" destOrd="0" parTransId="{EFB80518-75C6-44FA-A6EE-E5E4E62F5B13}" sibTransId="{6FF038AF-765B-432F-B27C-15924D2AA7BE}"/>
    <dgm:cxn modelId="{E4CB95B9-3530-5A4D-B822-938B92076374}" type="presOf" srcId="{E89919ED-2D1B-45E4-B7A7-49FF71FF026B}" destId="{01F47B95-B4D7-7047-BE27-0CE260AE7370}" srcOrd="0" destOrd="0" presId="urn:microsoft.com/office/officeart/2016/7/layout/LinearBlockProcessNumbered"/>
    <dgm:cxn modelId="{3DCC55BB-7FEA-214F-BC5E-8083292D62B0}" type="presOf" srcId="{D40F8286-C801-4318-9F28-D2E315F612F2}" destId="{C98AFB16-0619-CB42-923C-AC7F6CC5705F}" srcOrd="1" destOrd="0" presId="urn:microsoft.com/office/officeart/2016/7/layout/LinearBlockProcessNumbered"/>
    <dgm:cxn modelId="{2E927EE8-754F-9743-B1E0-F9586ED151B8}" type="presOf" srcId="{073FA147-6790-4246-BF39-175DD1B20834}" destId="{0587DB83-C02B-7247-B530-19D295DCB56D}" srcOrd="0" destOrd="0" presId="urn:microsoft.com/office/officeart/2016/7/layout/LinearBlockProcessNumbered"/>
    <dgm:cxn modelId="{05834AEC-5DEB-A144-AAE0-2C8EF26ADA8E}" type="presOf" srcId="{073FA147-6790-4246-BF39-175DD1B20834}" destId="{DBBD6E23-573B-A342-9AF8-F7A0AF90E095}" srcOrd="1" destOrd="0" presId="urn:microsoft.com/office/officeart/2016/7/layout/LinearBlockProcessNumbered"/>
    <dgm:cxn modelId="{8DDCDAEE-94FB-7748-BC01-D420967D2D03}" type="presOf" srcId="{D40F8286-C801-4318-9F28-D2E315F612F2}" destId="{6E6DEACC-4E45-074D-A1BD-80C968736AEA}" srcOrd="0" destOrd="0" presId="urn:microsoft.com/office/officeart/2016/7/layout/LinearBlockProcessNumbered"/>
    <dgm:cxn modelId="{8623EFFF-A7A4-EE49-8960-19C2DB839C48}" type="presOf" srcId="{4A4D1118-2174-457C-A39D-6AFA0C9CC448}" destId="{8AFC129A-BDCC-F246-96EF-9D1397CC0FC7}" srcOrd="1" destOrd="0" presId="urn:microsoft.com/office/officeart/2016/7/layout/LinearBlockProcessNumbered"/>
    <dgm:cxn modelId="{5D642AAD-EF4B-3241-B971-23EB3CDEFBF8}" type="presParOf" srcId="{E2ED36E1-FBBF-EA4D-B25A-0277179E43B6}" destId="{8737D522-F227-9E4D-BA41-7D5B05E18782}" srcOrd="0" destOrd="0" presId="urn:microsoft.com/office/officeart/2016/7/layout/LinearBlockProcessNumbered"/>
    <dgm:cxn modelId="{E2E9F294-3046-CB42-A6DF-025E99FA053E}" type="presParOf" srcId="{8737D522-F227-9E4D-BA41-7D5B05E18782}" destId="{DE37E4E1-DF04-044B-A573-F9780EA1E3F8}" srcOrd="0" destOrd="0" presId="urn:microsoft.com/office/officeart/2016/7/layout/LinearBlockProcessNumbered"/>
    <dgm:cxn modelId="{EAE9088F-3811-6D44-9680-862BCCC42F95}" type="presParOf" srcId="{8737D522-F227-9E4D-BA41-7D5B05E18782}" destId="{01F47B95-B4D7-7047-BE27-0CE260AE7370}" srcOrd="1" destOrd="0" presId="urn:microsoft.com/office/officeart/2016/7/layout/LinearBlockProcessNumbered"/>
    <dgm:cxn modelId="{22D42081-B391-4345-B32D-F2E8FEA1F852}" type="presParOf" srcId="{8737D522-F227-9E4D-BA41-7D5B05E18782}" destId="{8AFC129A-BDCC-F246-96EF-9D1397CC0FC7}" srcOrd="2" destOrd="0" presId="urn:microsoft.com/office/officeart/2016/7/layout/LinearBlockProcessNumbered"/>
    <dgm:cxn modelId="{F6F7E12E-2EA4-B046-9949-7AC45A044FAE}" type="presParOf" srcId="{E2ED36E1-FBBF-EA4D-B25A-0277179E43B6}" destId="{AC586434-88D5-7B40-88D4-F56D6156B66D}" srcOrd="1" destOrd="0" presId="urn:microsoft.com/office/officeart/2016/7/layout/LinearBlockProcessNumbered"/>
    <dgm:cxn modelId="{8B8DEBE1-DF8D-EC4C-A208-3468EBFAC931}" type="presParOf" srcId="{E2ED36E1-FBBF-EA4D-B25A-0277179E43B6}" destId="{26BED9B6-5C2A-4F40-8C0F-100D41332A4B}" srcOrd="2" destOrd="0" presId="urn:microsoft.com/office/officeart/2016/7/layout/LinearBlockProcessNumbered"/>
    <dgm:cxn modelId="{303773BD-E6F6-464F-A9B2-9AFF7B879904}" type="presParOf" srcId="{26BED9B6-5C2A-4F40-8C0F-100D41332A4B}" destId="{6E6DEACC-4E45-074D-A1BD-80C968736AEA}" srcOrd="0" destOrd="0" presId="urn:microsoft.com/office/officeart/2016/7/layout/LinearBlockProcessNumbered"/>
    <dgm:cxn modelId="{4EC3DC61-3190-AA4D-B543-FFADA12CE9FF}" type="presParOf" srcId="{26BED9B6-5C2A-4F40-8C0F-100D41332A4B}" destId="{9058BC05-CD22-204F-B705-AD92E696AECD}" srcOrd="1" destOrd="0" presId="urn:microsoft.com/office/officeart/2016/7/layout/LinearBlockProcessNumbered"/>
    <dgm:cxn modelId="{DEC7D8DC-7529-1B47-B3E4-EBA758C7348E}" type="presParOf" srcId="{26BED9B6-5C2A-4F40-8C0F-100D41332A4B}" destId="{C98AFB16-0619-CB42-923C-AC7F6CC5705F}" srcOrd="2" destOrd="0" presId="urn:microsoft.com/office/officeart/2016/7/layout/LinearBlockProcessNumbered"/>
    <dgm:cxn modelId="{43226C5D-6D67-9E45-BF8D-06E8C6B1B0A2}" type="presParOf" srcId="{E2ED36E1-FBBF-EA4D-B25A-0277179E43B6}" destId="{12F88E50-0AB6-1E40-8775-A9C7EB03BDE7}" srcOrd="3" destOrd="0" presId="urn:microsoft.com/office/officeart/2016/7/layout/LinearBlockProcessNumbered"/>
    <dgm:cxn modelId="{3AF2C8F7-305A-3E4C-94DE-F662370ED9EF}" type="presParOf" srcId="{E2ED36E1-FBBF-EA4D-B25A-0277179E43B6}" destId="{816A600C-45DE-B249-834D-CD4CAA33E725}" srcOrd="4" destOrd="0" presId="urn:microsoft.com/office/officeart/2016/7/layout/LinearBlockProcessNumbered"/>
    <dgm:cxn modelId="{CD306932-224F-7542-825D-BEA949F56C63}" type="presParOf" srcId="{816A600C-45DE-B249-834D-CD4CAA33E725}" destId="{0587DB83-C02B-7247-B530-19D295DCB56D}" srcOrd="0" destOrd="0" presId="urn:microsoft.com/office/officeart/2016/7/layout/LinearBlockProcessNumbered"/>
    <dgm:cxn modelId="{14F1C2DA-28D8-8944-8318-5C7E515DB2E9}" type="presParOf" srcId="{816A600C-45DE-B249-834D-CD4CAA33E725}" destId="{3ADB13EB-C5B5-BE4C-8D34-819C3D8D6F53}" srcOrd="1" destOrd="0" presId="urn:microsoft.com/office/officeart/2016/7/layout/LinearBlockProcessNumbered"/>
    <dgm:cxn modelId="{27739900-5A48-6E44-B40E-6A6FA4639471}" type="presParOf" srcId="{816A600C-45DE-B249-834D-CD4CAA33E725}" destId="{DBBD6E23-573B-A342-9AF8-F7A0AF90E095}" srcOrd="2" destOrd="0" presId="urn:microsoft.com/office/officeart/2016/7/layout/LinearBlockProcessNumbered"/>
    <dgm:cxn modelId="{95D61205-7864-6E4B-92E8-C9737D80BAA8}" type="presParOf" srcId="{E2ED36E1-FBBF-EA4D-B25A-0277179E43B6}" destId="{8080A482-C003-CB42-99BB-3CB2FBFD31A9}" srcOrd="5" destOrd="0" presId="urn:microsoft.com/office/officeart/2016/7/layout/LinearBlockProcessNumbered"/>
    <dgm:cxn modelId="{8C72DFBC-35DB-764E-910D-99177E35CD22}" type="presParOf" srcId="{E2ED36E1-FBBF-EA4D-B25A-0277179E43B6}" destId="{594F4ED1-53F5-8245-AEE7-7903FF859C3A}" srcOrd="6" destOrd="0" presId="urn:microsoft.com/office/officeart/2016/7/layout/LinearBlockProcessNumbered"/>
    <dgm:cxn modelId="{B9D75576-8093-3C43-BE45-010ABB3AE431}" type="presParOf" srcId="{594F4ED1-53F5-8245-AEE7-7903FF859C3A}" destId="{5D4D3363-B829-A345-A2FF-001B54AEB737}" srcOrd="0" destOrd="0" presId="urn:microsoft.com/office/officeart/2016/7/layout/LinearBlockProcessNumbered"/>
    <dgm:cxn modelId="{6B2FCFA1-F5F3-5644-B0BA-9F9E1596BEC0}" type="presParOf" srcId="{594F4ED1-53F5-8245-AEE7-7903FF859C3A}" destId="{FFC1631C-89C9-D845-98B7-25D475F7D8DE}" srcOrd="1" destOrd="0" presId="urn:microsoft.com/office/officeart/2016/7/layout/LinearBlockProcessNumbered"/>
    <dgm:cxn modelId="{5A2B82B4-BB51-394A-83D5-E02E440FB04C}" type="presParOf" srcId="{594F4ED1-53F5-8245-AEE7-7903FF859C3A}" destId="{D67F464B-1228-684F-B695-9C81BD7DAB15}"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7E4E1-DF04-044B-A573-F9780EA1E3F8}">
      <dsp:nvSpPr>
        <dsp:cNvPr id="0" name=""/>
        <dsp:cNvSpPr/>
      </dsp:nvSpPr>
      <dsp:spPr>
        <a:xfrm>
          <a:off x="213" y="194831"/>
          <a:ext cx="2574396" cy="308927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293" tIns="0" rIns="254293" bIns="330200" numCol="1" spcCol="1270" anchor="t" anchorCtr="0">
          <a:noAutofit/>
        </a:bodyPr>
        <a:lstStyle/>
        <a:p>
          <a:pPr marL="0" lvl="0" indent="0" algn="l" defTabSz="1155700">
            <a:lnSpc>
              <a:spcPct val="90000"/>
            </a:lnSpc>
            <a:spcBef>
              <a:spcPct val="0"/>
            </a:spcBef>
            <a:spcAft>
              <a:spcPct val="35000"/>
            </a:spcAft>
            <a:buNone/>
          </a:pPr>
          <a:r>
            <a:rPr lang="en-US" sz="2600" kern="1200"/>
            <a:t>Introduction</a:t>
          </a:r>
        </a:p>
      </dsp:txBody>
      <dsp:txXfrm>
        <a:off x="213" y="1430542"/>
        <a:ext cx="2574396" cy="1853565"/>
      </dsp:txXfrm>
    </dsp:sp>
    <dsp:sp modelId="{01F47B95-B4D7-7047-BE27-0CE260AE7370}">
      <dsp:nvSpPr>
        <dsp:cNvPr id="0" name=""/>
        <dsp:cNvSpPr/>
      </dsp:nvSpPr>
      <dsp:spPr>
        <a:xfrm>
          <a:off x="213" y="194831"/>
          <a:ext cx="2574396" cy="123571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293" tIns="165100" rIns="2542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213" y="194831"/>
        <a:ext cx="2574396" cy="1235710"/>
      </dsp:txXfrm>
    </dsp:sp>
    <dsp:sp modelId="{6E6DEACC-4E45-074D-A1BD-80C968736AEA}">
      <dsp:nvSpPr>
        <dsp:cNvPr id="0" name=""/>
        <dsp:cNvSpPr/>
      </dsp:nvSpPr>
      <dsp:spPr>
        <a:xfrm>
          <a:off x="2780561" y="194831"/>
          <a:ext cx="2574396" cy="308927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293" tIns="0" rIns="254293" bIns="330200" numCol="1" spcCol="1270" anchor="t" anchorCtr="0">
          <a:noAutofit/>
        </a:bodyPr>
        <a:lstStyle/>
        <a:p>
          <a:pPr marL="0" lvl="0" indent="0" algn="l" defTabSz="1155700">
            <a:lnSpc>
              <a:spcPct val="90000"/>
            </a:lnSpc>
            <a:spcBef>
              <a:spcPct val="0"/>
            </a:spcBef>
            <a:spcAft>
              <a:spcPct val="35000"/>
            </a:spcAft>
            <a:buNone/>
          </a:pPr>
          <a:r>
            <a:rPr lang="en-US" sz="2600" kern="1200"/>
            <a:t>Previous</a:t>
          </a:r>
          <a:r>
            <a:rPr lang="zh-CN" sz="2600" kern="1200"/>
            <a:t> </a:t>
          </a:r>
          <a:r>
            <a:rPr lang="en-US" sz="2600" kern="1200"/>
            <a:t>Work</a:t>
          </a:r>
        </a:p>
      </dsp:txBody>
      <dsp:txXfrm>
        <a:off x="2780561" y="1430542"/>
        <a:ext cx="2574396" cy="1853565"/>
      </dsp:txXfrm>
    </dsp:sp>
    <dsp:sp modelId="{9058BC05-CD22-204F-B705-AD92E696AECD}">
      <dsp:nvSpPr>
        <dsp:cNvPr id="0" name=""/>
        <dsp:cNvSpPr/>
      </dsp:nvSpPr>
      <dsp:spPr>
        <a:xfrm>
          <a:off x="2780561" y="194831"/>
          <a:ext cx="2574396" cy="123571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293" tIns="165100" rIns="2542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2780561" y="194831"/>
        <a:ext cx="2574396" cy="1235710"/>
      </dsp:txXfrm>
    </dsp:sp>
    <dsp:sp modelId="{0587DB83-C02B-7247-B530-19D295DCB56D}">
      <dsp:nvSpPr>
        <dsp:cNvPr id="0" name=""/>
        <dsp:cNvSpPr/>
      </dsp:nvSpPr>
      <dsp:spPr>
        <a:xfrm>
          <a:off x="5560910" y="194831"/>
          <a:ext cx="2574396" cy="308927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293" tIns="0" rIns="254293" bIns="330200" numCol="1" spcCol="1270" anchor="t" anchorCtr="0">
          <a:noAutofit/>
        </a:bodyPr>
        <a:lstStyle/>
        <a:p>
          <a:pPr marL="0" lvl="0" indent="0" algn="l" defTabSz="1155700">
            <a:lnSpc>
              <a:spcPct val="90000"/>
            </a:lnSpc>
            <a:spcBef>
              <a:spcPct val="0"/>
            </a:spcBef>
            <a:spcAft>
              <a:spcPct val="35000"/>
            </a:spcAft>
            <a:buNone/>
          </a:pPr>
          <a:r>
            <a:rPr lang="en-US" sz="2600" i="1" kern="1200"/>
            <a:t>Cx.</a:t>
          </a:r>
          <a:r>
            <a:rPr lang="zh-CN" sz="2600" i="1" kern="1200"/>
            <a:t> </a:t>
          </a:r>
          <a:r>
            <a:rPr lang="en-US" sz="2600" i="1" kern="1200"/>
            <a:t>Tarsalis</a:t>
          </a:r>
          <a:r>
            <a:rPr lang="zh-CN" sz="2600" i="1" kern="1200"/>
            <a:t> </a:t>
          </a:r>
          <a:r>
            <a:rPr lang="en-US" sz="2600" kern="1200"/>
            <a:t>Population</a:t>
          </a:r>
          <a:r>
            <a:rPr lang="zh-CN" sz="2600" kern="1200"/>
            <a:t> </a:t>
          </a:r>
          <a:r>
            <a:rPr lang="en-US" sz="2600" kern="1200"/>
            <a:t>Genetics</a:t>
          </a:r>
        </a:p>
      </dsp:txBody>
      <dsp:txXfrm>
        <a:off x="5560910" y="1430542"/>
        <a:ext cx="2574396" cy="1853565"/>
      </dsp:txXfrm>
    </dsp:sp>
    <dsp:sp modelId="{3ADB13EB-C5B5-BE4C-8D34-819C3D8D6F53}">
      <dsp:nvSpPr>
        <dsp:cNvPr id="0" name=""/>
        <dsp:cNvSpPr/>
      </dsp:nvSpPr>
      <dsp:spPr>
        <a:xfrm>
          <a:off x="5560910" y="194831"/>
          <a:ext cx="2574396" cy="123571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293" tIns="165100" rIns="2542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5560910" y="194831"/>
        <a:ext cx="2574396" cy="1235710"/>
      </dsp:txXfrm>
    </dsp:sp>
    <dsp:sp modelId="{5D4D3363-B829-A345-A2FF-001B54AEB737}">
      <dsp:nvSpPr>
        <dsp:cNvPr id="0" name=""/>
        <dsp:cNvSpPr/>
      </dsp:nvSpPr>
      <dsp:spPr>
        <a:xfrm>
          <a:off x="8341258" y="194831"/>
          <a:ext cx="2574396" cy="308927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293" tIns="0" rIns="254293" bIns="330200" numCol="1" spcCol="1270" anchor="t" anchorCtr="0">
          <a:noAutofit/>
        </a:bodyPr>
        <a:lstStyle/>
        <a:p>
          <a:pPr marL="0" lvl="0" indent="0" algn="l" defTabSz="1155700">
            <a:lnSpc>
              <a:spcPct val="90000"/>
            </a:lnSpc>
            <a:spcBef>
              <a:spcPct val="0"/>
            </a:spcBef>
            <a:spcAft>
              <a:spcPct val="35000"/>
            </a:spcAft>
            <a:buNone/>
          </a:pPr>
          <a:r>
            <a:rPr lang="en-US" sz="2600" kern="1200"/>
            <a:t>West</a:t>
          </a:r>
          <a:r>
            <a:rPr lang="zh-CN" sz="2600" kern="1200"/>
            <a:t> </a:t>
          </a:r>
          <a:r>
            <a:rPr lang="en-US" sz="2600" kern="1200"/>
            <a:t>Nile</a:t>
          </a:r>
          <a:r>
            <a:rPr lang="zh-CN" sz="2600" kern="1200"/>
            <a:t> </a:t>
          </a:r>
          <a:r>
            <a:rPr lang="en-US" sz="2600" kern="1200"/>
            <a:t>Virus</a:t>
          </a:r>
          <a:r>
            <a:rPr lang="zh-CN" sz="2600" kern="1200"/>
            <a:t> </a:t>
          </a:r>
          <a:r>
            <a:rPr lang="en-US" sz="2600" kern="1200"/>
            <a:t>Prediction</a:t>
          </a:r>
        </a:p>
      </dsp:txBody>
      <dsp:txXfrm>
        <a:off x="8341258" y="1430542"/>
        <a:ext cx="2574396" cy="1853565"/>
      </dsp:txXfrm>
    </dsp:sp>
    <dsp:sp modelId="{FFC1631C-89C9-D845-98B7-25D475F7D8DE}">
      <dsp:nvSpPr>
        <dsp:cNvPr id="0" name=""/>
        <dsp:cNvSpPr/>
      </dsp:nvSpPr>
      <dsp:spPr>
        <a:xfrm>
          <a:off x="8341258" y="194831"/>
          <a:ext cx="2574396" cy="123571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293" tIns="165100" rIns="254293" bIns="165100" numCol="1" spcCol="1270" anchor="ctr" anchorCtr="0">
          <a:noAutofit/>
        </a:bodyPr>
        <a:lstStyle/>
        <a:p>
          <a:pPr marL="0" lvl="0" indent="0" algn="l" defTabSz="2933700">
            <a:lnSpc>
              <a:spcPct val="90000"/>
            </a:lnSpc>
            <a:spcBef>
              <a:spcPct val="0"/>
            </a:spcBef>
            <a:spcAft>
              <a:spcPct val="35000"/>
            </a:spcAft>
            <a:buNone/>
          </a:pPr>
          <a:r>
            <a:rPr lang="en-US" sz="6600" kern="1200"/>
            <a:t>04</a:t>
          </a:r>
        </a:p>
      </dsp:txBody>
      <dsp:txXfrm>
        <a:off x="8341258" y="194831"/>
        <a:ext cx="2574396" cy="123571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5:16:59.84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5:26:21.38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56:35.95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8T14:29:15.49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18:19:00.61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9:59:45.174"/>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C14A10-B47F-734A-9EA9-BE3EFA80142C}"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E417BE-B3C9-DE41-8116-EFA925179D29}" type="slidenum">
              <a:rPr lang="en-US" smtClean="0"/>
              <a:t>‹#›</a:t>
            </a:fld>
            <a:endParaRPr lang="en-US"/>
          </a:p>
        </p:txBody>
      </p:sp>
    </p:spTree>
    <p:extLst>
      <p:ext uri="{BB962C8B-B14F-4D97-AF65-F5344CB8AC3E}">
        <p14:creationId xmlns:p14="http://schemas.microsoft.com/office/powerpoint/2010/main" val="91041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aperpile.com/c/3BuTxs/Qsez"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ogle.com/search?sca_esv=1a57d827cf09faae&amp;sca_upv=1&amp;sxsrf=ACQVn09qirANiYDsNAl9CPBCbGjGNqxpwA:1713301135916&amp;q=Residual+sum+of+squares&amp;stick=H4sIAAAAAAAAAOPgE-LUz9U3MDWzKMhQAjPN0zMMsrW0spOt9FNTSpMTSzLz8_TT8otyS3MSraC0QmZuYnqqQmJecXlq0SNGE26Blz_uCUtpT1pz8hqjKhdXcEZ-uWteSWZJpZA4FxuUxSvFzYWwgWcRq3hQanFmSmlijkJxaa5CfppCcWFpYlFqMQAHYgQYlQAAAA&amp;sa=X&amp;sqi=2&amp;ved=2ahUKEwiLquWM0MeFAxUlEGIAHf5jDtsQ24YFegQIIRAC"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google.com/search?sca_esv=1a57d827cf09faae&amp;sca_upv=1&amp;sxsrf=ACQVn09qirANiYDsNAl9CPBCbGjGNqxpwA:1713301135916&amp;q=Total+sum+of+squares&amp;stick=H4sIAAAAAAAAAOPgE-LUz9U3MDWzKMhQAjPN0zOS07S0spOt9FNTSpMTSzLz8_TT8otyS3MSraC0QmZuYnqqQmJecXlq0SNGE26Blz_uCUtpT1pz8hqjKhdXcEZ-uWteSWZJpZA4FxuUxSvFzYWwgWcRq0hIfklijkJxaa5CfppCcWFpYlFqMQChCD1kkgAAAA&amp;sa=X&amp;sqi=2&amp;ved=2ahUKEwiLquWM0MeFAxUlEGIAHf5jDtsQ24YFegQIIRA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1</a:t>
            </a:fld>
            <a:endParaRPr lang="en-US"/>
          </a:p>
        </p:txBody>
      </p:sp>
    </p:spTree>
    <p:extLst>
      <p:ext uri="{BB962C8B-B14F-4D97-AF65-F5344CB8AC3E}">
        <p14:creationId xmlns:p14="http://schemas.microsoft.com/office/powerpoint/2010/main" val="944425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14</a:t>
            </a:fld>
            <a:endParaRPr lang="en-US"/>
          </a:p>
        </p:txBody>
      </p:sp>
    </p:spTree>
    <p:extLst>
      <p:ext uri="{BB962C8B-B14F-4D97-AF65-F5344CB8AC3E}">
        <p14:creationId xmlns:p14="http://schemas.microsoft.com/office/powerpoint/2010/main" val="2589900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VIP scores and get a score of 1, it means the variable is contributing to the model precisely at the average level of contribution of all variables</a:t>
            </a:r>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17</a:t>
            </a:fld>
            <a:endParaRPr lang="en-US"/>
          </a:p>
        </p:txBody>
      </p:sp>
    </p:spTree>
    <p:extLst>
      <p:ext uri="{BB962C8B-B14F-4D97-AF65-F5344CB8AC3E}">
        <p14:creationId xmlns:p14="http://schemas.microsoft.com/office/powerpoint/2010/main" val="2157758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High Dimensionality</a:t>
            </a:r>
            <a:r>
              <a:rPr lang="en-US" b="0" i="0" dirty="0">
                <a:solidFill>
                  <a:srgbClr val="ECECEC"/>
                </a:solidFill>
                <a:effectLst/>
                <a:highlight>
                  <a:srgbClr val="212121"/>
                </a:highlight>
                <a:latin typeface="Söhne"/>
              </a:rPr>
              <a:t>: Metabolomics datasets often have a high number of features (metabolites) compared to the number of samples. This high dimensionality can lead to challenges when using univariate methods because they analyze each feature independently, potentially missing important interactions or patterns among metabolites.</a:t>
            </a:r>
          </a:p>
          <a:p>
            <a:pPr algn="l">
              <a:buFont typeface="+mj-lt"/>
              <a:buAutoNum type="arabicPeriod"/>
            </a:pPr>
            <a:r>
              <a:rPr lang="en-US" b="1" i="0" dirty="0">
                <a:solidFill>
                  <a:srgbClr val="ECECEC"/>
                </a:solidFill>
                <a:effectLst/>
                <a:highlight>
                  <a:srgbClr val="212121"/>
                </a:highlight>
                <a:latin typeface="Söhne"/>
              </a:rPr>
              <a:t>Collinearity</a:t>
            </a:r>
            <a:r>
              <a:rPr lang="en-US" b="0" i="0" dirty="0">
                <a:solidFill>
                  <a:srgbClr val="ECECEC"/>
                </a:solidFill>
                <a:effectLst/>
                <a:highlight>
                  <a:srgbClr val="212121"/>
                </a:highlight>
                <a:latin typeface="Söhne"/>
              </a:rPr>
              <a:t>: Metabolites in biological systems are often correlated or collinear, meaning that the levels of one metabolite may be related to the levels of another. Univariate methods like ANOVA do not account for these relationships between metabolites, potentially leading to false positive or misleading results.</a:t>
            </a:r>
          </a:p>
          <a:p>
            <a:pPr algn="l">
              <a:buFont typeface="+mj-lt"/>
              <a:buAutoNum type="arabicPeriod"/>
            </a:pPr>
            <a:r>
              <a:rPr lang="en-US" b="1" i="0" dirty="0">
                <a:solidFill>
                  <a:srgbClr val="ECECEC"/>
                </a:solidFill>
                <a:effectLst/>
                <a:highlight>
                  <a:srgbClr val="212121"/>
                </a:highlight>
                <a:latin typeface="Söhne"/>
              </a:rPr>
              <a:t>Multivariate Nature of Biological Systems</a:t>
            </a:r>
            <a:r>
              <a:rPr lang="en-US" b="0" i="0" dirty="0">
                <a:solidFill>
                  <a:srgbClr val="ECECEC"/>
                </a:solidFill>
                <a:effectLst/>
                <a:highlight>
                  <a:srgbClr val="212121"/>
                </a:highlight>
                <a:latin typeface="Söhne"/>
              </a:rPr>
              <a:t>: Biological systems are inherently multivariate, meaning that multiple variables (metabolites) are involved and interact with each other to produce a phenotype. Univariate methods do not capture these complex interactions.</a:t>
            </a:r>
          </a:p>
          <a:p>
            <a:pPr algn="l">
              <a:buFont typeface="+mj-lt"/>
              <a:buAutoNum type="arabicPeriod"/>
            </a:pPr>
            <a:r>
              <a:rPr lang="en-US" b="1" i="0" dirty="0">
                <a:solidFill>
                  <a:srgbClr val="ECECEC"/>
                </a:solidFill>
                <a:effectLst/>
                <a:highlight>
                  <a:srgbClr val="212121"/>
                </a:highlight>
                <a:latin typeface="Söhne"/>
              </a:rPr>
              <a:t>Overfitting and False Discovery</a:t>
            </a:r>
            <a:r>
              <a:rPr lang="en-US" b="0" i="0" dirty="0">
                <a:solidFill>
                  <a:srgbClr val="ECECEC"/>
                </a:solidFill>
                <a:effectLst/>
                <a:highlight>
                  <a:srgbClr val="212121"/>
                </a:highlight>
                <a:latin typeface="Söhne"/>
              </a:rPr>
              <a:t>: Univariate methods applied to high-dimensional data are susceptible to overfitting, where the model captures noise in the data rather than true underlying patterns. This can lead to false discovery of significant features.</a:t>
            </a:r>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18</a:t>
            </a:fld>
            <a:endParaRPr lang="en-US"/>
          </a:p>
        </p:txBody>
      </p:sp>
    </p:spTree>
    <p:extLst>
      <p:ext uri="{BB962C8B-B14F-4D97-AF65-F5344CB8AC3E}">
        <p14:creationId xmlns:p14="http://schemas.microsoft.com/office/powerpoint/2010/main" val="3978348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19</a:t>
            </a:fld>
            <a:endParaRPr lang="en-US"/>
          </a:p>
        </p:txBody>
      </p:sp>
    </p:spTree>
    <p:extLst>
      <p:ext uri="{BB962C8B-B14F-4D97-AF65-F5344CB8AC3E}">
        <p14:creationId xmlns:p14="http://schemas.microsoft.com/office/powerpoint/2010/main" val="274529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21</a:t>
            </a:fld>
            <a:endParaRPr lang="en-US"/>
          </a:p>
        </p:txBody>
      </p:sp>
    </p:spTree>
    <p:extLst>
      <p:ext uri="{BB962C8B-B14F-4D97-AF65-F5344CB8AC3E}">
        <p14:creationId xmlns:p14="http://schemas.microsoft.com/office/powerpoint/2010/main" val="651992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23</a:t>
            </a:fld>
            <a:endParaRPr lang="en-US"/>
          </a:p>
        </p:txBody>
      </p:sp>
    </p:spTree>
    <p:extLst>
      <p:ext uri="{BB962C8B-B14F-4D97-AF65-F5344CB8AC3E}">
        <p14:creationId xmlns:p14="http://schemas.microsoft.com/office/powerpoint/2010/main" val="2856183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introduce this project from three major parts, population structure analysis, GEA and SNPs under selection test. And in each section, </a:t>
            </a:r>
            <a:r>
              <a:rPr lang="en-US" dirty="0" err="1"/>
              <a:t>i</a:t>
            </a:r>
            <a:r>
              <a:rPr lang="en-US" dirty="0"/>
              <a:t> will talk about a few different methods. From both GEA and Selection test,  I will get candidates SNPs showing environmental adaptation and selection. I will map the SNPs back to the gene and annotate the functional gene using other species. Then get the common genes from each of the </a:t>
            </a:r>
            <a:r>
              <a:rPr lang="en-US" dirty="0" err="1"/>
              <a:t>mehods</a:t>
            </a:r>
            <a:r>
              <a:rPr lang="en-US" dirty="0"/>
              <a:t>.</a:t>
            </a:r>
          </a:p>
        </p:txBody>
      </p:sp>
      <p:sp>
        <p:nvSpPr>
          <p:cNvPr id="4" name="Slide Number Placeholder 3"/>
          <p:cNvSpPr>
            <a:spLocks noGrp="1"/>
          </p:cNvSpPr>
          <p:nvPr>
            <p:ph type="sldNum" sz="quarter" idx="5"/>
          </p:nvPr>
        </p:nvSpPr>
        <p:spPr/>
        <p:txBody>
          <a:bodyPr/>
          <a:lstStyle/>
          <a:p>
            <a:fld id="{ABE417BE-B3C9-DE41-8116-EFA925179D29}" type="slidenum">
              <a:rPr lang="en-US" smtClean="0"/>
              <a:t>24</a:t>
            </a:fld>
            <a:endParaRPr lang="en-US"/>
          </a:p>
        </p:txBody>
      </p:sp>
    </p:spTree>
    <p:extLst>
      <p:ext uri="{BB962C8B-B14F-4D97-AF65-F5344CB8AC3E}">
        <p14:creationId xmlns:p14="http://schemas.microsoft.com/office/powerpoint/2010/main" val="25143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admixture</a:t>
            </a:r>
            <a:r>
              <a:rPr lang="zh-CN" altLang="en-US" dirty="0"/>
              <a:t> </a:t>
            </a:r>
            <a:r>
              <a:rPr lang="en-US" altLang="zh-CN" dirty="0"/>
              <a:t>results</a:t>
            </a:r>
            <a:r>
              <a:rPr lang="zh-CN" altLang="en-US" dirty="0"/>
              <a:t> </a:t>
            </a:r>
            <a:r>
              <a:rPr lang="en-US" altLang="zh-CN" dirty="0"/>
              <a:t>shows</a:t>
            </a:r>
            <a:r>
              <a:rPr lang="zh-CN" altLang="en-US" dirty="0"/>
              <a:t> </a:t>
            </a:r>
            <a:r>
              <a:rPr lang="en-US" altLang="zh-CN" dirty="0"/>
              <a:t>us</a:t>
            </a:r>
            <a:r>
              <a:rPr lang="zh-CN" altLang="en-US" dirty="0"/>
              <a:t> </a:t>
            </a:r>
            <a:r>
              <a:rPr lang="en-US" altLang="zh-CN" dirty="0"/>
              <a:t>four</a:t>
            </a:r>
            <a:r>
              <a:rPr lang="zh-CN" altLang="en-US" dirty="0"/>
              <a:t> </a:t>
            </a:r>
            <a:r>
              <a:rPr lang="en-US" altLang="zh-CN" dirty="0"/>
              <a:t>major</a:t>
            </a:r>
            <a:r>
              <a:rPr lang="zh-CN" altLang="en-US" dirty="0"/>
              <a:t> </a:t>
            </a:r>
            <a:r>
              <a:rPr lang="en-US" altLang="zh-CN" dirty="0"/>
              <a:t>population</a:t>
            </a:r>
            <a:r>
              <a:rPr lang="zh-CN" altLang="en-US" dirty="0"/>
              <a:t> </a:t>
            </a:r>
            <a:r>
              <a:rPr lang="en-US" altLang="zh-CN" dirty="0"/>
              <a:t>clusters.</a:t>
            </a:r>
            <a:r>
              <a:rPr lang="zh-CN" altLang="en-US" dirty="0"/>
              <a:t> </a:t>
            </a:r>
            <a:r>
              <a:rPr lang="en-US" altLang="zh-CN" dirty="0"/>
              <a:t>I</a:t>
            </a:r>
            <a:r>
              <a:rPr lang="zh-CN" altLang="en-US" dirty="0"/>
              <a:t> </a:t>
            </a:r>
            <a:r>
              <a:rPr lang="en-US" altLang="zh-CN" dirty="0"/>
              <a:t>plot</a:t>
            </a:r>
            <a:r>
              <a:rPr lang="zh-CN" altLang="en-US" dirty="0"/>
              <a:t> </a:t>
            </a:r>
            <a:r>
              <a:rPr lang="en-US" altLang="zh-CN" dirty="0"/>
              <a:t>the</a:t>
            </a:r>
            <a:r>
              <a:rPr lang="zh-CN" altLang="en-US" dirty="0"/>
              <a:t> </a:t>
            </a:r>
            <a:r>
              <a:rPr lang="en-US" altLang="zh-CN" dirty="0"/>
              <a:t>result</a:t>
            </a:r>
            <a:r>
              <a:rPr lang="zh-CN" altLang="en-US" dirty="0"/>
              <a:t> </a:t>
            </a:r>
            <a:r>
              <a:rPr lang="en-US" altLang="zh-CN" dirty="0"/>
              <a:t>in</a:t>
            </a:r>
            <a:r>
              <a:rPr lang="zh-CN" altLang="en-US" dirty="0"/>
              <a:t> </a:t>
            </a:r>
            <a:r>
              <a:rPr lang="en-US" altLang="zh-CN" dirty="0"/>
              <a:t>both</a:t>
            </a:r>
            <a:r>
              <a:rPr lang="zh-CN" altLang="en-US" dirty="0"/>
              <a:t> </a:t>
            </a:r>
            <a:r>
              <a:rPr lang="en-US" altLang="zh-CN" dirty="0"/>
              <a:t>(A)</a:t>
            </a:r>
            <a:r>
              <a:rPr lang="zh-CN" altLang="en-US" dirty="0"/>
              <a:t> </a:t>
            </a:r>
            <a:r>
              <a:rPr lang="en-US" altLang="zh-CN" dirty="0"/>
              <a:t>and</a:t>
            </a:r>
            <a:r>
              <a:rPr lang="zh-CN" altLang="en-US" dirty="0"/>
              <a:t> </a:t>
            </a:r>
            <a:r>
              <a:rPr lang="en-US" altLang="zh-CN" dirty="0"/>
              <a:t>(B),</a:t>
            </a:r>
            <a:r>
              <a:rPr lang="zh-CN" altLang="en-US" dirty="0"/>
              <a:t> </a:t>
            </a:r>
            <a:r>
              <a:rPr lang="en-US" altLang="zh-CN" dirty="0"/>
              <a:t>In</a:t>
            </a:r>
            <a:r>
              <a:rPr lang="zh-CN" altLang="en-US" dirty="0"/>
              <a:t> </a:t>
            </a:r>
            <a:r>
              <a:rPr lang="en-US" altLang="zh-CN" dirty="0"/>
              <a:t>(B)</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each</a:t>
            </a:r>
            <a:r>
              <a:rPr lang="zh-CN" altLang="en-US" dirty="0"/>
              <a:t> </a:t>
            </a:r>
            <a:r>
              <a:rPr lang="en-US" altLang="zh-CN" dirty="0"/>
              <a:t>sample</a:t>
            </a:r>
            <a:r>
              <a:rPr lang="zh-CN" altLang="en-US" dirty="0"/>
              <a:t> </a:t>
            </a:r>
            <a:r>
              <a:rPr lang="en-US" altLang="zh-CN" dirty="0"/>
              <a:t>with</a:t>
            </a:r>
            <a:r>
              <a:rPr lang="zh-CN" altLang="en-US" dirty="0"/>
              <a:t> </a:t>
            </a:r>
            <a:r>
              <a:rPr lang="en-US" altLang="zh-CN" dirty="0"/>
              <a:t>how</a:t>
            </a:r>
            <a:r>
              <a:rPr lang="zh-CN" altLang="en-US" dirty="0"/>
              <a:t> </a:t>
            </a:r>
            <a:r>
              <a:rPr lang="en-US" altLang="zh-CN" dirty="0"/>
              <a:t>much</a:t>
            </a:r>
            <a:r>
              <a:rPr lang="zh-CN" altLang="en-US" dirty="0"/>
              <a:t> </a:t>
            </a:r>
            <a:r>
              <a:rPr lang="en-US" altLang="zh-CN" dirty="0"/>
              <a:t>proportion</a:t>
            </a:r>
            <a:r>
              <a:rPr lang="zh-CN" altLang="en-US" dirty="0"/>
              <a:t> </a:t>
            </a:r>
            <a:r>
              <a:rPr lang="en-US" altLang="zh-CN" dirty="0"/>
              <a:t>of</a:t>
            </a:r>
            <a:r>
              <a:rPr lang="zh-CN" altLang="en-US" dirty="0"/>
              <a:t> </a:t>
            </a:r>
            <a:r>
              <a:rPr lang="en-US" altLang="zh-CN" dirty="0"/>
              <a:t>each</a:t>
            </a:r>
            <a:r>
              <a:rPr lang="zh-CN" altLang="en-US" dirty="0"/>
              <a:t> </a:t>
            </a:r>
            <a:r>
              <a:rPr lang="en-US" altLang="zh-CN" dirty="0"/>
              <a:t>cluster.</a:t>
            </a:r>
            <a:r>
              <a:rPr lang="zh-CN" altLang="en-US" dirty="0"/>
              <a:t> </a:t>
            </a:r>
            <a:r>
              <a:rPr lang="en-US" altLang="zh-CN" dirty="0"/>
              <a:t>From</a:t>
            </a:r>
            <a:r>
              <a:rPr lang="zh-CN" altLang="en-US" dirty="0"/>
              <a:t> </a:t>
            </a:r>
            <a:r>
              <a:rPr lang="en-US" altLang="zh-CN" dirty="0"/>
              <a:t>the</a:t>
            </a:r>
            <a:r>
              <a:rPr lang="zh-CN" altLang="en-US" dirty="0"/>
              <a:t> </a:t>
            </a:r>
            <a:r>
              <a:rPr lang="en-US" altLang="zh-CN" dirty="0"/>
              <a:t>PCA</a:t>
            </a:r>
            <a:r>
              <a:rPr lang="zh-CN" altLang="en-US" dirty="0"/>
              <a:t> </a:t>
            </a:r>
            <a:r>
              <a:rPr lang="en-US" altLang="zh-CN" dirty="0"/>
              <a:t>results,</a:t>
            </a:r>
            <a:r>
              <a:rPr lang="zh-CN" altLang="en-US" dirty="0"/>
              <a:t> </a:t>
            </a:r>
            <a:r>
              <a:rPr lang="en-US" altLang="zh-CN" dirty="0"/>
              <a:t>we</a:t>
            </a:r>
            <a:r>
              <a:rPr lang="zh-CN" altLang="en-US" dirty="0"/>
              <a:t> </a:t>
            </a:r>
            <a:r>
              <a:rPr lang="en-US" altLang="zh-CN" dirty="0"/>
              <a:t>can</a:t>
            </a:r>
            <a:r>
              <a:rPr lang="zh-CN" altLang="en-US" dirty="0"/>
              <a:t> </a:t>
            </a:r>
            <a:r>
              <a:rPr lang="en-US" altLang="zh-CN" dirty="0"/>
              <a:t>also</a:t>
            </a:r>
            <a:r>
              <a:rPr lang="zh-CN" altLang="en-US" dirty="0"/>
              <a:t> </a:t>
            </a:r>
            <a:r>
              <a:rPr lang="en-US" altLang="zh-CN" dirty="0"/>
              <a:t>notice</a:t>
            </a:r>
            <a:r>
              <a:rPr lang="zh-CN" altLang="en-US" dirty="0"/>
              <a:t> </a:t>
            </a:r>
            <a:r>
              <a:rPr lang="en-US" altLang="zh-CN" dirty="0"/>
              <a:t>this</a:t>
            </a:r>
            <a:r>
              <a:rPr lang="zh-CN" altLang="en-US" dirty="0"/>
              <a:t> </a:t>
            </a:r>
            <a:r>
              <a:rPr lang="en-US" altLang="zh-CN" dirty="0"/>
              <a:t>4</a:t>
            </a:r>
            <a:r>
              <a:rPr lang="zh-CN" altLang="en-US" dirty="0"/>
              <a:t> </a:t>
            </a:r>
            <a:r>
              <a:rPr lang="en-US" altLang="zh-CN" dirty="0"/>
              <a:t>distinct</a:t>
            </a:r>
            <a:r>
              <a:rPr lang="zh-CN" altLang="en-US" dirty="0"/>
              <a:t> </a:t>
            </a:r>
            <a:r>
              <a:rPr lang="en-US" altLang="zh-CN" dirty="0"/>
              <a:t>cluster.</a:t>
            </a:r>
            <a:r>
              <a:rPr lang="zh-CN" altLang="en-US" dirty="0"/>
              <a:t> </a:t>
            </a:r>
            <a:r>
              <a:rPr lang="en-US" altLang="zh-CN" dirty="0"/>
              <a:t>Addition,</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in</a:t>
            </a:r>
            <a:r>
              <a:rPr lang="zh-CN" altLang="en-US" dirty="0"/>
              <a:t> </a:t>
            </a:r>
            <a:r>
              <a:rPr lang="en-US" altLang="zh-CN" dirty="0"/>
              <a:t>Southwest</a:t>
            </a:r>
            <a:r>
              <a:rPr lang="zh-CN" altLang="en-US" dirty="0"/>
              <a:t> </a:t>
            </a:r>
            <a:r>
              <a:rPr lang="en-US" altLang="zh-CN" dirty="0"/>
              <a:t>and</a:t>
            </a:r>
            <a:r>
              <a:rPr lang="zh-CN" altLang="en-US" dirty="0"/>
              <a:t> </a:t>
            </a:r>
            <a:r>
              <a:rPr lang="en-US" altLang="zh-CN" dirty="0"/>
              <a:t>Northwest</a:t>
            </a:r>
            <a:r>
              <a:rPr lang="zh-CN" altLang="en-US" dirty="0"/>
              <a:t> </a:t>
            </a:r>
            <a:r>
              <a:rPr lang="en-US" altLang="zh-CN" dirty="0"/>
              <a:t>region,</a:t>
            </a:r>
            <a:r>
              <a:rPr lang="zh-CN" altLang="en-US" dirty="0"/>
              <a:t> </a:t>
            </a:r>
            <a:r>
              <a:rPr lang="en-US" altLang="zh-CN" dirty="0"/>
              <a:t>it</a:t>
            </a:r>
            <a:r>
              <a:rPr lang="zh-CN" altLang="en-US" dirty="0"/>
              <a:t> </a:t>
            </a:r>
            <a:r>
              <a:rPr lang="en-US" altLang="zh-CN" dirty="0"/>
              <a:t>even</a:t>
            </a:r>
            <a:r>
              <a:rPr lang="zh-CN" altLang="en-US" dirty="0"/>
              <a:t> </a:t>
            </a:r>
            <a:r>
              <a:rPr lang="en-US" altLang="zh-CN" dirty="0"/>
              <a:t>has</a:t>
            </a:r>
            <a:r>
              <a:rPr lang="zh-CN" altLang="en-US" dirty="0"/>
              <a:t> </a:t>
            </a:r>
            <a:r>
              <a:rPr lang="en-US" altLang="zh-CN" dirty="0"/>
              <a:t>sub</a:t>
            </a:r>
            <a:r>
              <a:rPr lang="zh-CN" altLang="en-US" dirty="0"/>
              <a:t> </a:t>
            </a:r>
            <a:r>
              <a:rPr lang="en-US" altLang="zh-CN" dirty="0"/>
              <a:t>structures</a:t>
            </a:r>
            <a:r>
              <a:rPr lang="zh-CN" altLang="en-US" dirty="0"/>
              <a:t> </a:t>
            </a:r>
            <a:r>
              <a:rPr lang="en-US" altLang="zh-CN" dirty="0"/>
              <a:t>inside</a:t>
            </a:r>
            <a:r>
              <a:rPr lang="zh-CN" altLang="en-US" dirty="0"/>
              <a:t> </a:t>
            </a:r>
            <a:r>
              <a:rPr lang="en-US" altLang="zh-CN" dirty="0"/>
              <a:t>them.</a:t>
            </a:r>
          </a:p>
          <a:p>
            <a:endParaRPr lang="en-US" dirty="0"/>
          </a:p>
          <a:p>
            <a:r>
              <a:rPr lang="en-US" dirty="0"/>
              <a:t>sample bias about missing the sample locations</a:t>
            </a:r>
            <a:r>
              <a:rPr lang="zh-CN" altLang="en-US" dirty="0"/>
              <a:t> </a:t>
            </a:r>
            <a:r>
              <a:rPr lang="en-US" altLang="zh-CN" dirty="0"/>
              <a:t>in</a:t>
            </a:r>
            <a:r>
              <a:rPr lang="zh-CN" altLang="en-US" dirty="0"/>
              <a:t> </a:t>
            </a:r>
            <a:r>
              <a:rPr lang="en-US" altLang="zh-CN" dirty="0"/>
              <a:t>rocky</a:t>
            </a:r>
            <a:r>
              <a:rPr lang="zh-CN" altLang="en-US" dirty="0"/>
              <a:t> </a:t>
            </a:r>
            <a:r>
              <a:rPr lang="en-US" altLang="zh-CN" dirty="0"/>
              <a:t>mountain</a:t>
            </a:r>
            <a:r>
              <a:rPr lang="zh-CN" altLang="en-US" dirty="0"/>
              <a:t> </a:t>
            </a:r>
            <a:r>
              <a:rPr lang="en-US" altLang="zh-CN" dirty="0"/>
              <a:t>area</a:t>
            </a:r>
            <a:endParaRPr lang="en-US" dirty="0"/>
          </a:p>
          <a:p>
            <a:endParaRPr lang="en-US" dirty="0"/>
          </a:p>
          <a:p>
            <a:r>
              <a:rPr lang="en-US" altLang="zh-CN" dirty="0"/>
              <a:t>Need</a:t>
            </a:r>
            <a:r>
              <a:rPr lang="zh-CN" altLang="en-US" dirty="0"/>
              <a:t> </a:t>
            </a:r>
            <a:r>
              <a:rPr lang="en-US" altLang="zh-CN" dirty="0"/>
              <a:t>to</a:t>
            </a:r>
            <a:r>
              <a:rPr lang="zh-CN" altLang="en-US" dirty="0"/>
              <a:t> </a:t>
            </a:r>
            <a:r>
              <a:rPr lang="en-US" altLang="zh-CN" dirty="0"/>
              <a:t>mention</a:t>
            </a:r>
            <a:r>
              <a:rPr lang="zh-CN" altLang="en-US" dirty="0"/>
              <a:t> </a:t>
            </a:r>
            <a:r>
              <a:rPr lang="en-US" altLang="zh-CN" dirty="0"/>
              <a:t>about</a:t>
            </a:r>
            <a:r>
              <a:rPr lang="zh-CN" altLang="en-US" dirty="0"/>
              <a:t> </a:t>
            </a:r>
            <a:r>
              <a:rPr lang="en-US" altLang="zh-CN" dirty="0"/>
              <a:t>about</a:t>
            </a:r>
            <a:r>
              <a:rPr lang="zh-CN" altLang="en-US" dirty="0"/>
              <a:t> </a:t>
            </a:r>
            <a:r>
              <a:rPr lang="en-US" altLang="zh-CN" dirty="0"/>
              <a:t>the</a:t>
            </a:r>
            <a:r>
              <a:rPr lang="zh-CN" altLang="en-US" dirty="0"/>
              <a:t> </a:t>
            </a:r>
            <a:r>
              <a:rPr lang="en-US" altLang="zh-CN" dirty="0"/>
              <a:t>information</a:t>
            </a:r>
            <a:r>
              <a:rPr lang="zh-CN" altLang="en-US" dirty="0"/>
              <a:t> </a:t>
            </a:r>
            <a:r>
              <a:rPr lang="en-US" altLang="zh-CN" dirty="0"/>
              <a:t>of</a:t>
            </a:r>
            <a:r>
              <a:rPr lang="zh-CN" altLang="en-US" dirty="0"/>
              <a:t> </a:t>
            </a:r>
            <a:r>
              <a:rPr lang="en-US" altLang="zh-CN" dirty="0"/>
              <a:t>not</a:t>
            </a:r>
            <a:r>
              <a:rPr lang="zh-CN" altLang="en-US" dirty="0"/>
              <a:t> </a:t>
            </a:r>
            <a:r>
              <a:rPr lang="en-US" altLang="zh-CN" dirty="0"/>
              <a:t>include</a:t>
            </a:r>
            <a:r>
              <a:rPr lang="zh-CN" altLang="en-US" dirty="0"/>
              <a:t> </a:t>
            </a:r>
            <a:r>
              <a:rPr lang="en-US" altLang="zh-CN" dirty="0"/>
              <a:t>the</a:t>
            </a:r>
            <a:r>
              <a:rPr lang="zh-CN" altLang="en-US" dirty="0"/>
              <a:t> </a:t>
            </a:r>
            <a:r>
              <a:rPr lang="en-US" altLang="zh-CN" dirty="0"/>
              <a:t>samples</a:t>
            </a:r>
            <a:r>
              <a:rPr lang="zh-CN" altLang="en-US" dirty="0"/>
              <a:t> </a:t>
            </a:r>
            <a:r>
              <a:rPr lang="en-US" altLang="zh-CN" dirty="0"/>
              <a:t>from</a:t>
            </a:r>
            <a:r>
              <a:rPr lang="zh-CN" altLang="en-US" dirty="0"/>
              <a:t> </a:t>
            </a:r>
            <a:r>
              <a:rPr lang="en-US" altLang="zh-CN" dirty="0"/>
              <a:t>rocky</a:t>
            </a:r>
            <a:r>
              <a:rPr lang="zh-CN" altLang="en-US" dirty="0"/>
              <a:t> </a:t>
            </a:r>
            <a:r>
              <a:rPr lang="en-US" altLang="zh-CN" dirty="0"/>
              <a:t>mountains.</a:t>
            </a:r>
            <a:r>
              <a:rPr lang="zh-CN" altLang="en-US" dirty="0"/>
              <a:t> </a:t>
            </a:r>
            <a:r>
              <a:rPr lang="en-US" altLang="zh-CN" dirty="0"/>
              <a:t>And</a:t>
            </a:r>
            <a:r>
              <a:rPr lang="zh-CN" altLang="en-US" dirty="0"/>
              <a:t> </a:t>
            </a:r>
            <a:r>
              <a:rPr lang="en-US" altLang="zh-CN" dirty="0"/>
              <a:t>what</a:t>
            </a:r>
            <a:r>
              <a:rPr lang="zh-CN" altLang="en-US" dirty="0"/>
              <a:t> </a:t>
            </a:r>
            <a:r>
              <a:rPr lang="en-US" altLang="zh-CN" dirty="0"/>
              <a:t>we</a:t>
            </a:r>
            <a:r>
              <a:rPr lang="zh-CN" altLang="en-US" dirty="0"/>
              <a:t> </a:t>
            </a:r>
            <a:r>
              <a:rPr lang="en-US" altLang="zh-CN" dirty="0"/>
              <a:t>plan</a:t>
            </a:r>
            <a:r>
              <a:rPr lang="zh-CN" altLang="en-US" dirty="0"/>
              <a:t> </a:t>
            </a:r>
            <a:r>
              <a:rPr lang="en-US" altLang="zh-CN" dirty="0"/>
              <a:t>to</a:t>
            </a:r>
            <a:r>
              <a:rPr lang="zh-CN" altLang="en-US" dirty="0"/>
              <a:t> </a:t>
            </a:r>
            <a:r>
              <a:rPr lang="en-US" altLang="zh-CN" dirty="0"/>
              <a:t>do</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r>
              <a:rPr lang="zh-CN" altLang="en-US" dirty="0"/>
              <a:t> </a:t>
            </a:r>
            <a:r>
              <a:rPr lang="en-US" altLang="zh-CN" dirty="0"/>
              <a:t>to</a:t>
            </a:r>
            <a:r>
              <a:rPr lang="zh-CN" altLang="en-US" dirty="0"/>
              <a:t> </a:t>
            </a:r>
            <a:r>
              <a:rPr lang="en-US" altLang="zh-CN" dirty="0"/>
              <a:t>deal</a:t>
            </a:r>
            <a:r>
              <a:rPr lang="zh-CN" altLang="en-US" dirty="0"/>
              <a:t> </a:t>
            </a:r>
            <a:r>
              <a:rPr lang="en-US" altLang="zh-CN" dirty="0"/>
              <a:t>with</a:t>
            </a:r>
            <a:r>
              <a:rPr lang="zh-CN" altLang="en-US" dirty="0"/>
              <a:t> </a:t>
            </a:r>
            <a:r>
              <a:rPr lang="en-US" altLang="zh-CN" dirty="0"/>
              <a:t>this</a:t>
            </a:r>
            <a:r>
              <a:rPr lang="zh-CN" altLang="en-US" dirty="0"/>
              <a:t> </a:t>
            </a:r>
            <a:r>
              <a:rPr lang="en-US" altLang="zh-CN" dirty="0"/>
              <a:t>part.</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25</a:t>
            </a:fld>
            <a:endParaRPr lang="en-US"/>
          </a:p>
        </p:txBody>
      </p:sp>
    </p:spTree>
    <p:extLst>
      <p:ext uri="{BB962C8B-B14F-4D97-AF65-F5344CB8AC3E}">
        <p14:creationId xmlns:p14="http://schemas.microsoft.com/office/powerpoint/2010/main" val="411038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AMOVA, or Analysis of Molecular Variance, is a statistical method used to analyze genetic variation within and between populations.</a:t>
            </a:r>
            <a:r>
              <a:rPr lang="zh-CN" altLang="en-US" b="0" i="0" dirty="0">
                <a:solidFill>
                  <a:srgbClr val="ECECEC"/>
                </a:solidFill>
                <a:effectLst/>
                <a:highlight>
                  <a:srgbClr val="212121"/>
                </a:highlight>
                <a:latin typeface="Söhne"/>
              </a:rPr>
              <a:t> </a:t>
            </a:r>
            <a:r>
              <a:rPr lang="en-US" b="0" i="0" dirty="0">
                <a:solidFill>
                  <a:srgbClr val="ECECEC"/>
                </a:solidFill>
                <a:effectLst/>
                <a:highlight>
                  <a:srgbClr val="212121"/>
                </a:highlight>
                <a:latin typeface="Söhne"/>
              </a:rPr>
              <a:t>AMOVA is like breaking down the genetic differences into portions to see where the differences are bigger — within groups or between them.</a:t>
            </a:r>
          </a:p>
          <a:p>
            <a:endParaRPr lang="en-US" b="0" i="0" dirty="0">
              <a:solidFill>
                <a:srgbClr val="ECECEC"/>
              </a:solidFill>
              <a:effectLst/>
              <a:highlight>
                <a:srgbClr val="212121"/>
              </a:highlight>
              <a:latin typeface="Söhne"/>
            </a:endParaRPr>
          </a:p>
          <a:p>
            <a:r>
              <a:rPr lang="en-US" altLang="zh-CN" b="0" i="0" dirty="0">
                <a:solidFill>
                  <a:srgbClr val="ECECEC"/>
                </a:solidFill>
                <a:effectLst/>
                <a:highlight>
                  <a:srgbClr val="212121"/>
                </a:highlight>
                <a:latin typeface="Söhne"/>
              </a:rPr>
              <a:t>The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AMOVA</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results</a:t>
            </a:r>
            <a:r>
              <a:rPr lang="zh-CN" altLang="en-US" b="0" i="0" dirty="0">
                <a:solidFill>
                  <a:srgbClr val="ECECEC"/>
                </a:solidFill>
                <a:effectLst/>
                <a:highlight>
                  <a:srgbClr val="212121"/>
                </a:highlight>
                <a:latin typeface="Söhne"/>
              </a:rPr>
              <a:t> </a:t>
            </a:r>
            <a:r>
              <a:rPr lang="en-US" b="0" i="0" dirty="0">
                <a:solidFill>
                  <a:srgbClr val="ECECEC"/>
                </a:solidFill>
                <a:effectLst/>
                <a:highlight>
                  <a:srgbClr val="212121"/>
                </a:highlight>
                <a:latin typeface="Söhne"/>
              </a:rPr>
              <a:t>shows that most of the genetic diversity, about 77%, occurs within individual populations. This means that there's a lot of variation among individuals in the same </a:t>
            </a:r>
            <a:r>
              <a:rPr lang="en-US" altLang="zh-CN" b="0" i="0" dirty="0">
                <a:solidFill>
                  <a:srgbClr val="ECECEC"/>
                </a:solidFill>
                <a:effectLst/>
                <a:highlight>
                  <a:srgbClr val="212121"/>
                </a:highlight>
                <a:latin typeface="Söhne"/>
              </a:rPr>
              <a:t>population</a:t>
            </a:r>
            <a:r>
              <a:rPr lang="en-US" b="0" i="0" dirty="0">
                <a:solidFill>
                  <a:srgbClr val="ECECEC"/>
                </a:solidFill>
                <a:effectLst/>
                <a:highlight>
                  <a:srgbClr val="212121"/>
                </a:highlight>
                <a:latin typeface="Söhne"/>
              </a:rPr>
              <a:t>. In contrast, only about 21% of the genetic diversity is due to differences between larger regions, indicating distinct genetic profiles on a regional basis. Interestingly, there's very little variation, just under 2%, between populations within the same region, suggesting that these populations are quite similar genetically. </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This setup helps us understand not only how much genetic variation exists, but also how it's structured geographically among the populations we studied.</a:t>
            </a:r>
          </a:p>
          <a:p>
            <a:r>
              <a:rPr lang="en-US" b="0" i="0" dirty="0">
                <a:solidFill>
                  <a:srgbClr val="ECECEC"/>
                </a:solidFill>
                <a:effectLst/>
                <a:highlight>
                  <a:srgbClr val="212121"/>
                </a:highlight>
                <a:latin typeface="Söhne"/>
              </a:rPr>
              <a:t>n</a:t>
            </a:r>
          </a:p>
          <a:p>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ECECEC"/>
                </a:solidFill>
                <a:effectLst/>
                <a:highlight>
                  <a:srgbClr val="212121"/>
                </a:highlight>
                <a:latin typeface="Söhne"/>
              </a:rPr>
              <a:t>Here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we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specify</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the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AMOVA</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hierarchy</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is</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region/population/samples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ECECEC"/>
                </a:solidFill>
                <a:effectLst/>
                <a:highlight>
                  <a:srgbClr val="212121"/>
                </a:highlight>
                <a:latin typeface="Söhne"/>
              </a:rPr>
              <a:t>understand </a:t>
            </a:r>
            <a:r>
              <a:rPr lang="en-US" altLang="zh-CN" b="0" i="0" dirty="0" err="1">
                <a:solidFill>
                  <a:srgbClr val="ECECEC"/>
                </a:solidFill>
                <a:effectLst/>
                <a:highlight>
                  <a:srgbClr val="212121"/>
                </a:highlight>
                <a:latin typeface="Söhne"/>
              </a:rPr>
              <a:t>amova</a:t>
            </a:r>
            <a:r>
              <a:rPr lang="en-US" altLang="zh-CN" b="0" i="0" dirty="0">
                <a:solidFill>
                  <a:srgbClr val="ECECEC"/>
                </a:solidFill>
                <a:effectLst/>
                <a:highlight>
                  <a:srgbClr val="212121"/>
                </a:highlight>
                <a:latin typeface="Söhne"/>
              </a:rPr>
              <a:t> test compare to </a:t>
            </a:r>
            <a:r>
              <a:rPr lang="en-US" altLang="zh-CN" b="0" i="0" dirty="0" err="1">
                <a:solidFill>
                  <a:srgbClr val="ECECEC"/>
                </a:solidFill>
                <a:effectLst/>
                <a:highlight>
                  <a:srgbClr val="212121"/>
                </a:highlight>
                <a:latin typeface="Söhne"/>
              </a:rPr>
              <a:t>anova</a:t>
            </a:r>
            <a:endParaRPr lang="en-US" altLang="zh-CN"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ECECEC"/>
                </a:solidFill>
                <a:effectLst/>
                <a:highlight>
                  <a:srgbClr val="212121"/>
                </a:highlight>
                <a:latin typeface="Söhne"/>
              </a:rPr>
              <a:t>to add the reference for the methods</a:t>
            </a:r>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27</a:t>
            </a:fld>
            <a:endParaRPr lang="en-US"/>
          </a:p>
        </p:txBody>
      </p:sp>
    </p:spTree>
    <p:extLst>
      <p:ext uri="{BB962C8B-B14F-4D97-AF65-F5344CB8AC3E}">
        <p14:creationId xmlns:p14="http://schemas.microsoft.com/office/powerpoint/2010/main" val="1868733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E3F3A"/>
                </a:solidFill>
                <a:effectLst/>
                <a:highlight>
                  <a:srgbClr val="FFFFFF"/>
                </a:highlight>
                <a:latin typeface="Roboto" panose="02000000000000000000" pitchFamily="2" charset="0"/>
              </a:rPr>
              <a:t>To test if populations are significantly different, we perform a randomization test using the function </a:t>
            </a:r>
            <a:r>
              <a:rPr lang="en-US" dirty="0" err="1"/>
              <a:t>randtest</a:t>
            </a:r>
            <a:r>
              <a:rPr lang="en-US" dirty="0"/>
              <a:t>()</a:t>
            </a:r>
            <a:r>
              <a:rPr lang="en-US" b="0" i="0" dirty="0">
                <a:solidFill>
                  <a:srgbClr val="3E3F3A"/>
                </a:solidFill>
                <a:effectLst/>
                <a:highlight>
                  <a:srgbClr val="FFFFFF"/>
                </a:highlight>
                <a:latin typeface="Roboto" panose="02000000000000000000" pitchFamily="2" charset="0"/>
              </a:rPr>
              <a:t> from the </a:t>
            </a:r>
            <a:r>
              <a:rPr lang="en-US" b="0" i="1" dirty="0">
                <a:solidFill>
                  <a:srgbClr val="3E3F3A"/>
                </a:solidFill>
                <a:effectLst/>
                <a:highlight>
                  <a:srgbClr val="FFFFFF"/>
                </a:highlight>
                <a:latin typeface="Roboto" panose="02000000000000000000" pitchFamily="2" charset="0"/>
              </a:rPr>
              <a:t>ade4</a:t>
            </a:r>
            <a:r>
              <a:rPr lang="en-US" b="0" i="0" dirty="0">
                <a:solidFill>
                  <a:srgbClr val="3E3F3A"/>
                </a:solidFill>
                <a:effectLst/>
                <a:highlight>
                  <a:srgbClr val="FFFFFF"/>
                </a:highlight>
                <a:latin typeface="Roboto" panose="02000000000000000000" pitchFamily="2" charset="0"/>
              </a:rPr>
              <a:t> package. This will randomly permute the sample matrices</a:t>
            </a:r>
            <a:r>
              <a:rPr lang="en-US" altLang="zh-CN" b="0" i="0" dirty="0">
                <a:solidFill>
                  <a:srgbClr val="3E3F3A"/>
                </a:solidFill>
                <a:effectLst/>
                <a:highlight>
                  <a:srgbClr val="FFFFFF"/>
                </a:highlight>
                <a:latin typeface="Roboto" panose="02000000000000000000" pitchFamily="2" charset="0"/>
              </a:rPr>
              <a:t>.</a:t>
            </a:r>
            <a:r>
              <a:rPr lang="zh-CN" altLang="en-US" b="0" i="0" dirty="0">
                <a:solidFill>
                  <a:srgbClr val="3E3F3A"/>
                </a:solidFill>
                <a:effectLst/>
                <a:highlight>
                  <a:srgbClr val="FFFFFF"/>
                </a:highlight>
                <a:latin typeface="Roboto" panose="02000000000000000000" pitchFamily="2" charset="0"/>
              </a:rPr>
              <a:t> </a:t>
            </a:r>
            <a:r>
              <a:rPr lang="en-US" b="0" i="0" dirty="0">
                <a:solidFill>
                  <a:srgbClr val="3E3F3A"/>
                </a:solidFill>
                <a:effectLst/>
                <a:highlight>
                  <a:srgbClr val="FFFFFF"/>
                </a:highlight>
                <a:latin typeface="Roboto" panose="02000000000000000000" pitchFamily="2" charset="0"/>
              </a:rPr>
              <a:t>From this </a:t>
            </a:r>
            <a:r>
              <a:rPr lang="en-US" altLang="zh-CN" b="0" i="0" dirty="0">
                <a:solidFill>
                  <a:srgbClr val="3E3F3A"/>
                </a:solidFill>
                <a:effectLst/>
                <a:highlight>
                  <a:srgbClr val="FFFFFF"/>
                </a:highlight>
                <a:latin typeface="Roboto" panose="02000000000000000000" pitchFamily="2" charset="0"/>
              </a:rPr>
              <a:t>result</a:t>
            </a:r>
            <a:r>
              <a:rPr lang="en-US" b="0" i="0" dirty="0">
                <a:solidFill>
                  <a:srgbClr val="3E3F3A"/>
                </a:solidFill>
                <a:effectLst/>
                <a:highlight>
                  <a:srgbClr val="FFFFFF"/>
                </a:highlight>
                <a:latin typeface="Roboto" panose="02000000000000000000" pitchFamily="2" charset="0"/>
              </a:rPr>
              <a:t>, </a:t>
            </a:r>
            <a:r>
              <a:rPr lang="en-US" altLang="zh-CN" b="0" i="0" dirty="0">
                <a:solidFill>
                  <a:srgbClr val="3E3F3A"/>
                </a:solidFill>
                <a:effectLst/>
                <a:highlight>
                  <a:srgbClr val="FFFFFF"/>
                </a:highlight>
                <a:latin typeface="Roboto" panose="02000000000000000000" pitchFamily="2" charset="0"/>
              </a:rPr>
              <a:t>we</a:t>
            </a:r>
            <a:r>
              <a:rPr lang="en-US" b="0" i="0" dirty="0">
                <a:solidFill>
                  <a:srgbClr val="3E3F3A"/>
                </a:solidFill>
                <a:effectLst/>
                <a:highlight>
                  <a:srgbClr val="FFFFFF"/>
                </a:highlight>
                <a:latin typeface="Roboto" panose="02000000000000000000" pitchFamily="2" charset="0"/>
              </a:rPr>
              <a:t> can see three histograms representing the distribution of the randomized strata. The black line represents the observed data. </a:t>
            </a:r>
            <a:r>
              <a:rPr lang="en-US" altLang="zh-CN" b="0" i="0" dirty="0">
                <a:solidFill>
                  <a:srgbClr val="3E3F3A"/>
                </a:solidFill>
                <a:effectLst/>
                <a:highlight>
                  <a:srgbClr val="FFFFFF"/>
                </a:highlight>
                <a:latin typeface="Roboto" panose="02000000000000000000" pitchFamily="2" charset="0"/>
              </a:rPr>
              <a:t>The</a:t>
            </a:r>
            <a:r>
              <a:rPr lang="zh-CN" altLang="en-US" b="0" i="0" dirty="0">
                <a:solidFill>
                  <a:srgbClr val="3E3F3A"/>
                </a:solidFill>
                <a:effectLst/>
                <a:highlight>
                  <a:srgbClr val="FFFFFF"/>
                </a:highlight>
                <a:latin typeface="Roboto" panose="02000000000000000000" pitchFamily="2" charset="0"/>
              </a:rPr>
              <a:t> </a:t>
            </a:r>
            <a:r>
              <a:rPr lang="en-US" b="0" i="0" dirty="0">
                <a:solidFill>
                  <a:srgbClr val="3E3F3A"/>
                </a:solidFill>
                <a:effectLst/>
                <a:highlight>
                  <a:srgbClr val="FFFFFF"/>
                </a:highlight>
                <a:latin typeface="Roboto" panose="02000000000000000000" pitchFamily="2" charset="0"/>
              </a:rPr>
              <a:t>table of observed results in the output showing that there is significant population structure considering all levels of the population strata.</a:t>
            </a:r>
          </a:p>
          <a:p>
            <a:br>
              <a:rPr lang="en-US" b="0" i="0" dirty="0">
                <a:solidFill>
                  <a:srgbClr val="ECECEC"/>
                </a:solidFill>
                <a:effectLst/>
                <a:highlight>
                  <a:srgbClr val="212121"/>
                </a:highlight>
                <a:latin typeface="Söhne"/>
              </a:rPr>
            </a:br>
            <a:br>
              <a:rPr lang="en-US" b="0" i="0" dirty="0">
                <a:solidFill>
                  <a:srgbClr val="ECECEC"/>
                </a:solidFill>
                <a:effectLst/>
                <a:highlight>
                  <a:srgbClr val="212121"/>
                </a:highlight>
                <a:latin typeface="Söhne"/>
              </a:rPr>
            </a:br>
            <a:r>
              <a:rPr lang="en-US" b="0" i="0" dirty="0">
                <a:solidFill>
                  <a:srgbClr val="ECECEC"/>
                </a:solidFill>
                <a:effectLst/>
                <a:highlight>
                  <a:srgbClr val="212121"/>
                </a:highlight>
                <a:latin typeface="Söhne"/>
              </a:rPr>
              <a:t>* the term “observation” refers to the amount of genetic variation measured by </a:t>
            </a:r>
            <a:r>
              <a:rPr lang="en-US" altLang="zh-CN" b="0" i="0" dirty="0">
                <a:solidFill>
                  <a:srgbClr val="ECECEC"/>
                </a:solidFill>
                <a:effectLst/>
                <a:highlight>
                  <a:srgbClr val="212121"/>
                </a:highlight>
                <a:latin typeface="Söhne"/>
              </a:rPr>
              <a:t>AMOVA</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test</a:t>
            </a:r>
            <a:r>
              <a:rPr lang="en-US" b="0" i="0" dirty="0">
                <a:solidFill>
                  <a:srgbClr val="ECECEC"/>
                </a:solidFill>
                <a:effectLst/>
                <a:highlight>
                  <a:srgbClr val="212121"/>
                </a:highlight>
                <a:latin typeface="Söhne"/>
              </a:rPr>
              <a:t>. </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 a standardized observation (Std. </a:t>
            </a:r>
            <a:r>
              <a:rPr lang="en-US" b="0" i="0" dirty="0" err="1">
                <a:solidFill>
                  <a:srgbClr val="ECECEC"/>
                </a:solidFill>
                <a:effectLst/>
                <a:highlight>
                  <a:srgbClr val="212121"/>
                </a:highlight>
                <a:latin typeface="Söhne"/>
              </a:rPr>
              <a:t>Obs</a:t>
            </a:r>
            <a:r>
              <a:rPr lang="en-US" b="0" i="0" dirty="0">
                <a:solidFill>
                  <a:srgbClr val="ECECEC"/>
                </a:solidFill>
                <a:effectLst/>
                <a:highlight>
                  <a:srgbClr val="212121"/>
                </a:highlight>
                <a:latin typeface="Söhne"/>
              </a:rPr>
              <a:t>) value close to 0 often indicates that the observed data are not markedly different from what would be expected under the null hypothesis of no differentiation or effect. </a:t>
            </a:r>
          </a:p>
          <a:p>
            <a:endParaRPr lang="en-US" b="0"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Monte Carlo Test</a:t>
            </a:r>
            <a:r>
              <a:rPr lang="en-US" b="0" i="0" dirty="0">
                <a:solidFill>
                  <a:srgbClr val="ECECEC"/>
                </a:solidFill>
                <a:effectLst/>
                <a:highlight>
                  <a:srgbClr val="212121"/>
                </a:highlight>
                <a:latin typeface="Söhne"/>
              </a:rPr>
              <a:t>: Involves generating random samples from a known probability distribution to approximate the sampling distribution of a test statistic under the null hypothesis. This method relies on repeated random sampling to estimate probabilities.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Permutation Test</a:t>
            </a:r>
            <a:r>
              <a:rPr lang="en-US" b="0" i="0" dirty="0">
                <a:solidFill>
                  <a:srgbClr val="ECECEC"/>
                </a:solidFill>
                <a:effectLst/>
                <a:highlight>
                  <a:srgbClr val="212121"/>
                </a:highlight>
                <a:latin typeface="Söhne"/>
              </a:rPr>
              <a:t>: Involves shuffling or permuting the observed data to create a large number of possible rearrangements of the data. It then calculates the test statistic for each permutation to construct the empirical sampling distribution of the test statistic under the null hypothesis.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CECEC"/>
                </a:solidFill>
                <a:effectLst/>
                <a:highlight>
                  <a:srgbClr val="212121"/>
                </a:highlight>
                <a:latin typeface="Söhne"/>
              </a:rPr>
              <a:t>* Standardization</a:t>
            </a:r>
            <a:r>
              <a:rPr lang="en-US" b="0" i="0" dirty="0">
                <a:solidFill>
                  <a:srgbClr val="ECECEC"/>
                </a:solidFill>
                <a:effectLst/>
                <a:highlight>
                  <a:srgbClr val="212121"/>
                </a:highlight>
                <a:latin typeface="Söhne"/>
              </a:rPr>
              <a:t>: This process typically involves subtracting the mean and dividing by the standard deviation.</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endParaRPr lang="en-US" dirty="0"/>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28</a:t>
            </a:fld>
            <a:endParaRPr lang="en-US"/>
          </a:p>
        </p:txBody>
      </p:sp>
    </p:spTree>
    <p:extLst>
      <p:ext uri="{BB962C8B-B14F-4D97-AF65-F5344CB8AC3E}">
        <p14:creationId xmlns:p14="http://schemas.microsoft.com/office/powerpoint/2010/main" val="1670453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2</a:t>
            </a:fld>
            <a:endParaRPr lang="en-US"/>
          </a:p>
        </p:txBody>
      </p:sp>
    </p:spTree>
    <p:extLst>
      <p:ext uri="{BB962C8B-B14F-4D97-AF65-F5344CB8AC3E}">
        <p14:creationId xmlns:p14="http://schemas.microsoft.com/office/powerpoint/2010/main" val="547329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ECECEC"/>
                </a:solidFill>
                <a:effectLst/>
                <a:highlight>
                  <a:srgbClr val="212121"/>
                </a:highlight>
                <a:latin typeface="Söhne"/>
              </a:rPr>
              <a:t>For</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IBD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and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IBE,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firstly</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we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construct</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three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matrices</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represent</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Genetic</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distance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matrix,</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environmental</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distance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matrix</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and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geographic</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distance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matrix.</a:t>
            </a:r>
          </a:p>
          <a:p>
            <a:endParaRPr lang="en-US" altLang="zh-CN" b="0" i="0" dirty="0">
              <a:solidFill>
                <a:srgbClr val="ECECEC"/>
              </a:solidFill>
              <a:effectLst/>
              <a:highlight>
                <a:srgbClr val="212121"/>
              </a:highlight>
              <a:latin typeface="Söhne"/>
            </a:endParaRPr>
          </a:p>
          <a:p>
            <a:r>
              <a:rPr lang="en-US" altLang="zh-CN" b="0" i="0" dirty="0">
                <a:solidFill>
                  <a:srgbClr val="ECECEC"/>
                </a:solidFill>
                <a:effectLst/>
                <a:highlight>
                  <a:srgbClr val="212121"/>
                </a:highlight>
                <a:latin typeface="Söhne"/>
              </a:rPr>
              <a:t>Firstly,</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I</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visually</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plot</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the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Genetic</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distance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matrix</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against</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Geographic</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distance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and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environmental</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distances.</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From</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the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plot</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we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can</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see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geographic</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distance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are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more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linear</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correlated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to</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genetic</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distance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than</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environmental</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distance,</a:t>
            </a:r>
            <a:r>
              <a:rPr lang="zh-CN" altLang="en-US" b="0" i="0" dirty="0">
                <a:solidFill>
                  <a:srgbClr val="ECECEC"/>
                </a:solidFill>
                <a:effectLst/>
                <a:highlight>
                  <a:srgbClr val="212121"/>
                </a:highlight>
                <a:latin typeface="Söhne"/>
              </a:rPr>
              <a:t> </a:t>
            </a:r>
            <a:r>
              <a:rPr lang="en-US" b="0" i="0" dirty="0">
                <a:solidFill>
                  <a:srgbClr val="333333"/>
                </a:solidFill>
                <a:effectLst/>
                <a:highlight>
                  <a:srgbClr val="FFFFFF"/>
                </a:highlight>
                <a:latin typeface="Helvetica Neue" panose="02000503000000020004" pitchFamily="2" charset="0"/>
              </a:rPr>
              <a:t>However</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in</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plot</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a:t>
            </a:r>
            <a:r>
              <a:rPr lang="zh-CN" altLang="en-US" b="0" i="0" dirty="0">
                <a:solidFill>
                  <a:srgbClr val="ECECEC"/>
                </a:solidFill>
                <a:effectLst/>
                <a:highlight>
                  <a:srgbClr val="212121"/>
                </a:highlight>
                <a:latin typeface="Söhne"/>
              </a:rPr>
              <a:t> </a:t>
            </a:r>
            <a:r>
              <a:rPr lang="en-US" b="0" i="0" dirty="0">
                <a:solidFill>
                  <a:srgbClr val="333333"/>
                </a:solidFill>
                <a:effectLst/>
                <a:highlight>
                  <a:srgbClr val="FFFFFF"/>
                </a:highlight>
                <a:latin typeface="Helvetica Neue" panose="02000503000000020004" pitchFamily="2" charset="0"/>
              </a:rPr>
              <a:t>the red line, which is a smoothed local mean</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(LOESS</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smooth)</a:t>
            </a:r>
            <a:r>
              <a:rPr lang="en-US" b="0" i="0" dirty="0">
                <a:solidFill>
                  <a:srgbClr val="333333"/>
                </a:solidFill>
                <a:effectLst/>
                <a:highlight>
                  <a:srgbClr val="FFFFFF"/>
                </a:highlight>
                <a:latin typeface="Helvetica Neue" panose="02000503000000020004" pitchFamily="2" charset="0"/>
              </a:rPr>
              <a:t>, indicates that the relationship is not linear.</a:t>
            </a:r>
          </a:p>
          <a:p>
            <a:endParaRPr lang="en-US" altLang="zh-CN" b="0" i="0" dirty="0">
              <a:solidFill>
                <a:srgbClr val="333333"/>
              </a:solidFill>
              <a:effectLst/>
              <a:highlight>
                <a:srgbClr val="FFFFFF"/>
              </a:highlight>
              <a:latin typeface="Helvetica Neue" panose="02000503000000020004" pitchFamily="2" charset="0"/>
            </a:endParaRPr>
          </a:p>
          <a:p>
            <a:r>
              <a:rPr lang="en-US" altLang="zh-CN" b="0" i="0" dirty="0">
                <a:solidFill>
                  <a:srgbClr val="333333"/>
                </a:solidFill>
                <a:effectLst/>
                <a:highlight>
                  <a:srgbClr val="FFFFFF"/>
                </a:highlight>
                <a:latin typeface="Helvetica Neue" panose="02000503000000020004" pitchFamily="2" charset="0"/>
              </a:rPr>
              <a:t>Adding a test between geo distance and environmental distance.</a:t>
            </a:r>
          </a:p>
          <a:p>
            <a:endParaRPr lang="en-US" altLang="zh-CN" b="0" i="0" dirty="0">
              <a:solidFill>
                <a:srgbClr val="333333"/>
              </a:solidFill>
              <a:effectLst/>
              <a:highlight>
                <a:srgbClr val="FFFFFF"/>
              </a:highlight>
              <a:latin typeface="Helvetica Neue" panose="02000503000000020004" pitchFamily="2" charset="0"/>
            </a:endParaRPr>
          </a:p>
          <a:p>
            <a:r>
              <a:rPr lang="en-US" altLang="zh-CN" b="0" i="0" dirty="0">
                <a:solidFill>
                  <a:srgbClr val="333333"/>
                </a:solidFill>
                <a:effectLst/>
                <a:highlight>
                  <a:srgbClr val="FFFFFF"/>
                </a:highlight>
                <a:latin typeface="Helvetica Neue" panose="02000503000000020004" pitchFamily="2" charset="0"/>
              </a:rPr>
              <a:t>practice the eye contacts</a:t>
            </a:r>
          </a:p>
          <a:p>
            <a:endParaRPr lang="en-US" altLang="zh-CN" b="0" i="0" dirty="0">
              <a:solidFill>
                <a:srgbClr val="333333"/>
              </a:solidFill>
              <a:effectLst/>
              <a:highlight>
                <a:srgbClr val="FFFFFF"/>
              </a:highlight>
              <a:latin typeface="Helvetica Neue" panose="02000503000000020004" pitchFamily="2" charset="0"/>
            </a:endParaRPr>
          </a:p>
          <a:p>
            <a:r>
              <a:rPr lang="en-US" altLang="zh-CN" b="0" i="0" dirty="0">
                <a:solidFill>
                  <a:srgbClr val="333333"/>
                </a:solidFill>
                <a:effectLst/>
                <a:highlight>
                  <a:srgbClr val="FFFFFF"/>
                </a:highlight>
                <a:latin typeface="Helvetica Neue" panose="02000503000000020004" pitchFamily="2" charset="0"/>
              </a:rPr>
              <a:t>reduce the number </a:t>
            </a:r>
          </a:p>
          <a:p>
            <a:endParaRPr lang="en-US" altLang="zh-CN" b="0" i="0" dirty="0">
              <a:solidFill>
                <a:srgbClr val="333333"/>
              </a:solidFill>
              <a:effectLst/>
              <a:highlight>
                <a:srgbClr val="FFFFFF"/>
              </a:highlight>
              <a:latin typeface="Helvetica Neue" panose="02000503000000020004" pitchFamily="2" charset="0"/>
            </a:endParaRPr>
          </a:p>
          <a:p>
            <a:endParaRPr lang="en-US" altLang="zh-CN" b="0" i="0" dirty="0">
              <a:solidFill>
                <a:srgbClr val="ECECEC"/>
              </a:solidFill>
              <a:effectLst/>
              <a:highlight>
                <a:srgbClr val="212121"/>
              </a:highlight>
              <a:latin typeface="Söhne"/>
            </a:endParaRPr>
          </a:p>
          <a:p>
            <a:endParaRPr lang="en-US" b="0" i="0" dirty="0">
              <a:solidFill>
                <a:srgbClr val="ECECEC"/>
              </a:solidFill>
              <a:effectLst/>
              <a:highlight>
                <a:srgbClr val="212121"/>
              </a:highlight>
              <a:latin typeface="Söhne"/>
            </a:endParaRPr>
          </a:p>
          <a:p>
            <a:r>
              <a:rPr lang="zh-CN" altLang="en-US" b="0" i="0" dirty="0">
                <a:solidFill>
                  <a:srgbClr val="ECECEC"/>
                </a:solidFill>
                <a:effectLst/>
                <a:highlight>
                  <a:srgbClr val="212121"/>
                </a:highlight>
                <a:latin typeface="Söhne"/>
              </a:rPr>
              <a:t> </a:t>
            </a:r>
            <a:endParaRPr lang="en-US" b="0" i="0" dirty="0">
              <a:solidFill>
                <a:srgbClr val="ECECEC"/>
              </a:solidFill>
              <a:effectLst/>
              <a:highlight>
                <a:srgbClr val="212121"/>
              </a:highlight>
              <a:latin typeface="Söhne"/>
            </a:endParaRPr>
          </a:p>
          <a:p>
            <a:endParaRPr lang="en-US" b="0" i="0" dirty="0">
              <a:solidFill>
                <a:srgbClr val="ECECEC"/>
              </a:solidFill>
              <a:effectLst/>
              <a:highlight>
                <a:srgbClr val="212121"/>
              </a:highlight>
              <a:latin typeface="Söhne"/>
            </a:endParaRPr>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29</a:t>
            </a:fld>
            <a:endParaRPr lang="en-US"/>
          </a:p>
        </p:txBody>
      </p:sp>
    </p:spTree>
    <p:extLst>
      <p:ext uri="{BB962C8B-B14F-4D97-AF65-F5344CB8AC3E}">
        <p14:creationId xmlns:p14="http://schemas.microsoft.com/office/powerpoint/2010/main" val="1775874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ECECEC"/>
              </a:solidFill>
              <a:effectLst/>
              <a:highlight>
                <a:srgbClr val="212121"/>
              </a:highlight>
              <a:latin typeface="Söhne"/>
            </a:endParaRPr>
          </a:p>
          <a:p>
            <a:r>
              <a:rPr lang="en-US" altLang="zh-CN" dirty="0"/>
              <a:t>Then,</a:t>
            </a:r>
            <a:r>
              <a:rPr lang="zh-CN" altLang="en-US" dirty="0"/>
              <a:t> </a:t>
            </a: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b="0" i="0" dirty="0">
                <a:solidFill>
                  <a:srgbClr val="333333"/>
                </a:solidFill>
                <a:effectLst/>
                <a:highlight>
                  <a:srgbClr val="FFFFFF"/>
                </a:highlight>
                <a:latin typeface="Helvetica Neue" panose="02000503000000020004" pitchFamily="2" charset="0"/>
              </a:rPr>
              <a:t>quantify</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the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linear</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relationship</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between</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genetic,</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geographic</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and</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environmental</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distances,</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I</a:t>
            </a:r>
            <a:r>
              <a:rPr lang="zh-CN" altLang="en-US" b="0" i="0" dirty="0">
                <a:solidFill>
                  <a:srgbClr val="333333"/>
                </a:solidFill>
                <a:effectLst/>
                <a:highlight>
                  <a:srgbClr val="FFFFFF"/>
                </a:highlight>
                <a:latin typeface="Helvetica Neue" panose="02000503000000020004" pitchFamily="2" charset="0"/>
              </a:rPr>
              <a:t> </a:t>
            </a:r>
            <a:r>
              <a:rPr lang="en-US" b="0" i="0" dirty="0">
                <a:solidFill>
                  <a:srgbClr val="333333"/>
                </a:solidFill>
                <a:effectLst/>
                <a:highlight>
                  <a:srgbClr val="FFFFFF"/>
                </a:highlight>
                <a:latin typeface="Helvetica Neue" panose="02000503000000020004" pitchFamily="2" charset="0"/>
              </a:rPr>
              <a:t>perform a Mantel test</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based</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on</a:t>
            </a:r>
            <a:r>
              <a:rPr lang="zh-CN" altLang="en-US" b="0" i="0" dirty="0">
                <a:solidFill>
                  <a:srgbClr val="333333"/>
                </a:solidFill>
                <a:effectLst/>
                <a:highlight>
                  <a:srgbClr val="FFFFFF"/>
                </a:highlight>
                <a:latin typeface="Helvetica Neue" panose="02000503000000020004" pitchFamily="2" charset="0"/>
              </a:rPr>
              <a:t> </a:t>
            </a:r>
            <a:r>
              <a:rPr lang="en-US" dirty="0"/>
              <a:t>Pearson's product-moment correlation</a:t>
            </a:r>
            <a:r>
              <a:rPr lang="en-US" altLang="zh-CN" dirty="0"/>
              <a:t>.</a:t>
            </a:r>
          </a:p>
          <a:p>
            <a:endParaRPr lang="en-US" altLang="zh-CN" dirty="0"/>
          </a:p>
          <a:p>
            <a:r>
              <a:rPr lang="en-US" altLang="zh-CN" dirty="0"/>
              <a:t>IBD &amp; IBE:</a:t>
            </a:r>
            <a:r>
              <a:rPr lang="zh-CN" altLang="en-US" dirty="0"/>
              <a:t> </a:t>
            </a:r>
            <a:endParaRPr lang="en-US" altLang="zh-CN" dirty="0"/>
          </a:p>
          <a:p>
            <a:r>
              <a:rPr lang="en-US" b="0" i="0" dirty="0">
                <a:solidFill>
                  <a:srgbClr val="ECECEC"/>
                </a:solidFill>
                <a:effectLst/>
                <a:highlight>
                  <a:srgbClr val="212121"/>
                </a:highlight>
                <a:latin typeface="Söhne"/>
              </a:rPr>
              <a:t>The Mantel statistic (r = 0.5661) indicates a positive correlation, with over half the possible maximum</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compared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to</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IBE,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which</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is</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r</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0.1866.</a:t>
            </a:r>
            <a:r>
              <a:rPr lang="zh-CN" altLang="en-US" b="0" i="0" dirty="0">
                <a:solidFill>
                  <a:srgbClr val="ECECEC"/>
                </a:solidFill>
                <a:effectLst/>
                <a:highlight>
                  <a:srgbClr val="212121"/>
                </a:highlight>
                <a:latin typeface="Söhne"/>
              </a:rPr>
              <a:t> </a:t>
            </a:r>
            <a:r>
              <a:rPr lang="en-US" b="0" i="0" dirty="0">
                <a:solidFill>
                  <a:srgbClr val="ECECEC"/>
                </a:solidFill>
                <a:effectLst/>
                <a:highlight>
                  <a:srgbClr val="212121"/>
                </a:highlight>
                <a:latin typeface="Söhne"/>
              </a:rPr>
              <a:t>This means that </a:t>
            </a:r>
            <a:r>
              <a:rPr lang="en-US" altLang="zh-CN" b="0" i="0" dirty="0">
                <a:solidFill>
                  <a:srgbClr val="ECECEC"/>
                </a:solidFill>
                <a:effectLst/>
                <a:highlight>
                  <a:srgbClr val="212121"/>
                </a:highlight>
                <a:latin typeface="Söhne"/>
              </a:rPr>
              <a:t>the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population</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genetically</a:t>
            </a:r>
            <a:r>
              <a:rPr lang="en-US" b="0" i="0" dirty="0">
                <a:solidFill>
                  <a:srgbClr val="ECECEC"/>
                </a:solidFill>
                <a:effectLst/>
                <a:highlight>
                  <a:srgbClr val="212121"/>
                </a:highlight>
                <a:latin typeface="Söhne"/>
              </a:rPr>
              <a:t> farther apart are more </a:t>
            </a:r>
            <a:r>
              <a:rPr lang="en-US" altLang="zh-CN" b="0" i="0" dirty="0">
                <a:solidFill>
                  <a:srgbClr val="ECECEC"/>
                </a:solidFill>
                <a:effectLst/>
                <a:highlight>
                  <a:srgbClr val="212121"/>
                </a:highlight>
                <a:latin typeface="Söhne"/>
              </a:rPr>
              <a:t>linear</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correlated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to</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geographic</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distance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than</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environmental</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distance.</a:t>
            </a:r>
            <a:endParaRPr lang="en-US" altLang="zh-CN" dirty="0"/>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The Mantel test is a statistical method used to assess the correlation between two distance or similarity matrices. </a:t>
            </a:r>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30</a:t>
            </a:fld>
            <a:endParaRPr lang="en-US"/>
          </a:p>
        </p:txBody>
      </p:sp>
    </p:spTree>
    <p:extLst>
      <p:ext uri="{BB962C8B-B14F-4D97-AF65-F5344CB8AC3E}">
        <p14:creationId xmlns:p14="http://schemas.microsoft.com/office/powerpoint/2010/main" val="939432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 The Mantel test is a statistical method used to assess the correlation between two distance or similarity matrices. It is commonly employed in fields such as ecology, genetics, anthropology, and geography, where researchers are interested in understanding relationships between entities, such as species or populations, across different spatial or temporal scales.</a:t>
            </a:r>
          </a:p>
          <a:p>
            <a:endParaRPr lang="en-US" b="0" i="0" dirty="0">
              <a:solidFill>
                <a:srgbClr val="ECECEC"/>
              </a:solidFill>
              <a:effectLst/>
              <a:highlight>
                <a:srgbClr val="212121"/>
              </a:highlight>
              <a:latin typeface="Söhne"/>
            </a:endParaRPr>
          </a:p>
          <a:p>
            <a:r>
              <a:rPr lang="en-US" b="1" i="0" dirty="0">
                <a:solidFill>
                  <a:srgbClr val="ECECEC"/>
                </a:solidFill>
                <a:effectLst/>
                <a:highlight>
                  <a:srgbClr val="212121"/>
                </a:highlight>
                <a:latin typeface="Söhne"/>
              </a:rPr>
              <a:t>* Permutation Procedure</a:t>
            </a:r>
            <a:r>
              <a:rPr lang="en-US" b="0" i="0" dirty="0">
                <a:solidFill>
                  <a:srgbClr val="ECECEC"/>
                </a:solidFill>
                <a:effectLst/>
                <a:highlight>
                  <a:srgbClr val="212121"/>
                </a:highlight>
                <a:latin typeface="Söhne"/>
              </a:rPr>
              <a:t>: The test involves randomly permuting the rows and columns of one of the matrices while keeping the other matrix fixed. This random shuffling preserves the structure of one matrix while disrupting any potential relationship with the other matrix.</a:t>
            </a:r>
          </a:p>
          <a:p>
            <a:endParaRPr lang="en-US" b="0" i="0" dirty="0">
              <a:solidFill>
                <a:srgbClr val="ECECEC"/>
              </a:solidFill>
              <a:effectLst/>
              <a:highlight>
                <a:srgbClr val="212121"/>
              </a:highlight>
              <a:latin typeface="Söhne"/>
            </a:endParaRPr>
          </a:p>
          <a:p>
            <a:r>
              <a:rPr lang="en-US" dirty="0"/>
              <a:t>RESULTS:</a:t>
            </a:r>
          </a:p>
          <a:p>
            <a:br>
              <a:rPr lang="en-US" dirty="0"/>
            </a:br>
            <a:r>
              <a:rPr lang="en-US" sz="1800" b="0" i="0" u="none" strike="noStrike" dirty="0">
                <a:solidFill>
                  <a:srgbClr val="000000"/>
                </a:solidFill>
                <a:effectLst/>
                <a:highlight>
                  <a:srgbClr val="D9D2E9"/>
                </a:highlight>
                <a:latin typeface="Times New Roman" panose="02020603050405020304" pitchFamily="18" charset="0"/>
              </a:rPr>
              <a:t>In the Mantel test results for Isolation by Distance (IBD) and Isolation by Environment (IBE), a clear distinction is observed in the correlation strengths and their significance. The IBD test shows a Mantel statistic of 0.5661, indicating a moderate to strong positive correlation between genetic distance and geographic distance. This is significantly supported by a very low p-value of 0.0001, suggesting a robust influence of geographic distance on genetic variation. </a:t>
            </a:r>
            <a:endParaRPr lang="en-US" dirty="0"/>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31</a:t>
            </a:fld>
            <a:endParaRPr lang="en-US"/>
          </a:p>
        </p:txBody>
      </p:sp>
    </p:spTree>
    <p:extLst>
      <p:ext uri="{BB962C8B-B14F-4D97-AF65-F5344CB8AC3E}">
        <p14:creationId xmlns:p14="http://schemas.microsoft.com/office/powerpoint/2010/main" val="2617062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a:t>
            </a:r>
          </a:p>
          <a:p>
            <a:endParaRPr lang="en-US" dirty="0"/>
          </a:p>
          <a:p>
            <a:pPr algn="just" rtl="0">
              <a:spcBef>
                <a:spcPts val="0"/>
              </a:spcBef>
              <a:spcAft>
                <a:spcPts val="0"/>
              </a:spcAft>
            </a:pPr>
            <a:r>
              <a:rPr lang="en-US" dirty="0"/>
              <a:t>1 VIF: </a:t>
            </a:r>
            <a:r>
              <a:rPr lang="en-US" sz="1800" b="0" i="0" u="none" strike="noStrike" dirty="0">
                <a:solidFill>
                  <a:srgbClr val="000000"/>
                </a:solidFill>
                <a:effectLst/>
                <a:highlight>
                  <a:srgbClr val="D9D2E9"/>
                </a:highlight>
                <a:latin typeface="Times New Roman" panose="02020603050405020304" pitchFamily="18" charset="0"/>
              </a:rPr>
              <a:t>The low VIF results for the three distance matrices—genetic distance, geographic distance, and environmental distance—indicate low multicollinearity </a:t>
            </a:r>
            <a:r>
              <a:rPr lang="en-US" sz="1800" b="0" i="0" u="none" strike="noStrike" dirty="0">
                <a:solidFill>
                  <a:srgbClr val="000000"/>
                </a:solidFill>
                <a:effectLst/>
                <a:highlight>
                  <a:srgbClr val="D9D2E9"/>
                </a:highlight>
                <a:latin typeface="Times New Roman" panose="02020603050405020304" pitchFamily="18" charset="0"/>
                <a:hlinkClick r:id="rId3"/>
              </a:rPr>
              <a:t>(de Jongh et al. 2015)</a:t>
            </a:r>
            <a:r>
              <a:rPr lang="en-US" sz="1800" b="0" i="0" u="none" strike="noStrike" dirty="0">
                <a:solidFill>
                  <a:srgbClr val="000000"/>
                </a:solidFill>
                <a:effectLst/>
                <a:highlight>
                  <a:srgbClr val="D9D2E9"/>
                </a:highlight>
                <a:latin typeface="Times New Roman" panose="02020603050405020304" pitchFamily="18" charset="0"/>
              </a:rPr>
              <a:t>. This suggests that each distance matrix can be reliably included in the mixed model to investigate their relationships, as they contribute independently without significant collinear influence.</a:t>
            </a:r>
            <a:endParaRPr lang="en-US" b="0" dirty="0">
              <a:effectLst/>
            </a:endParaRPr>
          </a:p>
          <a:p>
            <a:br>
              <a:rPr lang="en-US" dirty="0"/>
            </a:br>
            <a:endParaRPr lang="en-US" dirty="0"/>
          </a:p>
          <a:p>
            <a:pPr algn="just" rtl="0">
              <a:spcBef>
                <a:spcPts val="0"/>
              </a:spcBef>
              <a:spcAft>
                <a:spcPts val="0"/>
              </a:spcAft>
            </a:pPr>
            <a:r>
              <a:rPr lang="en-US" dirty="0"/>
              <a:t>2. Mixed model: </a:t>
            </a:r>
            <a:r>
              <a:rPr lang="en-US" sz="1800" b="0" i="0" u="none" strike="noStrike" dirty="0">
                <a:solidFill>
                  <a:srgbClr val="000000"/>
                </a:solidFill>
                <a:effectLst/>
                <a:highlight>
                  <a:srgbClr val="D9D2E9"/>
                </a:highlight>
                <a:latin typeface="Times New Roman" panose="02020603050405020304" pitchFamily="18" charset="0"/>
              </a:rPr>
              <a:t>The mixed model results, showcasing the lowest AIC and BIC values for the Full model that includes both geographic and environmental distances, affirm the findings from the IBD and IBE analyses. This suggests that considering both geographic and environmental factors simultaneously provides a more comprehensive explanation of genetic distance variations than either factor alone. The moderate to strong correlation observed in IBD and the weaker correlation in IBE are echoed in the mixed model, where the combined effect of both distances is most significant in explaining genetic differences.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32</a:t>
            </a:fld>
            <a:endParaRPr lang="en-US"/>
          </a:p>
        </p:txBody>
      </p:sp>
    </p:spTree>
    <p:extLst>
      <p:ext uri="{BB962C8B-B14F-4D97-AF65-F5344CB8AC3E}">
        <p14:creationId xmlns:p14="http://schemas.microsoft.com/office/powerpoint/2010/main" val="1690756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33</a:t>
            </a:fld>
            <a:endParaRPr lang="en-US"/>
          </a:p>
        </p:txBody>
      </p:sp>
    </p:spTree>
    <p:extLst>
      <p:ext uri="{BB962C8B-B14F-4D97-AF65-F5344CB8AC3E}">
        <p14:creationId xmlns:p14="http://schemas.microsoft.com/office/powerpoint/2010/main" val="1837168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The Latent Factor Mixed Model (LFMM) is a statistical method primarily used in genetics to correct for confounding factors while identifying associations between genetic variations and traits of interest. This model is particularly useful in the study of complex traits where many factors might influence the genetic architecture.</a:t>
            </a:r>
            <a:endParaRPr lang="en-US" b="0" i="0" dirty="0">
              <a:solidFill>
                <a:srgbClr val="333333"/>
              </a:solidFill>
              <a:effectLst/>
              <a:highlight>
                <a:srgbClr val="FFFFFF"/>
              </a:highlight>
              <a:latin typeface="Helvetica Neue" panose="02000503000000020004" pitchFamily="2" charset="0"/>
            </a:endParaRPr>
          </a:p>
          <a:p>
            <a:endParaRPr lang="en-US" b="0" i="0" dirty="0">
              <a:solidFill>
                <a:srgbClr val="333333"/>
              </a:solidFill>
              <a:effectLst/>
              <a:highlight>
                <a:srgbClr val="FFFFFF"/>
              </a:highlight>
              <a:latin typeface="Helvetica Neue" panose="02000503000000020004" pitchFamily="2" charset="0"/>
            </a:endParaRPr>
          </a:p>
          <a:p>
            <a:r>
              <a:rPr lang="en-US" b="0" i="0" dirty="0">
                <a:solidFill>
                  <a:srgbClr val="333333"/>
                </a:solidFill>
                <a:effectLst/>
                <a:highlight>
                  <a:srgbClr val="FFFFFF"/>
                </a:highlight>
                <a:latin typeface="Helvetica Neue" panose="02000503000000020004" pitchFamily="2" charset="0"/>
              </a:rPr>
              <a:t>For the univariate LFMM test, I could run a separate set of tests for each </a:t>
            </a:r>
            <a:r>
              <a:rPr lang="en-US" altLang="zh-CN" b="0" i="0" dirty="0">
                <a:solidFill>
                  <a:srgbClr val="333333"/>
                </a:solidFill>
                <a:effectLst/>
                <a:highlight>
                  <a:srgbClr val="FFFFFF"/>
                </a:highlight>
                <a:latin typeface="Helvetica Neue" panose="02000503000000020004" pitchFamily="2" charset="0"/>
              </a:rPr>
              <a:t>environmental</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variable</a:t>
            </a:r>
            <a:r>
              <a:rPr lang="en-US" b="0" i="0" dirty="0">
                <a:solidFill>
                  <a:srgbClr val="333333"/>
                </a:solidFill>
                <a:effectLst/>
                <a:highlight>
                  <a:srgbClr val="FFFFFF"/>
                </a:highlight>
                <a:latin typeface="Helvetica Neue" panose="02000503000000020004" pitchFamily="2" charset="0"/>
              </a:rPr>
              <a:t>; this would be a test for each of </a:t>
            </a:r>
            <a:r>
              <a:rPr lang="en-US" altLang="zh-CN" b="0" i="0" dirty="0">
                <a:solidFill>
                  <a:srgbClr val="333333"/>
                </a:solidFill>
                <a:effectLst/>
                <a:highlight>
                  <a:srgbClr val="FFFFFF"/>
                </a:highlight>
                <a:latin typeface="Helvetica Neue" panose="02000503000000020004" pitchFamily="2" charset="0"/>
              </a:rPr>
              <a:t>the</a:t>
            </a:r>
            <a:r>
              <a:rPr lang="zh-CN" altLang="en-US" b="0" i="0" dirty="0">
                <a:solidFill>
                  <a:srgbClr val="333333"/>
                </a:solidFill>
                <a:effectLst/>
                <a:highlight>
                  <a:srgbClr val="FFFFFF"/>
                </a:highlight>
                <a:latin typeface="Helvetica Neue" panose="02000503000000020004" pitchFamily="2" charset="0"/>
              </a:rPr>
              <a:t> </a:t>
            </a:r>
            <a:r>
              <a:rPr lang="en-US" b="0" i="0" dirty="0">
                <a:solidFill>
                  <a:srgbClr val="333333"/>
                </a:solidFill>
                <a:effectLst/>
                <a:highlight>
                  <a:srgbClr val="FFFFFF"/>
                </a:highlight>
                <a:latin typeface="Helvetica Neue" panose="02000503000000020004" pitchFamily="2" charset="0"/>
              </a:rPr>
              <a:t>11</a:t>
            </a:r>
            <a:r>
              <a:rPr lang="en-US" altLang="zh-CN" b="0" i="0" dirty="0">
                <a:solidFill>
                  <a:srgbClr val="333333"/>
                </a:solidFill>
                <a:effectLst/>
                <a:highlight>
                  <a:srgbClr val="FFFFFF"/>
                </a:highlight>
                <a:latin typeface="Helvetica Neue" panose="02000503000000020004" pitchFamily="2" charset="0"/>
              </a:rPr>
              <a:t>,</a:t>
            </a:r>
            <a:r>
              <a:rPr lang="en-US" b="0" i="0" dirty="0">
                <a:solidFill>
                  <a:srgbClr val="333333"/>
                </a:solidFill>
                <a:effectLst/>
                <a:highlight>
                  <a:srgbClr val="FFFFFF"/>
                </a:highlight>
                <a:latin typeface="Helvetica Neue" panose="02000503000000020004" pitchFamily="2" charset="0"/>
              </a:rPr>
              <a:t>101</a:t>
            </a:r>
            <a:r>
              <a:rPr lang="en-US" altLang="zh-CN" b="0" i="0" dirty="0">
                <a:solidFill>
                  <a:srgbClr val="333333"/>
                </a:solidFill>
                <a:effectLst/>
                <a:highlight>
                  <a:srgbClr val="FFFFFF"/>
                </a:highlight>
                <a:latin typeface="Helvetica Neue" panose="02000503000000020004" pitchFamily="2" charset="0"/>
              </a:rPr>
              <a:t>,</a:t>
            </a:r>
            <a:r>
              <a:rPr lang="en-US" b="0" i="0" dirty="0">
                <a:solidFill>
                  <a:srgbClr val="333333"/>
                </a:solidFill>
                <a:effectLst/>
                <a:highlight>
                  <a:srgbClr val="FFFFFF"/>
                </a:highlight>
                <a:latin typeface="Helvetica Neue" panose="02000503000000020004" pitchFamily="2" charset="0"/>
              </a:rPr>
              <a:t>916 SNPs with each predictor </a:t>
            </a:r>
            <a:r>
              <a:rPr lang="en-US" altLang="zh-CN" b="0" i="0" dirty="0">
                <a:solidFill>
                  <a:srgbClr val="333333"/>
                </a:solidFill>
                <a:effectLst/>
                <a:highlight>
                  <a:srgbClr val="FFFFFF"/>
                </a:highlight>
                <a:latin typeface="Helvetica Neue" panose="02000503000000020004" pitchFamily="2" charset="0"/>
              </a:rPr>
              <a:t>which</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will</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be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a</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total</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number</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of</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couple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million</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tests.</a:t>
            </a:r>
            <a:r>
              <a:rPr lang="zh-CN" altLang="en-US" b="0" i="0" dirty="0">
                <a:solidFill>
                  <a:srgbClr val="333333"/>
                </a:solidFill>
                <a:effectLst/>
                <a:highlight>
                  <a:srgbClr val="FFFFFF"/>
                </a:highlight>
                <a:latin typeface="Helvetica Neue" panose="02000503000000020004" pitchFamily="2" charset="0"/>
              </a:rPr>
              <a:t> </a:t>
            </a:r>
            <a:r>
              <a:rPr lang="en-US" b="0" i="0" dirty="0">
                <a:solidFill>
                  <a:srgbClr val="333333"/>
                </a:solidFill>
                <a:effectLst/>
                <a:highlight>
                  <a:srgbClr val="FFFFFF"/>
                </a:highlight>
                <a:latin typeface="Helvetica Neue" panose="02000503000000020004" pitchFamily="2" charset="0"/>
              </a:rPr>
              <a:t>Instead, for LFMM, </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I</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performed</a:t>
            </a:r>
            <a:r>
              <a:rPr lang="zh-CN" altLang="en-US" b="0" i="0" dirty="0">
                <a:solidFill>
                  <a:srgbClr val="333333"/>
                </a:solidFill>
                <a:effectLst/>
                <a:highlight>
                  <a:srgbClr val="FFFFFF"/>
                </a:highlight>
                <a:latin typeface="Helvetica Neue" panose="02000503000000020004" pitchFamily="2" charset="0"/>
              </a:rPr>
              <a:t> </a:t>
            </a:r>
            <a:r>
              <a:rPr lang="en-US" b="0" i="0" dirty="0">
                <a:solidFill>
                  <a:srgbClr val="333333"/>
                </a:solidFill>
                <a:effectLst/>
                <a:highlight>
                  <a:srgbClr val="FFFFFF"/>
                </a:highlight>
                <a:latin typeface="Helvetica Neue" panose="02000503000000020004" pitchFamily="2" charset="0"/>
              </a:rPr>
              <a:t>a PCA on the environmental </a:t>
            </a:r>
            <a:r>
              <a:rPr lang="en-US" altLang="zh-CN" b="0" i="0" dirty="0">
                <a:solidFill>
                  <a:srgbClr val="333333"/>
                </a:solidFill>
                <a:effectLst/>
                <a:highlight>
                  <a:srgbClr val="FFFFFF"/>
                </a:highlight>
                <a:latin typeface="Helvetica Neue" panose="02000503000000020004" pitchFamily="2" charset="0"/>
              </a:rPr>
              <a:t>dataset</a:t>
            </a:r>
            <a:r>
              <a:rPr lang="en-US" b="0" i="0" dirty="0">
                <a:solidFill>
                  <a:srgbClr val="333333"/>
                </a:solidFill>
                <a:effectLst/>
                <a:highlight>
                  <a:srgbClr val="FFFFFF"/>
                </a:highlight>
                <a:latin typeface="Helvetica Neue" panose="02000503000000020004" pitchFamily="2" charset="0"/>
              </a:rPr>
              <a:t> and use the first principal component (PC) as a synthetic predictor. </a:t>
            </a:r>
          </a:p>
          <a:p>
            <a:r>
              <a:rPr lang="en-US" altLang="zh-CN" b="0" i="0" dirty="0">
                <a:solidFill>
                  <a:srgbClr val="333333"/>
                </a:solidFill>
                <a:effectLst/>
                <a:highlight>
                  <a:srgbClr val="FFFFFF"/>
                </a:highlight>
                <a:latin typeface="Helvetica Neue" panose="02000503000000020004" pitchFamily="2" charset="0"/>
              </a:rPr>
              <a:t>S</a:t>
            </a:r>
            <a:r>
              <a:rPr lang="en-US" b="0" i="0" dirty="0">
                <a:solidFill>
                  <a:srgbClr val="333333"/>
                </a:solidFill>
                <a:effectLst/>
                <a:highlight>
                  <a:srgbClr val="FFFFFF"/>
                </a:highlight>
                <a:latin typeface="Helvetica Neue" panose="02000503000000020004" pitchFamily="2" charset="0"/>
              </a:rPr>
              <a:t>ince the Principal</a:t>
            </a:r>
            <a:r>
              <a:rPr lang="zh-CN" altLang="en-US" b="0" i="0" dirty="0">
                <a:solidFill>
                  <a:srgbClr val="333333"/>
                </a:solidFill>
                <a:effectLst/>
                <a:highlight>
                  <a:srgbClr val="FFFFFF"/>
                </a:highlight>
                <a:latin typeface="Helvetica Neue" panose="02000503000000020004" pitchFamily="2" charset="0"/>
              </a:rPr>
              <a:t> </a:t>
            </a:r>
            <a:r>
              <a:rPr lang="en-US" b="0" i="0" dirty="0">
                <a:solidFill>
                  <a:srgbClr val="333333"/>
                </a:solidFill>
                <a:effectLst/>
                <a:highlight>
                  <a:srgbClr val="FFFFFF"/>
                </a:highlight>
                <a:latin typeface="Helvetica Neue" panose="02000503000000020004" pitchFamily="2" charset="0"/>
              </a:rPr>
              <a:t>C</a:t>
            </a:r>
            <a:r>
              <a:rPr lang="en-US" altLang="zh-CN" b="0" i="0" dirty="0">
                <a:solidFill>
                  <a:srgbClr val="333333"/>
                </a:solidFill>
                <a:effectLst/>
                <a:highlight>
                  <a:srgbClr val="FFFFFF"/>
                </a:highlight>
                <a:latin typeface="Helvetica Neue" panose="02000503000000020004" pitchFamily="2" charset="0"/>
              </a:rPr>
              <a:t>omponent</a:t>
            </a:r>
            <a:r>
              <a:rPr lang="en-US" b="0" i="0" dirty="0">
                <a:solidFill>
                  <a:srgbClr val="333333"/>
                </a:solidFill>
                <a:effectLst/>
                <a:highlight>
                  <a:srgbClr val="FFFFFF"/>
                </a:highlight>
                <a:latin typeface="Helvetica Neue" panose="02000503000000020004" pitchFamily="2" charset="0"/>
              </a:rPr>
              <a:t> predictor will be a linear combination of the original </a:t>
            </a:r>
            <a:r>
              <a:rPr lang="en-US" altLang="zh-CN" b="0" i="0" dirty="0">
                <a:solidFill>
                  <a:srgbClr val="333333"/>
                </a:solidFill>
                <a:effectLst/>
                <a:highlight>
                  <a:srgbClr val="FFFFFF"/>
                </a:highlight>
                <a:latin typeface="Helvetica Neue" panose="02000503000000020004" pitchFamily="2" charset="0"/>
              </a:rPr>
              <a:t>all</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environmental</a:t>
            </a:r>
            <a:r>
              <a:rPr lang="en-US" b="0" i="0" dirty="0">
                <a:solidFill>
                  <a:srgbClr val="333333"/>
                </a:solidFill>
                <a:effectLst/>
                <a:highlight>
                  <a:srgbClr val="FFFFFF"/>
                </a:highlight>
                <a:latin typeface="Helvetica Neue" panose="02000503000000020004" pitchFamily="2" charset="0"/>
              </a:rPr>
              <a:t> variables</a:t>
            </a:r>
            <a:r>
              <a:rPr lang="en-US" altLang="zh-CN" b="0" i="0" dirty="0">
                <a:solidFill>
                  <a:srgbClr val="333333"/>
                </a:solidFill>
                <a:effectLst/>
                <a:highlight>
                  <a:srgbClr val="FFFFFF"/>
                </a:highlight>
                <a:latin typeface="Helvetica Neue" panose="02000503000000020004" pitchFamily="2" charset="0"/>
              </a:rPr>
              <a:t>,</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t</a:t>
            </a:r>
            <a:r>
              <a:rPr lang="en-US" b="0" i="0" dirty="0">
                <a:solidFill>
                  <a:srgbClr val="333333"/>
                </a:solidFill>
                <a:effectLst/>
                <a:highlight>
                  <a:srgbClr val="FFFFFF"/>
                </a:highlight>
                <a:latin typeface="Helvetica Neue" panose="02000503000000020004" pitchFamily="2" charset="0"/>
              </a:rPr>
              <a:t>his </a:t>
            </a:r>
            <a:r>
              <a:rPr lang="en-US" altLang="zh-CN" b="0" i="0" dirty="0">
                <a:solidFill>
                  <a:srgbClr val="333333"/>
                </a:solidFill>
                <a:effectLst/>
                <a:highlight>
                  <a:srgbClr val="FFFFFF"/>
                </a:highlight>
                <a:latin typeface="Helvetica Neue" panose="02000503000000020004" pitchFamily="2" charset="0"/>
              </a:rPr>
              <a:t>will</a:t>
            </a:r>
            <a:r>
              <a:rPr lang="en-US" b="0" i="0" dirty="0">
                <a:solidFill>
                  <a:srgbClr val="333333"/>
                </a:solidFill>
                <a:effectLst/>
                <a:highlight>
                  <a:srgbClr val="FFFFFF"/>
                </a:highlight>
                <a:latin typeface="Helvetica Neue" panose="02000503000000020004" pitchFamily="2" charset="0"/>
              </a:rPr>
              <a:t> reduce our ability to interpret the output,</a:t>
            </a:r>
            <a:r>
              <a:rPr lang="zh-CN" altLang="en-US" b="0" i="0" dirty="0">
                <a:solidFill>
                  <a:srgbClr val="333333"/>
                </a:solidFill>
                <a:effectLst/>
                <a:highlight>
                  <a:srgbClr val="FFFFFF"/>
                </a:highlight>
                <a:latin typeface="Helvetica Neue" panose="02000503000000020004" pitchFamily="2" charset="0"/>
              </a:rPr>
              <a:t> </a:t>
            </a:r>
            <a:r>
              <a:rPr lang="en-US" b="0" i="0" dirty="0">
                <a:solidFill>
                  <a:srgbClr val="333333"/>
                </a:solidFill>
                <a:effectLst/>
                <a:highlight>
                  <a:srgbClr val="FFFFFF"/>
                </a:highlight>
                <a:latin typeface="Helvetica Neue" panose="02000503000000020004" pitchFamily="2" charset="0"/>
              </a:rPr>
              <a:t>but it will reduce the number of corrections needed for multiple tests. </a:t>
            </a:r>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34</a:t>
            </a:fld>
            <a:endParaRPr lang="en-US"/>
          </a:p>
        </p:txBody>
      </p:sp>
    </p:spTree>
    <p:extLst>
      <p:ext uri="{BB962C8B-B14F-4D97-AF65-F5344CB8AC3E}">
        <p14:creationId xmlns:p14="http://schemas.microsoft.com/office/powerpoint/2010/main" val="1689103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888888"/>
              </a:solidFill>
              <a:effectLst/>
              <a:highlight>
                <a:srgbClr val="F8F8F8"/>
              </a:highlight>
              <a:latin typeface="Menlo" panose="020B0609030804020204" pitchFamily="49" charset="0"/>
            </a:endParaRPr>
          </a:p>
          <a:p>
            <a:r>
              <a:rPr lang="en-US" b="0" i="0" dirty="0">
                <a:solidFill>
                  <a:srgbClr val="888888"/>
                </a:solidFill>
                <a:effectLst/>
                <a:highlight>
                  <a:srgbClr val="F8F8F8"/>
                </a:highlight>
                <a:latin typeface="Menlo" panose="020B0609030804020204" pitchFamily="49" charset="0"/>
              </a:rPr>
              <a:t>Fit an LFMM with K</a:t>
            </a:r>
            <a:r>
              <a:rPr lang="zh-CN" altLang="en-US" b="0" i="0" dirty="0">
                <a:solidFill>
                  <a:srgbClr val="888888"/>
                </a:solidFill>
                <a:effectLst/>
                <a:highlight>
                  <a:srgbClr val="F8F8F8"/>
                </a:highlight>
                <a:latin typeface="Menlo" panose="020B0609030804020204" pitchFamily="49" charset="0"/>
              </a:rPr>
              <a:t> </a:t>
            </a:r>
            <a:r>
              <a:rPr lang="en-US" altLang="zh-CN" b="0" i="0" dirty="0">
                <a:solidFill>
                  <a:srgbClr val="888888"/>
                </a:solidFill>
                <a:effectLst/>
                <a:highlight>
                  <a:srgbClr val="F8F8F8"/>
                </a:highlight>
                <a:latin typeface="Menlo" panose="020B0609030804020204" pitchFamily="49" charset="0"/>
              </a:rPr>
              <a:t>latent</a:t>
            </a:r>
            <a:r>
              <a:rPr lang="zh-CN" altLang="en-US" b="0" i="0" dirty="0">
                <a:solidFill>
                  <a:srgbClr val="888888"/>
                </a:solidFill>
                <a:effectLst/>
                <a:highlight>
                  <a:srgbClr val="F8F8F8"/>
                </a:highlight>
                <a:latin typeface="Menlo" panose="020B0609030804020204" pitchFamily="49" charset="0"/>
              </a:rPr>
              <a:t> </a:t>
            </a:r>
            <a:r>
              <a:rPr lang="en-US" altLang="zh-CN" b="0" i="0" dirty="0">
                <a:solidFill>
                  <a:srgbClr val="888888"/>
                </a:solidFill>
                <a:effectLst/>
                <a:highlight>
                  <a:srgbClr val="F8F8F8"/>
                </a:highlight>
                <a:latin typeface="Menlo" panose="020B0609030804020204" pitchFamily="49" charset="0"/>
              </a:rPr>
              <a:t>variable</a:t>
            </a:r>
            <a:r>
              <a:rPr lang="en-US" b="0" i="0" dirty="0">
                <a:solidFill>
                  <a:srgbClr val="888888"/>
                </a:solidFill>
                <a:effectLst/>
                <a:highlight>
                  <a:srgbClr val="F8F8F8"/>
                </a:highlight>
                <a:latin typeface="Menlo" panose="020B0609030804020204" pitchFamily="49" charset="0"/>
              </a:rPr>
              <a:t> = </a:t>
            </a:r>
            <a:r>
              <a:rPr lang="en-US" altLang="zh-CN" b="0" i="0" dirty="0">
                <a:solidFill>
                  <a:srgbClr val="888888"/>
                </a:solidFill>
                <a:effectLst/>
                <a:highlight>
                  <a:srgbClr val="F8F8F8"/>
                </a:highlight>
                <a:latin typeface="Menlo" panose="020B0609030804020204" pitchFamily="49" charset="0"/>
              </a:rPr>
              <a:t>4</a:t>
            </a:r>
            <a:r>
              <a:rPr lang="en-US" b="0" i="0" dirty="0">
                <a:solidFill>
                  <a:srgbClr val="888888"/>
                </a:solidFill>
                <a:effectLst/>
                <a:highlight>
                  <a:srgbClr val="F8F8F8"/>
                </a:highlight>
                <a:latin typeface="Menlo" panose="020B0609030804020204" pitchFamily="49" charset="0"/>
              </a:rPr>
              <a:t> factors</a:t>
            </a:r>
          </a:p>
          <a:p>
            <a:endParaRPr lang="en-US" altLang="zh-CN" b="0" i="0" dirty="0">
              <a:solidFill>
                <a:srgbClr val="333333"/>
              </a:solidFill>
              <a:effectLst/>
              <a:highlight>
                <a:srgbClr val="FFFFFF"/>
              </a:highlight>
              <a:latin typeface="Helvetica Neue" panose="02000503000000020004" pitchFamily="2" charset="0"/>
            </a:endParaRPr>
          </a:p>
          <a:p>
            <a:r>
              <a:rPr lang="en-US" altLang="zh-CN" b="0" i="0" dirty="0" err="1">
                <a:solidFill>
                  <a:srgbClr val="333333"/>
                </a:solidFill>
                <a:effectLst/>
                <a:highlight>
                  <a:srgbClr val="FFFFFF"/>
                </a:highlight>
                <a:latin typeface="Helvetica Neue" panose="02000503000000020004" pitchFamily="2" charset="0"/>
              </a:rPr>
              <a:t>Lfmm_ridge</a:t>
            </a:r>
            <a:r>
              <a:rPr lang="en-US" altLang="zh-CN" b="0" i="0" dirty="0">
                <a:solidFill>
                  <a:srgbClr val="333333"/>
                </a:solidFill>
                <a:effectLst/>
                <a:highlight>
                  <a:srgbClr val="FFFFFF"/>
                </a:highlight>
                <a:latin typeface="Helvetica Neue" panose="02000503000000020004" pitchFamily="2" charset="0"/>
              </a:rPr>
              <a:t>()</a:t>
            </a:r>
            <a:r>
              <a:rPr lang="en-US" b="0" i="0" dirty="0">
                <a:solidFill>
                  <a:srgbClr val="333333"/>
                </a:solidFill>
                <a:effectLst/>
                <a:highlight>
                  <a:srgbClr val="FFFFFF"/>
                </a:highlight>
                <a:latin typeface="Helvetica Neue" panose="02000503000000020004" pitchFamily="2" charset="0"/>
              </a:rPr>
              <a:t> function computes regularized least squares estimates for latent factor mixed models using a ridge penalty.</a:t>
            </a:r>
            <a:endParaRPr lang="en-US" altLang="zh-CN" b="0" i="0" dirty="0">
              <a:effectLst/>
              <a:highlight>
                <a:srgbClr val="FFFFFF"/>
              </a:highlight>
              <a:latin typeface="Lato" panose="020F0502020204030203" pitchFamily="34" charset="0"/>
            </a:endParaRPr>
          </a:p>
          <a:p>
            <a:endParaRPr lang="en-US" altLang="zh-CN" b="0" i="0" dirty="0">
              <a:effectLst/>
              <a:highlight>
                <a:srgbClr val="FFFFFF"/>
              </a:highlight>
              <a:latin typeface="Lato" panose="020F0502020204030203" pitchFamily="34" charset="0"/>
            </a:endParaRPr>
          </a:p>
          <a:p>
            <a:r>
              <a:rPr lang="en-US" b="0" i="0" dirty="0">
                <a:solidFill>
                  <a:srgbClr val="888888"/>
                </a:solidFill>
                <a:effectLst/>
                <a:highlight>
                  <a:srgbClr val="F8F8F8"/>
                </a:highlight>
                <a:latin typeface="Menlo" panose="020B0609030804020204" pitchFamily="49" charset="0"/>
              </a:rPr>
              <a:t>Perform association testing using the fitted model</a:t>
            </a:r>
            <a:r>
              <a:rPr lang="en-US" altLang="zh-CN" b="0" i="0" dirty="0">
                <a:solidFill>
                  <a:srgbClr val="888888"/>
                </a:solidFill>
                <a:effectLst/>
                <a:highlight>
                  <a:srgbClr val="F8F8F8"/>
                </a:highlight>
                <a:latin typeface="Menlo" panose="020B0609030804020204" pitchFamily="49" charset="0"/>
              </a:rPr>
              <a:t>:</a:t>
            </a:r>
          </a:p>
          <a:p>
            <a:endParaRPr lang="en-US" altLang="zh-CN" b="0" i="0" dirty="0">
              <a:effectLst/>
              <a:highlight>
                <a:srgbClr val="FFFFFF"/>
              </a:highlight>
              <a:latin typeface="Lato" panose="020F0502020204030203" pitchFamily="34" charset="0"/>
            </a:endParaRPr>
          </a:p>
          <a:p>
            <a:r>
              <a:rPr lang="en-US" altLang="zh-CN" b="0" i="0" dirty="0" err="1">
                <a:effectLst/>
                <a:highlight>
                  <a:srgbClr val="FFFFFF"/>
                </a:highlight>
                <a:latin typeface="Lato" panose="020F0502020204030203" pitchFamily="34" charset="0"/>
              </a:rPr>
              <a:t>Lfmm_test</a:t>
            </a:r>
            <a:r>
              <a:rPr lang="en-US" altLang="zh-CN" b="0" i="0" dirty="0">
                <a:effectLst/>
                <a:highlight>
                  <a:srgbClr val="FFFFFF"/>
                </a:highlight>
                <a:latin typeface="Lato" panose="020F0502020204030203" pitchFamily="34" charset="0"/>
              </a:rPr>
              <a:t>()</a:t>
            </a:r>
            <a:r>
              <a:rPr lang="zh-CN" altLang="en-US" b="0" i="0" dirty="0">
                <a:effectLst/>
                <a:highlight>
                  <a:srgbClr val="FFFFFF"/>
                </a:highlight>
                <a:latin typeface="Lato" panose="020F0502020204030203" pitchFamily="34" charset="0"/>
              </a:rPr>
              <a:t> </a:t>
            </a:r>
            <a:r>
              <a:rPr lang="en-US" altLang="zh-CN" b="0" i="0" dirty="0">
                <a:effectLst/>
                <a:highlight>
                  <a:srgbClr val="FFFFFF"/>
                </a:highlight>
                <a:latin typeface="Lato" panose="020F0502020204030203" pitchFamily="34" charset="0"/>
              </a:rPr>
              <a:t>returns</a:t>
            </a:r>
            <a:r>
              <a:rPr lang="zh-CN" altLang="en-US" b="0" i="0" dirty="0">
                <a:effectLst/>
                <a:highlight>
                  <a:srgbClr val="FFFFFF"/>
                </a:highlight>
                <a:latin typeface="Lato" panose="020F0502020204030203" pitchFamily="34" charset="0"/>
              </a:rPr>
              <a:t> </a:t>
            </a:r>
            <a:r>
              <a:rPr lang="en-US" altLang="zh-CN" b="0" i="0" dirty="0">
                <a:effectLst/>
                <a:highlight>
                  <a:srgbClr val="FFFFFF"/>
                </a:highlight>
                <a:latin typeface="Lato" panose="020F0502020204030203" pitchFamily="34" charset="0"/>
              </a:rPr>
              <a:t>p</a:t>
            </a:r>
            <a:r>
              <a:rPr lang="en-US" b="0" i="0" dirty="0">
                <a:effectLst/>
                <a:highlight>
                  <a:srgbClr val="FFFFFF"/>
                </a:highlight>
                <a:latin typeface="Lato" panose="020F0502020204030203" pitchFamily="34" charset="0"/>
              </a:rPr>
              <a:t> values</a:t>
            </a:r>
            <a:r>
              <a:rPr lang="zh-CN" altLang="en-US" b="0" i="0" dirty="0">
                <a:effectLst/>
                <a:highlight>
                  <a:srgbClr val="FFFFFF"/>
                </a:highlight>
                <a:latin typeface="Lato" panose="020F0502020204030203" pitchFamily="34" charset="0"/>
              </a:rPr>
              <a:t> </a:t>
            </a:r>
            <a:r>
              <a:rPr lang="en-US" b="0" i="0" dirty="0">
                <a:effectLst/>
                <a:highlight>
                  <a:srgbClr val="FFFFFF"/>
                </a:highlight>
                <a:latin typeface="Lato" panose="020F0502020204030203" pitchFamily="34" charset="0"/>
              </a:rPr>
              <a:t>are calibrated by using</a:t>
            </a:r>
            <a:r>
              <a:rPr lang="zh-CN" altLang="en-US" b="0" i="0" dirty="0">
                <a:effectLst/>
                <a:highlight>
                  <a:srgbClr val="FFFFFF"/>
                </a:highlight>
                <a:latin typeface="Lato" panose="020F0502020204030203" pitchFamily="34" charset="0"/>
              </a:rPr>
              <a:t> </a:t>
            </a:r>
            <a:r>
              <a:rPr lang="en-US" altLang="zh-CN" b="0" i="0" dirty="0">
                <a:effectLst/>
                <a:highlight>
                  <a:srgbClr val="FFFFFF"/>
                </a:highlight>
                <a:latin typeface="Lato" panose="020F0502020204030203" pitchFamily="34" charset="0"/>
              </a:rPr>
              <a:t>GIF,</a:t>
            </a:r>
            <a:r>
              <a:rPr lang="en-US" b="0" i="0" dirty="0">
                <a:effectLst/>
                <a:highlight>
                  <a:srgbClr val="FFFFFF"/>
                </a:highlight>
                <a:latin typeface="Lato" panose="020F0502020204030203" pitchFamily="34" charset="0"/>
              </a:rPr>
              <a:t> </a:t>
            </a:r>
            <a:r>
              <a:rPr lang="en-US" altLang="zh-CN" b="0" i="0" dirty="0">
                <a:effectLst/>
                <a:highlight>
                  <a:srgbClr val="FFFFFF"/>
                </a:highlight>
                <a:latin typeface="Lato" panose="020F0502020204030203" pitchFamily="34" charset="0"/>
              </a:rPr>
              <a:t>an</a:t>
            </a:r>
            <a:r>
              <a:rPr lang="en-US" b="0" i="0" dirty="0">
                <a:effectLst/>
                <a:highlight>
                  <a:srgbClr val="FFFFFF"/>
                </a:highlight>
                <a:latin typeface="Lato" panose="020F0502020204030203" pitchFamily="34" charset="0"/>
              </a:rPr>
              <a:t> estimate of the variance of z-scores. </a:t>
            </a:r>
          </a:p>
          <a:p>
            <a:endParaRPr lang="en-US" b="0" i="0" dirty="0">
              <a:effectLst/>
              <a:highlight>
                <a:srgbClr val="FFFFFF"/>
              </a:highlight>
              <a:latin typeface="Lato" panose="020F0502020204030203" pitchFamily="34" charset="0"/>
            </a:endParaRPr>
          </a:p>
          <a:p>
            <a:r>
              <a:rPr lang="en-US" b="0" i="0" dirty="0">
                <a:solidFill>
                  <a:srgbClr val="ECECEC"/>
                </a:solidFill>
                <a:effectLst/>
                <a:highlight>
                  <a:srgbClr val="212121"/>
                </a:highlight>
                <a:latin typeface="Söhne"/>
              </a:rPr>
              <a:t>A value of </a:t>
            </a:r>
            <a:r>
              <a:rPr lang="en-US" altLang="zh-CN" b="0" i="0" dirty="0">
                <a:solidFill>
                  <a:srgbClr val="ECECEC"/>
                </a:solidFill>
                <a:effectLst/>
                <a:highlight>
                  <a:srgbClr val="212121"/>
                </a:highlight>
                <a:latin typeface="KaTeX_Main"/>
              </a:rPr>
              <a:t>GIF</a:t>
            </a:r>
            <a:r>
              <a:rPr lang="zh-CN" altLang="en-US" b="0" i="0" dirty="0">
                <a:solidFill>
                  <a:srgbClr val="ECECEC"/>
                </a:solidFill>
                <a:effectLst/>
                <a:highlight>
                  <a:srgbClr val="212121"/>
                </a:highlight>
                <a:latin typeface="KaTeX_Main"/>
              </a:rPr>
              <a:t> </a:t>
            </a:r>
            <a:r>
              <a:rPr lang="en-US" b="0" i="0" dirty="0">
                <a:solidFill>
                  <a:srgbClr val="ECECEC"/>
                </a:solidFill>
                <a:effectLst/>
                <a:highlight>
                  <a:srgbClr val="212121"/>
                </a:highlight>
                <a:latin typeface="Söhne"/>
              </a:rPr>
              <a:t>close to 1 suggests that there is little to no inflation of test statistics due to population stratification or other confounders. A value significantly greater than 1 indicates potential inflation, suggesting that the results may be biased due to unaccounted factors such as population structure. This may lead to false positives, where non-associated genetic variants appear to be associated with the trait.</a:t>
            </a:r>
          </a:p>
          <a:p>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CECEC"/>
                </a:solidFill>
                <a:effectLst/>
                <a:highlight>
                  <a:srgbClr val="212121"/>
                </a:highlight>
                <a:latin typeface="Söhne"/>
              </a:rPr>
              <a:t>False Discovery Rate (FDR)</a:t>
            </a:r>
            <a:r>
              <a:rPr lang="en-US" b="0" i="0" dirty="0">
                <a:solidFill>
                  <a:srgbClr val="ECECEC"/>
                </a:solidFill>
                <a:effectLst/>
                <a:highlight>
                  <a:srgbClr val="212121"/>
                </a:highlight>
                <a:latin typeface="Söhne"/>
              </a:rPr>
              <a:t>: The FDR is the expected proportion of false discoveries (false positives) among all discoveries (tests declared significant). Controlling the FDR means that, on average, a certain proportion of rejected null hypotheses (significant results) will be false discoveries.</a:t>
            </a:r>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35</a:t>
            </a:fld>
            <a:endParaRPr lang="en-US"/>
          </a:p>
        </p:txBody>
      </p:sp>
    </p:spTree>
    <p:extLst>
      <p:ext uri="{BB962C8B-B14F-4D97-AF65-F5344CB8AC3E}">
        <p14:creationId xmlns:p14="http://schemas.microsoft.com/office/powerpoint/2010/main" val="3615651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Helvetica Neue" panose="02000503000000020004" pitchFamily="2" charset="0"/>
              </a:rPr>
              <a:t>RDA is a multivariate technique that can analyze many loci and environmental predictors simultaneously.</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For</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this</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case,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we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don’t</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need</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to</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reduce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the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dimensions</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use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PCA</a:t>
            </a:r>
            <a:endParaRPr lang="en-US" dirty="0"/>
          </a:p>
          <a:p>
            <a:endParaRPr lang="en-US" b="0" i="0" dirty="0">
              <a:solidFill>
                <a:srgbClr val="ECECEC"/>
              </a:solidFill>
              <a:effectLst/>
              <a:highlight>
                <a:srgbClr val="212121"/>
              </a:highlight>
              <a:latin typeface="Söhne"/>
            </a:endParaRPr>
          </a:p>
          <a:p>
            <a:r>
              <a:rPr lang="en-US" altLang="zh-CN" b="0" i="0" dirty="0">
                <a:solidFill>
                  <a:srgbClr val="ECECEC"/>
                </a:solidFill>
                <a:effectLst/>
                <a:highlight>
                  <a:srgbClr val="212121"/>
                </a:highlight>
                <a:latin typeface="Söhne"/>
              </a:rPr>
              <a:t>In</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order</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to</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choose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which</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RDA</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constrained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axes</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will</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be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considered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to</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be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included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when</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we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search</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for</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candidate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SNP</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later,</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I</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started</a:t>
            </a:r>
            <a:r>
              <a:rPr lang="zh-CN" altLang="en-US" b="0" i="0" dirty="0">
                <a:solidFill>
                  <a:srgbClr val="ECECEC"/>
                </a:solidFill>
                <a:effectLst/>
                <a:highlight>
                  <a:srgbClr val="212121"/>
                </a:highlight>
                <a:latin typeface="Söhne"/>
              </a:rPr>
              <a:t> </a:t>
            </a:r>
            <a:r>
              <a:rPr lang="en-US" b="0" i="0" dirty="0">
                <a:solidFill>
                  <a:srgbClr val="333333"/>
                </a:solidFill>
                <a:effectLst/>
                <a:highlight>
                  <a:srgbClr val="FFFFFF"/>
                </a:highlight>
                <a:latin typeface="Helvetica Neue" panose="02000503000000020004" pitchFamily="2" charset="0"/>
              </a:rPr>
              <a:t>by investigating RDA axes that explain the most variance</a:t>
            </a:r>
            <a:r>
              <a:rPr lang="en-US" altLang="zh-CN" b="0" i="0" dirty="0">
                <a:solidFill>
                  <a:srgbClr val="333333"/>
                </a:solidFill>
                <a:effectLst/>
                <a:highlight>
                  <a:srgbClr val="FFFFFF"/>
                </a:highlight>
                <a:latin typeface="Helvetica Neue" panose="02000503000000020004" pitchFamily="2" charset="0"/>
              </a:rPr>
              <a:t>.</a:t>
            </a:r>
          </a:p>
          <a:p>
            <a:endParaRPr lang="en-US" b="0" i="0" dirty="0">
              <a:solidFill>
                <a:srgbClr val="333333"/>
              </a:solidFill>
              <a:effectLst/>
              <a:highlight>
                <a:srgbClr val="FFFFFF"/>
              </a:highligh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highlight>
                  <a:srgbClr val="FFFFFF"/>
                </a:highlight>
                <a:latin typeface="Helvetica Neue" panose="02000503000000020004" pitchFamily="2" charset="0"/>
              </a:rPr>
              <a:t>Here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I</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performed</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ANOVA</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like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Permutation</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test</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a:t>
            </a:r>
            <a:r>
              <a:rPr lang="en-US" altLang="zh-CN" b="0" i="0" dirty="0" err="1">
                <a:solidFill>
                  <a:srgbClr val="333333"/>
                </a:solidFill>
                <a:effectLst/>
                <a:highlight>
                  <a:srgbClr val="FFFFFF"/>
                </a:highlight>
                <a:latin typeface="Helvetica Neue" panose="02000503000000020004" pitchFamily="2" charset="0"/>
              </a:rPr>
              <a:t>anova.cca</a:t>
            </a:r>
            <a:r>
              <a:rPr lang="en-US" altLang="zh-CN" b="0" i="0" dirty="0">
                <a:solidFill>
                  <a:srgbClr val="333333"/>
                </a:solidFill>
                <a:effectLst/>
                <a:highlight>
                  <a:srgbClr val="FFFFFF"/>
                </a:highlight>
                <a:latin typeface="Helvetica Neue" panose="02000503000000020004" pitchFamily="2" charset="0"/>
              </a:rPr>
              <a:t>()</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function</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in</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R)</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on</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the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RDA</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object</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axes</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to</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see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which</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constrained</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axes</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are</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statistically</a:t>
            </a:r>
            <a:r>
              <a:rPr lang="zh-CN" altLang="en-US" b="0" i="0" dirty="0">
                <a:solidFill>
                  <a:srgbClr val="333333"/>
                </a:solidFill>
                <a:effectLst/>
                <a:highlight>
                  <a:srgbClr val="FFFFFF"/>
                </a:highlight>
                <a:latin typeface="Helvetica Neue" panose="02000503000000020004" pitchFamily="2" charset="0"/>
              </a:rPr>
              <a:t> </a:t>
            </a:r>
            <a:r>
              <a:rPr lang="en-US" altLang="zh-CN" b="0" i="0" dirty="0">
                <a:solidFill>
                  <a:srgbClr val="333333"/>
                </a:solidFill>
                <a:effectLst/>
                <a:highlight>
                  <a:srgbClr val="FFFFFF"/>
                </a:highlight>
                <a:latin typeface="Helvetica Neue" panose="02000503000000020004" pitchFamily="2" charset="0"/>
              </a:rPr>
              <a:t>significant.</a:t>
            </a:r>
            <a:r>
              <a:rPr lang="zh-CN" altLang="en-US" b="0" i="0" dirty="0">
                <a:solidFill>
                  <a:srgbClr val="333333"/>
                </a:solidFill>
                <a:effectLst/>
                <a:highlight>
                  <a:srgbClr val="FFFFFF"/>
                </a:highlight>
                <a:latin typeface="Helvetica Neue" panose="02000503000000020004" pitchFamily="2" charset="0"/>
              </a:rPr>
              <a:t> </a:t>
            </a:r>
            <a:endParaRPr lang="en-US" altLang="zh-CN" b="0" i="0" dirty="0">
              <a:solidFill>
                <a:srgbClr val="333333"/>
              </a:solidFill>
              <a:effectLst/>
              <a:highlight>
                <a:srgbClr val="FFFFFF"/>
              </a:highligh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Within 3 standard deviations (z = 3): Approximately 99.7% of the data falls within this range.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So</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we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consider</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the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rest</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of</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the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0.3%</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as</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our</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environmental</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adapted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candidate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SNPs.</a:t>
            </a:r>
            <a:endParaRPr lang="en-US" b="0" i="0" dirty="0">
              <a:solidFill>
                <a:srgbClr val="ECECEC"/>
              </a:solidFill>
              <a:effectLst/>
              <a:highlight>
                <a:srgbClr val="212121"/>
              </a:highlight>
              <a:latin typeface="Söhne"/>
            </a:endParaRPr>
          </a:p>
          <a:p>
            <a:endParaRPr lang="en-US" b="0" i="0" dirty="0">
              <a:solidFill>
                <a:srgbClr val="ECECEC"/>
              </a:solidFill>
              <a:effectLst/>
              <a:highlight>
                <a:srgbClr val="212121"/>
              </a:highlight>
              <a:latin typeface="Söhne"/>
            </a:endParaRPr>
          </a:p>
          <a:p>
            <a:endParaRPr lang="en-US" b="0" i="0" dirty="0">
              <a:solidFill>
                <a:srgbClr val="ECECEC"/>
              </a:solidFill>
              <a:effectLst/>
              <a:highlight>
                <a:srgbClr val="212121"/>
              </a:highlight>
              <a:latin typeface="Söhne"/>
            </a:endParaRPr>
          </a:p>
          <a:p>
            <a:endParaRPr lang="en-US" b="0" i="0" dirty="0">
              <a:solidFill>
                <a:srgbClr val="ECECEC"/>
              </a:solidFill>
              <a:effectLst/>
              <a:highlight>
                <a:srgbClr val="212121"/>
              </a:highlight>
              <a:latin typeface="Söhne"/>
            </a:endParaRP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When you call </a:t>
            </a:r>
            <a:r>
              <a:rPr lang="en-US" dirty="0" err="1"/>
              <a:t>anova.cca</a:t>
            </a:r>
            <a:r>
              <a:rPr lang="en-US" b="0" i="0" dirty="0">
                <a:solidFill>
                  <a:srgbClr val="ECECEC"/>
                </a:solidFill>
                <a:effectLst/>
                <a:highlight>
                  <a:srgbClr val="212121"/>
                </a:highlight>
                <a:latin typeface="Söhne"/>
              </a:rPr>
              <a:t> with the argument </a:t>
            </a:r>
            <a:r>
              <a:rPr lang="en-US" dirty="0"/>
              <a:t>by="axis"</a:t>
            </a:r>
            <a:r>
              <a:rPr lang="en-US" b="0" i="0" dirty="0">
                <a:solidFill>
                  <a:srgbClr val="ECECEC"/>
                </a:solidFill>
                <a:effectLst/>
                <a:highlight>
                  <a:srgbClr val="212121"/>
                </a:highlight>
                <a:latin typeface="Söhne"/>
              </a:rPr>
              <a:t>, you're asking for the function to test the significance of each RDA axis individually.</a:t>
            </a:r>
          </a:p>
          <a:p>
            <a:endParaRPr lang="en-US" b="0" i="0" dirty="0">
              <a:solidFill>
                <a:srgbClr val="ECECEC"/>
              </a:solidFill>
              <a:effectLst/>
              <a:highlight>
                <a:srgbClr val="212121"/>
              </a:highlight>
              <a:latin typeface="Söhne"/>
            </a:endParaRP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write down </a:t>
            </a:r>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36</a:t>
            </a:fld>
            <a:endParaRPr lang="en-US"/>
          </a:p>
        </p:txBody>
      </p:sp>
    </p:spTree>
    <p:extLst>
      <p:ext uri="{BB962C8B-B14F-4D97-AF65-F5344CB8AC3E}">
        <p14:creationId xmlns:p14="http://schemas.microsoft.com/office/powerpoint/2010/main" val="3628274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RDA</a:t>
            </a:r>
            <a:r>
              <a:rPr lang="zh-CN" altLang="en-US" dirty="0"/>
              <a:t> </a:t>
            </a:r>
            <a:r>
              <a:rPr lang="en-US" altLang="zh-CN" dirty="0"/>
              <a:t>plot</a:t>
            </a:r>
            <a:r>
              <a:rPr lang="zh-CN" altLang="en-US" dirty="0"/>
              <a:t>（</a:t>
            </a:r>
            <a:r>
              <a:rPr lang="en-US" altLang="zh-CN" dirty="0"/>
              <a:t>A)</a:t>
            </a:r>
            <a:r>
              <a:rPr lang="zh-CN" altLang="en-US" dirty="0"/>
              <a:t> </a:t>
            </a:r>
            <a:r>
              <a:rPr lang="en-US" altLang="zh-CN" dirty="0"/>
              <a:t>and</a:t>
            </a:r>
            <a:r>
              <a:rPr lang="zh-CN" altLang="en-US" dirty="0"/>
              <a:t> </a:t>
            </a:r>
            <a:r>
              <a:rPr lang="en-US" altLang="zh-CN" dirty="0"/>
              <a:t>(B),</a:t>
            </a:r>
            <a:r>
              <a:rPr lang="zh-CN" altLang="en-US" dirty="0"/>
              <a:t>  </a:t>
            </a:r>
            <a:r>
              <a:rPr lang="en-US" altLang="zh-CN" dirty="0"/>
              <a:t>Focus</a:t>
            </a:r>
            <a:r>
              <a:rPr lang="zh-CN" altLang="en-US" dirty="0"/>
              <a:t> </a:t>
            </a:r>
            <a:r>
              <a:rPr lang="en-US" altLang="zh-CN" dirty="0"/>
              <a:t>on</a:t>
            </a:r>
            <a:r>
              <a:rPr lang="zh-CN" altLang="en-US" dirty="0"/>
              <a:t> </a:t>
            </a:r>
            <a:r>
              <a:rPr lang="en-US" altLang="zh-CN" dirty="0"/>
              <a:t>the</a:t>
            </a:r>
            <a:r>
              <a:rPr lang="zh-CN" altLang="en-US" dirty="0"/>
              <a:t> </a:t>
            </a:r>
            <a:r>
              <a:rPr lang="en-US" altLang="zh-CN" dirty="0"/>
              <a:t>sample</a:t>
            </a:r>
            <a:r>
              <a:rPr lang="zh-CN" altLang="en-US" dirty="0"/>
              <a:t> </a:t>
            </a:r>
            <a:r>
              <a:rPr lang="en-US" altLang="zh-CN" dirty="0"/>
              <a:t>locations</a:t>
            </a:r>
            <a:r>
              <a:rPr lang="zh-CN" altLang="en-US" dirty="0"/>
              <a:t> </a:t>
            </a:r>
            <a:r>
              <a:rPr lang="en-US" altLang="zh-CN" dirty="0"/>
              <a:t>against</a:t>
            </a:r>
            <a:r>
              <a:rPr lang="zh-CN" altLang="en-US" dirty="0"/>
              <a:t> </a:t>
            </a:r>
            <a:r>
              <a:rPr lang="en-US" altLang="zh-CN" dirty="0"/>
              <a:t>the</a:t>
            </a:r>
            <a:r>
              <a:rPr lang="zh-CN" altLang="en-US" dirty="0"/>
              <a:t> </a:t>
            </a:r>
            <a:r>
              <a:rPr lang="en-US" altLang="zh-CN" dirty="0"/>
              <a:t>environmental</a:t>
            </a:r>
            <a:r>
              <a:rPr lang="zh-CN" altLang="en-US" dirty="0"/>
              <a:t> </a:t>
            </a:r>
            <a:r>
              <a:rPr lang="en-US" altLang="zh-CN" dirty="0"/>
              <a:t>vectors.</a:t>
            </a:r>
            <a:r>
              <a:rPr lang="zh-CN" altLang="en-US" dirty="0"/>
              <a:t>  </a:t>
            </a:r>
            <a:r>
              <a:rPr lang="en-US" altLang="zh-CN" dirty="0"/>
              <a:t>The</a:t>
            </a:r>
            <a:r>
              <a:rPr lang="zh-CN" altLang="en-US" dirty="0"/>
              <a:t> </a:t>
            </a:r>
            <a:r>
              <a:rPr lang="en-US" altLang="zh-CN" dirty="0"/>
              <a:t>angle</a:t>
            </a:r>
            <a:r>
              <a:rPr lang="zh-CN" altLang="en-US" dirty="0"/>
              <a:t> </a:t>
            </a:r>
            <a:r>
              <a:rPr lang="en-US" altLang="zh-CN" dirty="0"/>
              <a:t>between</a:t>
            </a:r>
            <a:r>
              <a:rPr lang="zh-CN" altLang="en-US" dirty="0"/>
              <a:t> </a:t>
            </a:r>
            <a:r>
              <a:rPr lang="en-US" altLang="zh-CN" dirty="0"/>
              <a:t>the</a:t>
            </a:r>
            <a:r>
              <a:rPr lang="zh-CN" altLang="en-US" dirty="0"/>
              <a:t> </a:t>
            </a:r>
            <a:r>
              <a:rPr lang="en-US" altLang="zh-CN" dirty="0"/>
              <a:t>sample</a:t>
            </a:r>
            <a:r>
              <a:rPr lang="zh-CN" altLang="en-US" dirty="0"/>
              <a:t> </a:t>
            </a:r>
            <a:r>
              <a:rPr lang="en-US" altLang="zh-CN" dirty="0"/>
              <a:t>and</a:t>
            </a:r>
            <a:r>
              <a:rPr lang="zh-CN" altLang="en-US" dirty="0"/>
              <a:t> </a:t>
            </a:r>
            <a:r>
              <a:rPr lang="en-US" altLang="zh-CN" dirty="0"/>
              <a:t>environmental</a:t>
            </a:r>
            <a:r>
              <a:rPr lang="zh-CN" altLang="en-US" dirty="0"/>
              <a:t> </a:t>
            </a:r>
            <a:r>
              <a:rPr lang="en-US" altLang="zh-CN" dirty="0"/>
              <a:t>vector</a:t>
            </a:r>
            <a:r>
              <a:rPr lang="zh-CN" altLang="en-US" dirty="0"/>
              <a:t> </a:t>
            </a:r>
            <a:r>
              <a:rPr lang="en-US" altLang="zh-CN" dirty="0"/>
              <a:t>can</a:t>
            </a:r>
            <a:r>
              <a:rPr lang="zh-CN" altLang="en-US" dirty="0"/>
              <a:t> </a:t>
            </a:r>
            <a:r>
              <a:rPr lang="en-US" altLang="zh-CN" dirty="0"/>
              <a:t>tells</a:t>
            </a:r>
            <a:r>
              <a:rPr lang="zh-CN" altLang="en-US" dirty="0"/>
              <a:t> </a:t>
            </a:r>
            <a:r>
              <a:rPr lang="en-US" altLang="zh-CN" dirty="0"/>
              <a:t>us</a:t>
            </a:r>
            <a:r>
              <a:rPr lang="zh-CN" altLang="en-US" dirty="0"/>
              <a:t> </a:t>
            </a:r>
            <a:r>
              <a:rPr lang="en-US" altLang="zh-CN" dirty="0"/>
              <a:t>the</a:t>
            </a:r>
            <a:r>
              <a:rPr lang="zh-CN" altLang="en-US" dirty="0"/>
              <a:t> </a:t>
            </a:r>
            <a:r>
              <a:rPr lang="en-US" altLang="zh-CN" dirty="0"/>
              <a:t>relationship.</a:t>
            </a:r>
            <a:r>
              <a:rPr lang="zh-CN" altLang="en-US" dirty="0"/>
              <a:t> </a:t>
            </a:r>
            <a:r>
              <a:rPr lang="en-US" altLang="zh-CN" dirty="0"/>
              <a:t>The</a:t>
            </a:r>
            <a:r>
              <a:rPr lang="zh-CN" altLang="en-US" dirty="0"/>
              <a:t> </a:t>
            </a:r>
            <a:r>
              <a:rPr lang="en-US" altLang="zh-CN" dirty="0"/>
              <a:t>smaller</a:t>
            </a:r>
            <a:r>
              <a:rPr lang="zh-CN" altLang="en-US" dirty="0"/>
              <a:t> </a:t>
            </a:r>
            <a:r>
              <a:rPr lang="en-US" altLang="zh-CN" dirty="0"/>
              <a:t>the</a:t>
            </a:r>
            <a:r>
              <a:rPr lang="zh-CN" altLang="en-US" dirty="0"/>
              <a:t> </a:t>
            </a:r>
            <a:r>
              <a:rPr lang="en-US" altLang="zh-CN" dirty="0"/>
              <a:t>angle</a:t>
            </a:r>
            <a:r>
              <a:rPr lang="zh-CN" altLang="en-US" dirty="0"/>
              <a:t> </a:t>
            </a:r>
            <a:r>
              <a:rPr lang="en-US" altLang="zh-CN" dirty="0"/>
              <a:t>is,</a:t>
            </a:r>
            <a:r>
              <a:rPr lang="zh-CN" altLang="en-US" dirty="0"/>
              <a:t> </a:t>
            </a:r>
            <a:r>
              <a:rPr lang="en-US" altLang="zh-CN" dirty="0"/>
              <a:t>the</a:t>
            </a:r>
            <a:r>
              <a:rPr lang="zh-CN" altLang="en-US" dirty="0"/>
              <a:t> </a:t>
            </a:r>
            <a:r>
              <a:rPr lang="en-US" altLang="zh-CN" dirty="0"/>
              <a:t>stronger</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is</a:t>
            </a:r>
            <a:r>
              <a:rPr lang="zh-CN" altLang="en-US" dirty="0"/>
              <a:t> </a:t>
            </a:r>
            <a:r>
              <a:rPr lang="en-US" altLang="zh-CN" dirty="0"/>
              <a:t>between</a:t>
            </a:r>
            <a:r>
              <a:rPr lang="zh-CN" altLang="en-US" dirty="0"/>
              <a:t> </a:t>
            </a:r>
            <a:r>
              <a:rPr lang="en-US" altLang="zh-CN" dirty="0"/>
              <a:t>the</a:t>
            </a:r>
            <a:r>
              <a:rPr lang="zh-CN" altLang="en-US" dirty="0"/>
              <a:t> </a:t>
            </a:r>
            <a:r>
              <a:rPr lang="en-US" altLang="zh-CN" dirty="0"/>
              <a:t>environmental</a:t>
            </a:r>
            <a:r>
              <a:rPr lang="zh-CN" altLang="en-US" dirty="0"/>
              <a:t> </a:t>
            </a:r>
            <a:r>
              <a:rPr lang="en-US" altLang="zh-CN" dirty="0"/>
              <a:t>vector</a:t>
            </a:r>
            <a:r>
              <a:rPr lang="zh-CN" altLang="en-US" dirty="0"/>
              <a:t> </a:t>
            </a:r>
            <a:r>
              <a:rPr lang="en-US" altLang="zh-CN" dirty="0"/>
              <a:t>and</a:t>
            </a:r>
            <a:r>
              <a:rPr lang="zh-CN" altLang="en-US" dirty="0"/>
              <a:t> </a:t>
            </a:r>
            <a:r>
              <a:rPr lang="en-US" altLang="zh-CN" dirty="0"/>
              <a:t>samples.</a:t>
            </a:r>
            <a:r>
              <a:rPr lang="zh-CN" altLang="en-US" dirty="0"/>
              <a:t>  </a:t>
            </a:r>
            <a:r>
              <a:rPr lang="en-US" altLang="zh-CN" dirty="0"/>
              <a:t>The</a:t>
            </a:r>
            <a:r>
              <a:rPr lang="zh-CN" altLang="en-US" dirty="0"/>
              <a:t> </a:t>
            </a:r>
            <a:r>
              <a:rPr lang="en-US" altLang="zh-CN" dirty="0"/>
              <a:t>longer</a:t>
            </a:r>
            <a:r>
              <a:rPr lang="zh-CN" altLang="en-US" dirty="0"/>
              <a:t> </a:t>
            </a:r>
            <a:r>
              <a:rPr lang="en-US" altLang="zh-CN" dirty="0"/>
              <a:t>the</a:t>
            </a:r>
            <a:r>
              <a:rPr lang="zh-CN" altLang="en-US" dirty="0"/>
              <a:t> </a:t>
            </a:r>
            <a:r>
              <a:rPr lang="en-US" altLang="zh-CN" dirty="0"/>
              <a:t>vector</a:t>
            </a:r>
            <a:r>
              <a:rPr lang="zh-CN" altLang="en-US" dirty="0"/>
              <a:t> </a:t>
            </a:r>
            <a:r>
              <a:rPr lang="en-US" altLang="zh-CN" dirty="0"/>
              <a:t>is,</a:t>
            </a:r>
            <a:r>
              <a:rPr lang="zh-CN" altLang="en-US" dirty="0"/>
              <a:t> </a:t>
            </a:r>
            <a:r>
              <a:rPr lang="en-US" altLang="zh-CN" dirty="0"/>
              <a:t>the</a:t>
            </a:r>
            <a:r>
              <a:rPr lang="zh-CN" altLang="en-US" dirty="0"/>
              <a:t> </a:t>
            </a:r>
            <a:r>
              <a:rPr lang="en-US" altLang="zh-CN" dirty="0"/>
              <a:t>stronger</a:t>
            </a:r>
            <a:r>
              <a:rPr lang="zh-CN" altLang="en-US" dirty="0"/>
              <a:t> </a:t>
            </a:r>
            <a:r>
              <a:rPr lang="en-US" altLang="zh-CN" dirty="0"/>
              <a:t>effect</a:t>
            </a:r>
            <a:r>
              <a:rPr lang="zh-CN" altLang="en-US" dirty="0"/>
              <a:t> </a:t>
            </a:r>
            <a:r>
              <a:rPr lang="en-US" altLang="zh-CN" dirty="0"/>
              <a:t>the</a:t>
            </a:r>
            <a:r>
              <a:rPr lang="zh-CN" altLang="en-US" dirty="0"/>
              <a:t> </a:t>
            </a:r>
            <a:r>
              <a:rPr lang="en-US" altLang="zh-CN" dirty="0"/>
              <a:t>vector</a:t>
            </a:r>
            <a:r>
              <a:rPr lang="zh-CN" altLang="en-US" dirty="0"/>
              <a:t> </a:t>
            </a:r>
            <a:r>
              <a:rPr lang="en-US" altLang="zh-CN" dirty="0"/>
              <a:t>will</a:t>
            </a:r>
            <a:r>
              <a:rPr lang="zh-CN" altLang="en-US" dirty="0"/>
              <a:t> </a:t>
            </a:r>
            <a:r>
              <a:rPr lang="en-US" altLang="zh-CN" dirty="0"/>
              <a:t>be.</a:t>
            </a:r>
            <a:r>
              <a:rPr lang="zh-CN" altLang="en-US" dirty="0"/>
              <a:t> </a:t>
            </a:r>
            <a:endParaRPr lang="en-US" altLang="zh-CN" dirty="0"/>
          </a:p>
          <a:p>
            <a:endParaRPr lang="en-US" dirty="0"/>
          </a:p>
          <a:p>
            <a:r>
              <a:rPr lang="en-US" altLang="zh-CN" dirty="0"/>
              <a:t>Plot (C) and (D) move the focus to the candidates SNPs and environmental variables. We can see a mixture of different environmental focus towards different SNPs.</a:t>
            </a:r>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37</a:t>
            </a:fld>
            <a:endParaRPr lang="en-US"/>
          </a:p>
        </p:txBody>
      </p:sp>
    </p:spTree>
    <p:extLst>
      <p:ext uri="{BB962C8B-B14F-4D97-AF65-F5344CB8AC3E}">
        <p14:creationId xmlns:p14="http://schemas.microsoft.com/office/powerpoint/2010/main" val="1542018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38</a:t>
            </a:fld>
            <a:endParaRPr lang="en-US"/>
          </a:p>
        </p:txBody>
      </p:sp>
    </p:spTree>
    <p:extLst>
      <p:ext uri="{BB962C8B-B14F-4D97-AF65-F5344CB8AC3E}">
        <p14:creationId xmlns:p14="http://schemas.microsoft.com/office/powerpoint/2010/main" val="3374947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8E8E8"/>
                </a:solidFill>
                <a:effectLst/>
                <a:highlight>
                  <a:srgbClr val="1F1F1F"/>
                </a:highlight>
                <a:latin typeface="Google Sans"/>
              </a:rPr>
              <a:t>WN virus was </a:t>
            </a:r>
            <a:r>
              <a:rPr lang="en-US" b="0" i="0" dirty="0">
                <a:solidFill>
                  <a:srgbClr val="E2EEFF"/>
                </a:solidFill>
                <a:effectLst/>
                <a:highlight>
                  <a:srgbClr val="3A3F50"/>
                </a:highlight>
                <a:latin typeface="Google Sans"/>
              </a:rPr>
              <a:t>first isolated in the WN province of Uganda in 1937</a:t>
            </a:r>
            <a:r>
              <a:rPr lang="en-US" b="0" i="0" dirty="0">
                <a:solidFill>
                  <a:srgbClr val="E8E8E8"/>
                </a:solidFill>
                <a:effectLst/>
                <a:highlight>
                  <a:srgbClr val="1F1F1F"/>
                </a:highlight>
                <a:latin typeface="Google Sans"/>
              </a:rPr>
              <a:t>. Since then, it has been a global issue.</a:t>
            </a:r>
          </a:p>
          <a:p>
            <a:pPr algn="l"/>
            <a:endParaRPr lang="en-US" b="0" i="0" dirty="0">
              <a:solidFill>
                <a:srgbClr val="E8E8E8"/>
              </a:solidFill>
              <a:effectLst/>
              <a:highlight>
                <a:srgbClr val="1F1F1F"/>
              </a:highlight>
              <a:latin typeface="Google Sans"/>
            </a:endParaRPr>
          </a:p>
          <a:p>
            <a:pPr algn="l"/>
            <a:r>
              <a:rPr lang="en-US" b="0" i="0" dirty="0">
                <a:solidFill>
                  <a:srgbClr val="ECECEC"/>
                </a:solidFill>
                <a:effectLst/>
                <a:highlight>
                  <a:srgbClr val="212121"/>
                </a:highlight>
                <a:latin typeface="Söhne"/>
              </a:rPr>
              <a:t>The first case detected in the United States in New York City in 1999. Since then, it has spread across the entire country within a few years. (show the video)</a:t>
            </a:r>
          </a:p>
          <a:p>
            <a:pPr algn="l"/>
            <a:endParaRPr lang="en-US" b="0" i="0" dirty="0">
              <a:solidFill>
                <a:srgbClr val="E8E8E8"/>
              </a:solidFill>
              <a:effectLst/>
              <a:highlight>
                <a:srgbClr val="1F1F1F"/>
              </a:highlight>
              <a:latin typeface="Google Sans"/>
            </a:endParaRPr>
          </a:p>
          <a:p>
            <a:pPr algn="l"/>
            <a:r>
              <a:rPr lang="en-US" b="0" i="0" dirty="0">
                <a:solidFill>
                  <a:srgbClr val="E8E8E8"/>
                </a:solidFill>
                <a:effectLst/>
                <a:highlight>
                  <a:srgbClr val="1F1F1F"/>
                </a:highlight>
                <a:latin typeface="Google Sans"/>
              </a:rPr>
              <a:t>Here is the CDC's surveillance report by 2023, there are more than 56 thousands people reported had WNV and 2776 out of them are dead.</a:t>
            </a:r>
          </a:p>
          <a:p>
            <a:pPr algn="l"/>
            <a:endParaRPr lang="en-US" b="0" i="0" dirty="0">
              <a:solidFill>
                <a:srgbClr val="E8E8E8"/>
              </a:solidFill>
              <a:effectLst/>
              <a:highlight>
                <a:srgbClr val="1F1F1F"/>
              </a:highlight>
              <a:latin typeface="Google Sans"/>
            </a:endParaRPr>
          </a:p>
          <a:p>
            <a:pPr algn="l"/>
            <a:r>
              <a:rPr lang="en-US" b="0" i="0" dirty="0">
                <a:solidFill>
                  <a:srgbClr val="ECECEC"/>
                </a:solidFill>
                <a:effectLst/>
                <a:highlight>
                  <a:srgbClr val="212121"/>
                </a:highlight>
                <a:latin typeface="Söhne"/>
              </a:rPr>
              <a:t>West Nile Virus is a mosquito-borne disease. It threats not just to human health, but also to wildlife and broader ecosystem.</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 transmission of the West Nile Virus is quite complex. These interactions</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between</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virus,</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mosquitoes</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and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environments</a:t>
            </a:r>
            <a:r>
              <a:rPr lang="en-US" b="0" i="0" dirty="0">
                <a:solidFill>
                  <a:srgbClr val="ECECEC"/>
                </a:solidFill>
                <a:effectLst/>
                <a:highlight>
                  <a:srgbClr val="212121"/>
                </a:highlight>
                <a:latin typeface="Söhne"/>
              </a:rPr>
              <a:t> keep changing because of things like weather changes, cities expanding, and people and birds moving around. This means we</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need</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to</a:t>
            </a:r>
            <a:r>
              <a:rPr lang="zh-CN" altLang="en-US" b="0" i="0" dirty="0">
                <a:solidFill>
                  <a:srgbClr val="ECECEC"/>
                </a:solidFill>
                <a:effectLst/>
                <a:highlight>
                  <a:srgbClr val="212121"/>
                </a:highlight>
                <a:latin typeface="Söhne"/>
              </a:rPr>
              <a:t> </a:t>
            </a:r>
            <a:r>
              <a:rPr lang="en-US" b="0" i="0" dirty="0">
                <a:solidFill>
                  <a:srgbClr val="ECECEC"/>
                </a:solidFill>
                <a:effectLst/>
                <a:highlight>
                  <a:srgbClr val="212121"/>
                </a:highlight>
                <a:latin typeface="Söhne"/>
              </a:rPr>
              <a:t>keep adapting our strategies to predict when the virus will spread.</a:t>
            </a:r>
          </a:p>
          <a:p>
            <a:pPr algn="l"/>
            <a:endParaRPr lang="en-US" b="0" i="0" dirty="0">
              <a:solidFill>
                <a:srgbClr val="ECECEC"/>
              </a:solidFill>
              <a:effectLst/>
              <a:highlight>
                <a:srgbClr val="212121"/>
              </a:highlight>
              <a:latin typeface="Söhne"/>
            </a:endParaRPr>
          </a:p>
          <a:p>
            <a:pPr algn="l"/>
            <a:r>
              <a:rPr lang="en-US" b="0" i="0" dirty="0" err="1">
                <a:solidFill>
                  <a:srgbClr val="ECECEC"/>
                </a:solidFill>
                <a:effectLst/>
                <a:highlight>
                  <a:srgbClr val="212121"/>
                </a:highlight>
                <a:latin typeface="Söhne"/>
              </a:rPr>
              <a:t>Cx</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tarsalis</a:t>
            </a:r>
            <a:r>
              <a:rPr lang="en-US" b="0" i="0" dirty="0">
                <a:solidFill>
                  <a:srgbClr val="ECECEC"/>
                </a:solidFill>
                <a:effectLst/>
                <a:highlight>
                  <a:srgbClr val="212121"/>
                </a:highlight>
                <a:latin typeface="Söhne"/>
              </a:rPr>
              <a:t> to Ct.</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Note: how to </a:t>
            </a:r>
            <a:r>
              <a:rPr lang="en-US" b="0" i="0" dirty="0" err="1">
                <a:solidFill>
                  <a:srgbClr val="ECECEC"/>
                </a:solidFill>
                <a:effectLst/>
                <a:highlight>
                  <a:srgbClr val="212121"/>
                </a:highlight>
                <a:latin typeface="Söhne"/>
              </a:rPr>
              <a:t>narrotive</a:t>
            </a:r>
            <a:r>
              <a:rPr lang="en-US" b="0" i="0" dirty="0">
                <a:solidFill>
                  <a:srgbClr val="ECECEC"/>
                </a:solidFill>
                <a:effectLst/>
                <a:highlight>
                  <a:srgbClr val="212121"/>
                </a:highlight>
                <a:latin typeface="Söhne"/>
              </a:rPr>
              <a:t> the  hypothesis and hypothesis is testing.</a:t>
            </a:r>
          </a:p>
          <a:p>
            <a:pPr algn="l"/>
            <a:endParaRPr lang="en-US" b="0" i="0" dirty="0">
              <a:solidFill>
                <a:srgbClr val="ECECEC"/>
              </a:solidFill>
              <a:effectLst/>
              <a:highlight>
                <a:srgbClr val="212121"/>
              </a:highlight>
              <a:latin typeface="Söhne"/>
            </a:endParaRPr>
          </a:p>
          <a:p>
            <a:pPr algn="l"/>
            <a:r>
              <a:rPr lang="en-US" b="0" i="0" dirty="0" err="1">
                <a:solidFill>
                  <a:srgbClr val="ECECEC"/>
                </a:solidFill>
                <a:effectLst/>
                <a:highlight>
                  <a:srgbClr val="212121"/>
                </a:highlight>
                <a:latin typeface="Söhne"/>
              </a:rPr>
              <a:t>Amova</a:t>
            </a:r>
            <a:r>
              <a:rPr lang="en-US" b="0" i="0" dirty="0">
                <a:solidFill>
                  <a:srgbClr val="ECECEC"/>
                </a:solidFill>
                <a:effectLst/>
                <a:highlight>
                  <a:srgbClr val="212121"/>
                </a:highlight>
                <a:latin typeface="Söhne"/>
              </a:rPr>
              <a:t> test reference.</a:t>
            </a:r>
          </a:p>
        </p:txBody>
      </p:sp>
      <p:sp>
        <p:nvSpPr>
          <p:cNvPr id="4" name="Slide Number Placeholder 3"/>
          <p:cNvSpPr>
            <a:spLocks noGrp="1"/>
          </p:cNvSpPr>
          <p:nvPr>
            <p:ph type="sldNum" sz="quarter" idx="5"/>
          </p:nvPr>
        </p:nvSpPr>
        <p:spPr/>
        <p:txBody>
          <a:bodyPr/>
          <a:lstStyle/>
          <a:p>
            <a:fld id="{ABE417BE-B3C9-DE41-8116-EFA925179D29}" type="slidenum">
              <a:rPr lang="en-US" smtClean="0"/>
              <a:t>4</a:t>
            </a:fld>
            <a:endParaRPr lang="en-US"/>
          </a:p>
        </p:txBody>
      </p:sp>
    </p:spTree>
    <p:extLst>
      <p:ext uri="{BB962C8B-B14F-4D97-AF65-F5344CB8AC3E}">
        <p14:creationId xmlns:p14="http://schemas.microsoft.com/office/powerpoint/2010/main" val="2781170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39</a:t>
            </a:fld>
            <a:endParaRPr lang="en-US"/>
          </a:p>
        </p:txBody>
      </p:sp>
    </p:spTree>
    <p:extLst>
      <p:ext uri="{BB962C8B-B14F-4D97-AF65-F5344CB8AC3E}">
        <p14:creationId xmlns:p14="http://schemas.microsoft.com/office/powerpoint/2010/main" val="2733533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40</a:t>
            </a:fld>
            <a:endParaRPr lang="en-US"/>
          </a:p>
        </p:txBody>
      </p:sp>
    </p:spTree>
    <p:extLst>
      <p:ext uri="{BB962C8B-B14F-4D97-AF65-F5344CB8AC3E}">
        <p14:creationId xmlns:p14="http://schemas.microsoft.com/office/powerpoint/2010/main" val="3367246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42</a:t>
            </a:fld>
            <a:endParaRPr lang="en-US"/>
          </a:p>
        </p:txBody>
      </p:sp>
    </p:spTree>
    <p:extLst>
      <p:ext uri="{BB962C8B-B14F-4D97-AF65-F5344CB8AC3E}">
        <p14:creationId xmlns:p14="http://schemas.microsoft.com/office/powerpoint/2010/main" val="2362031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SIFT is a computational tool utilized to discern the potential impact of non-synonymous SNPs (single nucleotide polymorphisms) on the function of proteins. </a:t>
            </a:r>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43</a:t>
            </a:fld>
            <a:endParaRPr lang="en-US"/>
          </a:p>
        </p:txBody>
      </p:sp>
    </p:spTree>
    <p:extLst>
      <p:ext uri="{BB962C8B-B14F-4D97-AF65-F5344CB8AC3E}">
        <p14:creationId xmlns:p14="http://schemas.microsoft.com/office/powerpoint/2010/main" val="1676493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SIFT is a computational tool utilized to discern the potential impact of non-synonymous SNPs (single nucleotide polymorphisms) on the function of proteins. </a:t>
            </a:r>
          </a:p>
          <a:p>
            <a:pPr rtl="0">
              <a:spcBef>
                <a:spcPts val="0"/>
              </a:spcBef>
              <a:spcAft>
                <a:spcPts val="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From all the 17 genes’ functional annotation results, we found crucial biological functions such as circadian rhythms, reproductive success, feeding habits and fat metabolism, these four are directly have affect on help culex </a:t>
            </a:r>
            <a:r>
              <a:rPr lang="en-US" sz="1800" b="0" i="0" u="none" strike="noStrike" dirty="0" err="1">
                <a:solidFill>
                  <a:srgbClr val="000000"/>
                </a:solidFill>
                <a:effectLst/>
                <a:latin typeface="Times New Roman" panose="02020603050405020304" pitchFamily="18" charset="0"/>
              </a:rPr>
              <a:t>tarsalis</a:t>
            </a:r>
            <a:r>
              <a:rPr lang="en-US" sz="1800" b="0" i="0" u="none" strike="noStrike" dirty="0">
                <a:solidFill>
                  <a:srgbClr val="000000"/>
                </a:solidFill>
                <a:effectLst/>
                <a:latin typeface="Times New Roman" panose="02020603050405020304" pitchFamily="18" charset="0"/>
              </a:rPr>
              <a:t> to adapt the local environments. This information lay the groundwork for a detailed exploration of the genetic mechanisms driving adaptation in diverse environmental conditions. This might also help us to understand how Culex </a:t>
            </a:r>
            <a:r>
              <a:rPr lang="en-US" sz="1800" b="0" i="0" u="none" strike="noStrike" dirty="0" err="1">
                <a:solidFill>
                  <a:srgbClr val="000000"/>
                </a:solidFill>
                <a:effectLst/>
                <a:latin typeface="Times New Roman" panose="02020603050405020304" pitchFamily="18" charset="0"/>
              </a:rPr>
              <a:t>Tarsalis</a:t>
            </a:r>
            <a:r>
              <a:rPr lang="en-US" sz="1800" b="0" i="0" u="none" strike="noStrike" dirty="0">
                <a:solidFill>
                  <a:srgbClr val="000000"/>
                </a:solidFill>
                <a:effectLst/>
                <a:latin typeface="Times New Roman" panose="02020603050405020304" pitchFamily="18" charset="0"/>
              </a:rPr>
              <a:t> expanded from west coast towards east across rocky mountains.</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44</a:t>
            </a:fld>
            <a:endParaRPr lang="en-US"/>
          </a:p>
        </p:txBody>
      </p:sp>
    </p:spTree>
    <p:extLst>
      <p:ext uri="{BB962C8B-B14F-4D97-AF65-F5344CB8AC3E}">
        <p14:creationId xmlns:p14="http://schemas.microsoft.com/office/powerpoint/2010/main" val="3795595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Culex </a:t>
            </a:r>
            <a:r>
              <a:rPr lang="en-US" dirty="0" err="1"/>
              <a:t>Tarsalis</a:t>
            </a:r>
            <a:r>
              <a:rPr lang="en-US" dirty="0"/>
              <a:t> is one of the major WNV vectors, and environmental factors will affect their adaptation. Based on these, can we predict WNV with environments alone?</a:t>
            </a:r>
          </a:p>
        </p:txBody>
      </p:sp>
      <p:sp>
        <p:nvSpPr>
          <p:cNvPr id="4" name="Slide Number Placeholder 3"/>
          <p:cNvSpPr>
            <a:spLocks noGrp="1"/>
          </p:cNvSpPr>
          <p:nvPr>
            <p:ph type="sldNum" sz="quarter" idx="5"/>
          </p:nvPr>
        </p:nvSpPr>
        <p:spPr/>
        <p:txBody>
          <a:bodyPr/>
          <a:lstStyle/>
          <a:p>
            <a:fld id="{ABE417BE-B3C9-DE41-8116-EFA925179D29}" type="slidenum">
              <a:rPr lang="en-US" smtClean="0"/>
              <a:t>45</a:t>
            </a:fld>
            <a:endParaRPr lang="en-US"/>
          </a:p>
        </p:txBody>
      </p:sp>
    </p:spTree>
    <p:extLst>
      <p:ext uri="{BB962C8B-B14F-4D97-AF65-F5344CB8AC3E}">
        <p14:creationId xmlns:p14="http://schemas.microsoft.com/office/powerpoint/2010/main" val="2514105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46</a:t>
            </a:fld>
            <a:endParaRPr lang="en-US"/>
          </a:p>
        </p:txBody>
      </p:sp>
    </p:spTree>
    <p:extLst>
      <p:ext uri="{BB962C8B-B14F-4D97-AF65-F5344CB8AC3E}">
        <p14:creationId xmlns:p14="http://schemas.microsoft.com/office/powerpoint/2010/main" val="109809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47</a:t>
            </a:fld>
            <a:endParaRPr lang="en-US"/>
          </a:p>
        </p:txBody>
      </p:sp>
    </p:spTree>
    <p:extLst>
      <p:ext uri="{BB962C8B-B14F-4D97-AF65-F5344CB8AC3E}">
        <p14:creationId xmlns:p14="http://schemas.microsoft.com/office/powerpoint/2010/main" val="1915255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49</a:t>
            </a:fld>
            <a:endParaRPr lang="en-US"/>
          </a:p>
        </p:txBody>
      </p:sp>
    </p:spTree>
    <p:extLst>
      <p:ext uri="{BB962C8B-B14F-4D97-AF65-F5344CB8AC3E}">
        <p14:creationId xmlns:p14="http://schemas.microsoft.com/office/powerpoint/2010/main" val="3800261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51</a:t>
            </a:fld>
            <a:endParaRPr lang="en-US"/>
          </a:p>
        </p:txBody>
      </p:sp>
    </p:spTree>
    <p:extLst>
      <p:ext uri="{BB962C8B-B14F-4D97-AF65-F5344CB8AC3E}">
        <p14:creationId xmlns:p14="http://schemas.microsoft.com/office/powerpoint/2010/main" val="298688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So the big question is: how can we use all the data and computer tools we have to better understand, predict, and finally get a handle on this health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Right now, it's very important to come up with new ways and improve our tools to tackle the problems we’re facing.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This challenge is what shapes my research and pushes me to search for solutions that can adapt.</a:t>
            </a:r>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5</a:t>
            </a:fld>
            <a:endParaRPr lang="en-US"/>
          </a:p>
        </p:txBody>
      </p:sp>
    </p:spTree>
    <p:extLst>
      <p:ext uri="{BB962C8B-B14F-4D97-AF65-F5344CB8AC3E}">
        <p14:creationId xmlns:p14="http://schemas.microsoft.com/office/powerpoint/2010/main" val="7734744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52</a:t>
            </a:fld>
            <a:endParaRPr lang="en-US"/>
          </a:p>
        </p:txBody>
      </p:sp>
    </p:spTree>
    <p:extLst>
      <p:ext uri="{BB962C8B-B14F-4D97-AF65-F5344CB8AC3E}">
        <p14:creationId xmlns:p14="http://schemas.microsoft.com/office/powerpoint/2010/main" val="2697960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53</a:t>
            </a:fld>
            <a:endParaRPr lang="en-US"/>
          </a:p>
        </p:txBody>
      </p:sp>
    </p:spTree>
    <p:extLst>
      <p:ext uri="{BB962C8B-B14F-4D97-AF65-F5344CB8AC3E}">
        <p14:creationId xmlns:p14="http://schemas.microsoft.com/office/powerpoint/2010/main" val="3196368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actual variable name</a:t>
            </a:r>
          </a:p>
          <a:p>
            <a:endParaRPr lang="en-US" dirty="0"/>
          </a:p>
          <a:p>
            <a:r>
              <a:rPr lang="en-US" dirty="0"/>
              <a:t>not include the </a:t>
            </a:r>
            <a:r>
              <a:rPr lang="en-US" dirty="0" err="1"/>
              <a:t>implemetation</a:t>
            </a:r>
            <a:endParaRPr lang="en-US" dirty="0"/>
          </a:p>
          <a:p>
            <a:endParaRPr lang="en-US" dirty="0"/>
          </a:p>
          <a:p>
            <a:r>
              <a:rPr lang="en-US" dirty="0"/>
              <a:t>use the total 10 PC </a:t>
            </a:r>
          </a:p>
          <a:p>
            <a:endParaRPr lang="en-US" dirty="0"/>
          </a:p>
          <a:p>
            <a:r>
              <a:rPr lang="en-US" dirty="0"/>
              <a:t>use the font bigger.</a:t>
            </a:r>
          </a:p>
          <a:p>
            <a:endParaRPr lang="en-US" dirty="0"/>
          </a:p>
          <a:p>
            <a:r>
              <a:rPr lang="en-US" dirty="0"/>
              <a:t>The capacity for the random </a:t>
            </a:r>
          </a:p>
        </p:txBody>
      </p:sp>
      <p:sp>
        <p:nvSpPr>
          <p:cNvPr id="4" name="Slide Number Placeholder 3"/>
          <p:cNvSpPr>
            <a:spLocks noGrp="1"/>
          </p:cNvSpPr>
          <p:nvPr>
            <p:ph type="sldNum" sz="quarter" idx="5"/>
          </p:nvPr>
        </p:nvSpPr>
        <p:spPr/>
        <p:txBody>
          <a:bodyPr/>
          <a:lstStyle/>
          <a:p>
            <a:fld id="{ABE417BE-B3C9-DE41-8116-EFA925179D29}" type="slidenum">
              <a:rPr lang="en-US" smtClean="0"/>
              <a:t>54</a:t>
            </a:fld>
            <a:endParaRPr lang="en-US"/>
          </a:p>
        </p:txBody>
      </p:sp>
    </p:spTree>
    <p:extLst>
      <p:ext uri="{BB962C8B-B14F-4D97-AF65-F5344CB8AC3E}">
        <p14:creationId xmlns:p14="http://schemas.microsoft.com/office/powerpoint/2010/main" val="2225769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55</a:t>
            </a:fld>
            <a:endParaRPr lang="en-US"/>
          </a:p>
        </p:txBody>
      </p:sp>
    </p:spTree>
    <p:extLst>
      <p:ext uri="{BB962C8B-B14F-4D97-AF65-F5344CB8AC3E}">
        <p14:creationId xmlns:p14="http://schemas.microsoft.com/office/powerpoint/2010/main" val="4019348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CECEC"/>
                </a:solidFill>
                <a:effectLst/>
                <a:highlight>
                  <a:srgbClr val="212121"/>
                </a:highlight>
                <a:latin typeface="Söhne"/>
              </a:rPr>
              <a:t>Histogram-Based Binning</a:t>
            </a:r>
            <a:r>
              <a:rPr lang="en-US" b="0" i="0" dirty="0">
                <a:solidFill>
                  <a:srgbClr val="ECECEC"/>
                </a:solidFill>
                <a:effectLst/>
                <a:highlight>
                  <a:srgbClr val="212121"/>
                </a:highlight>
                <a:latin typeface="Söhne"/>
              </a:rPr>
              <a:t> is an efficient variant of gradient boosting machines (GBMs)</a:t>
            </a:r>
            <a:r>
              <a:rPr lang="en-US" b="1" i="0" dirty="0">
                <a:solidFill>
                  <a:srgbClr val="ECECEC"/>
                </a:solidFill>
                <a:effectLst/>
                <a:highlight>
                  <a:srgbClr val="212121"/>
                </a:highlight>
                <a:latin typeface="Söhne"/>
              </a:rPr>
              <a:t>. </a:t>
            </a:r>
            <a:r>
              <a:rPr lang="en-US" b="0" i="0" dirty="0">
                <a:solidFill>
                  <a:srgbClr val="ECECEC"/>
                </a:solidFill>
                <a:effectLst/>
                <a:highlight>
                  <a:srgbClr val="212121"/>
                </a:highlight>
                <a:latin typeface="Söhne"/>
              </a:rPr>
              <a:t>Gradient boosting involves creating a predictive model by combining the predictions from multiple decision trees. The model starts with a base prediction (often the mean of the target variable for regression tasks) and sequentially adds new trees that predict the residuals or errors of the previous trees.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Unlike standard gradient boosting machines (GBMs) that consider every unique value when looking for the best split, HGBRT algorithms bin the continuous feature values into discrete bins, much like a histogram. This significantly reduces the number of potential splits to evaluate and speeds up the computation.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CECEC"/>
                </a:solidFill>
                <a:effectLst/>
                <a:highlight>
                  <a:srgbClr val="212121"/>
                </a:highlight>
                <a:latin typeface="Söhne"/>
              </a:rPr>
              <a:t>SGLMMs: Spatial Aspect</a:t>
            </a:r>
            <a:r>
              <a:rPr lang="en-US" b="0" i="0" dirty="0">
                <a:solidFill>
                  <a:srgbClr val="ECECEC"/>
                </a:solidFill>
                <a:effectLst/>
                <a:highlight>
                  <a:srgbClr val="212121"/>
                </a:highlight>
                <a:latin typeface="Söhne"/>
              </a:rPr>
              <a:t>: The "spatial" in </a:t>
            </a:r>
            <a:r>
              <a:rPr lang="en-US" b="0" i="0" dirty="0" err="1">
                <a:solidFill>
                  <a:srgbClr val="ECECEC"/>
                </a:solidFill>
                <a:effectLst/>
                <a:highlight>
                  <a:srgbClr val="212121"/>
                </a:highlight>
                <a:latin typeface="Söhne"/>
              </a:rPr>
              <a:t>SpatialGLMMs</a:t>
            </a:r>
            <a:r>
              <a:rPr lang="en-US" b="0" i="0" dirty="0">
                <a:solidFill>
                  <a:srgbClr val="ECECEC"/>
                </a:solidFill>
                <a:effectLst/>
                <a:highlight>
                  <a:srgbClr val="212121"/>
                </a:highlight>
                <a:latin typeface="Söhne"/>
              </a:rPr>
              <a:t> refers to the inclusion of spatial correlation among observations. This means that observations closer together are more likely to be similar than observations further apart.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CECEC"/>
                </a:solidFill>
                <a:effectLst/>
                <a:highlight>
                  <a:srgbClr val="212121"/>
                </a:highlight>
                <a:latin typeface="Söhne"/>
              </a:rPr>
              <a:t>SpatialGLMMs</a:t>
            </a:r>
            <a:r>
              <a:rPr lang="en-US" b="0" i="0" dirty="0">
                <a:solidFill>
                  <a:srgbClr val="ECECEC"/>
                </a:solidFill>
                <a:effectLst/>
                <a:highlight>
                  <a:srgbClr val="212121"/>
                </a:highlight>
                <a:latin typeface="Söhne"/>
              </a:rPr>
              <a:t> can model this with spatial random effects or by including a spatial correlation structure in the random effects.</a:t>
            </a:r>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56</a:t>
            </a:fld>
            <a:endParaRPr lang="en-US"/>
          </a:p>
        </p:txBody>
      </p:sp>
    </p:spTree>
    <p:extLst>
      <p:ext uri="{BB962C8B-B14F-4D97-AF65-F5344CB8AC3E}">
        <p14:creationId xmlns:p14="http://schemas.microsoft.com/office/powerpoint/2010/main" val="2961194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58</a:t>
            </a:fld>
            <a:endParaRPr lang="en-US"/>
          </a:p>
        </p:txBody>
      </p:sp>
    </p:spTree>
    <p:extLst>
      <p:ext uri="{BB962C8B-B14F-4D97-AF65-F5344CB8AC3E}">
        <p14:creationId xmlns:p14="http://schemas.microsoft.com/office/powerpoint/2010/main" val="31183699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59</a:t>
            </a:fld>
            <a:endParaRPr lang="en-US"/>
          </a:p>
        </p:txBody>
      </p:sp>
    </p:spTree>
    <p:extLst>
      <p:ext uri="{BB962C8B-B14F-4D97-AF65-F5344CB8AC3E}">
        <p14:creationId xmlns:p14="http://schemas.microsoft.com/office/powerpoint/2010/main" val="754543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The fact that your observed Q2 (0.5) is substantially higher (better) than the 97.5% percentile of the permuted Q2 scores (-0.4) indicates that the predictive accuracy of your model is significantly better than what would be expected if there were no true relationship between the predictors and the response variable. Essentially, it suggests that the association captured by your model is unlikely to have occurred by chance.</a:t>
            </a:r>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64</a:t>
            </a:fld>
            <a:endParaRPr lang="en-US"/>
          </a:p>
        </p:txBody>
      </p:sp>
    </p:spTree>
    <p:extLst>
      <p:ext uri="{BB962C8B-B14F-4D97-AF65-F5344CB8AC3E}">
        <p14:creationId xmlns:p14="http://schemas.microsoft.com/office/powerpoint/2010/main" val="1762655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ECECEC"/>
                </a:solidFill>
                <a:effectLst/>
                <a:highlight>
                  <a:srgbClr val="212121"/>
                </a:highlight>
                <a:latin typeface="Söhne"/>
              </a:rPr>
              <a:t>Accuracy</a:t>
            </a:r>
            <a:r>
              <a:rPr lang="en-US" b="0" i="0" dirty="0">
                <a:solidFill>
                  <a:srgbClr val="ECECEC"/>
                </a:solidFill>
                <a:effectLst/>
                <a:highlight>
                  <a:srgbClr val="212121"/>
                </a:highlight>
                <a:latin typeface="Söhne"/>
              </a:rPr>
              <a:t> is a straightforward measure of overall correctness but can be misleading for imbalanced datasets.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F1 Score</a:t>
            </a:r>
            <a:r>
              <a:rPr lang="en-US" b="0" i="0" dirty="0">
                <a:solidFill>
                  <a:srgbClr val="ECECEC"/>
                </a:solidFill>
                <a:effectLst/>
                <a:highlight>
                  <a:srgbClr val="212121"/>
                </a:highlight>
                <a:latin typeface="Söhne"/>
              </a:rPr>
              <a:t> provides a more nuanced view, especially useful when precision and recall are equally important or when dealing with imbalanced data. It helps to understand the model's performance in terms of both the completeness (recall) and the purity (precision) of the positive predictions it makes.</a:t>
            </a:r>
          </a:p>
          <a:p>
            <a:endParaRPr lang="en-US" dirty="0"/>
          </a:p>
          <a:p>
            <a:endParaRPr lang="en-US" dirty="0"/>
          </a:p>
          <a:p>
            <a:r>
              <a:rPr lang="en-US" dirty="0"/>
              <a:t>SVM probability issue?? </a:t>
            </a:r>
          </a:p>
        </p:txBody>
      </p:sp>
      <p:sp>
        <p:nvSpPr>
          <p:cNvPr id="4" name="Slide Number Placeholder 3"/>
          <p:cNvSpPr>
            <a:spLocks noGrp="1"/>
          </p:cNvSpPr>
          <p:nvPr>
            <p:ph type="sldNum" sz="quarter" idx="5"/>
          </p:nvPr>
        </p:nvSpPr>
        <p:spPr/>
        <p:txBody>
          <a:bodyPr/>
          <a:lstStyle/>
          <a:p>
            <a:fld id="{ABE417BE-B3C9-DE41-8116-EFA925179D29}" type="slidenum">
              <a:rPr lang="en-US" smtClean="0"/>
              <a:t>65</a:t>
            </a:fld>
            <a:endParaRPr lang="en-US"/>
          </a:p>
        </p:txBody>
      </p:sp>
    </p:spTree>
    <p:extLst>
      <p:ext uri="{BB962C8B-B14F-4D97-AF65-F5344CB8AC3E}">
        <p14:creationId xmlns:p14="http://schemas.microsoft.com/office/powerpoint/2010/main" val="31533544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67</a:t>
            </a:fld>
            <a:endParaRPr lang="en-US"/>
          </a:p>
        </p:txBody>
      </p:sp>
    </p:spTree>
    <p:extLst>
      <p:ext uri="{BB962C8B-B14F-4D97-AF65-F5344CB8AC3E}">
        <p14:creationId xmlns:p14="http://schemas.microsoft.com/office/powerpoint/2010/main" val="3309011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In response to the formidable challenges posed by the West Nile Virus, our approach is distinctly interdisciplinary, combining the precision of computational biology with the depth of traditional biological research. </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Firstly, we delve into the world of computational biology, leveraging its power to manage and analyze vast datasets. This is where the digital meets the biological—through algorithms that sift through </a:t>
            </a:r>
            <a:r>
              <a:rPr lang="en-US" altLang="zh-CN" b="0" i="0" dirty="0">
                <a:solidFill>
                  <a:srgbClr val="ECECEC"/>
                </a:solidFill>
                <a:effectLst/>
                <a:highlight>
                  <a:srgbClr val="212121"/>
                </a:highlight>
                <a:latin typeface="Söhne"/>
              </a:rPr>
              <a:t>mass</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spectrometry</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data,</a:t>
            </a:r>
            <a:r>
              <a:rPr lang="zh-CN" altLang="en-US" b="0" i="0" dirty="0">
                <a:solidFill>
                  <a:srgbClr val="ECECEC"/>
                </a:solidFill>
                <a:effectLst/>
                <a:highlight>
                  <a:srgbClr val="212121"/>
                </a:highlight>
                <a:latin typeface="Söhne"/>
              </a:rPr>
              <a:t> </a:t>
            </a:r>
            <a:r>
              <a:rPr lang="en-US" b="0" i="0" dirty="0">
                <a:solidFill>
                  <a:srgbClr val="ECECEC"/>
                </a:solidFill>
                <a:effectLst/>
                <a:highlight>
                  <a:srgbClr val="212121"/>
                </a:highlight>
                <a:latin typeface="Söhne"/>
              </a:rPr>
              <a:t>genetic sequences, environmental variables, and </a:t>
            </a:r>
            <a:r>
              <a:rPr lang="en-US" altLang="zh-CN" b="0" i="0" dirty="0">
                <a:solidFill>
                  <a:srgbClr val="ECECEC"/>
                </a:solidFill>
                <a:effectLst/>
                <a:highlight>
                  <a:srgbClr val="212121"/>
                </a:highlight>
                <a:latin typeface="Söhne"/>
              </a:rPr>
              <a:t>clinical</a:t>
            </a:r>
            <a:r>
              <a:rPr lang="zh-CN" altLang="en-US" b="0" i="0" dirty="0">
                <a:solidFill>
                  <a:srgbClr val="ECECEC"/>
                </a:solidFill>
                <a:effectLst/>
                <a:highlight>
                  <a:srgbClr val="212121"/>
                </a:highlight>
                <a:latin typeface="Söhne"/>
              </a:rPr>
              <a:t> </a:t>
            </a:r>
            <a:r>
              <a:rPr lang="en-US" altLang="zh-CN" b="0" i="0" dirty="0">
                <a:solidFill>
                  <a:srgbClr val="ECECEC"/>
                </a:solidFill>
                <a:effectLst/>
                <a:highlight>
                  <a:srgbClr val="212121"/>
                </a:highlight>
                <a:latin typeface="Söhne"/>
              </a:rPr>
              <a:t>surveillance</a:t>
            </a:r>
            <a:r>
              <a:rPr lang="en-US" b="0" i="0" dirty="0">
                <a:solidFill>
                  <a:srgbClr val="ECECEC"/>
                </a:solidFill>
                <a:effectLst/>
                <a:highlight>
                  <a:srgbClr val="212121"/>
                </a:highlight>
                <a:latin typeface="Söhne"/>
              </a:rPr>
              <a:t> data to identify patterns and predictions that elude the naked eye or conventional analysis.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Simultaneously, we ground our research in the solid bedrock of molecular biology and genetics. By studying the Culex mosquito, the primary vector for the West Nile Virus, we uncover genetic variations and adaptations that enable its survival and efficiency in </a:t>
            </a:r>
            <a:r>
              <a:rPr lang="en-US" altLang="zh-CN" b="0" i="0" dirty="0">
                <a:solidFill>
                  <a:srgbClr val="ECECEC"/>
                </a:solidFill>
                <a:effectLst/>
                <a:highlight>
                  <a:srgbClr val="212121"/>
                </a:highlight>
                <a:latin typeface="Söhne"/>
              </a:rPr>
              <a:t>expanding</a:t>
            </a:r>
            <a:r>
              <a:rPr lang="en-US" b="0" i="0" dirty="0">
                <a:solidFill>
                  <a:srgbClr val="ECECEC"/>
                </a:solidFill>
                <a:effectLst/>
                <a:highlight>
                  <a:srgbClr val="212121"/>
                </a:highlight>
                <a:latin typeface="Söhne"/>
              </a:rPr>
              <a:t>. This biological insight is crucial; it provides the context and the variables that </a:t>
            </a:r>
            <a:r>
              <a:rPr lang="en-US" altLang="zh-CN" b="0" i="0" dirty="0">
                <a:solidFill>
                  <a:srgbClr val="ECECEC"/>
                </a:solidFill>
                <a:effectLst/>
                <a:highlight>
                  <a:srgbClr val="212121"/>
                </a:highlight>
                <a:latin typeface="Söhne"/>
              </a:rPr>
              <a:t>potentially</a:t>
            </a:r>
            <a:r>
              <a:rPr lang="zh-CN" altLang="en-US" b="0" i="0" dirty="0">
                <a:solidFill>
                  <a:srgbClr val="ECECEC"/>
                </a:solidFill>
                <a:effectLst/>
                <a:highlight>
                  <a:srgbClr val="212121"/>
                </a:highlight>
                <a:latin typeface="Söhne"/>
              </a:rPr>
              <a:t> </a:t>
            </a:r>
            <a:r>
              <a:rPr lang="en-US" b="0" i="0" dirty="0">
                <a:solidFill>
                  <a:srgbClr val="ECECEC"/>
                </a:solidFill>
                <a:effectLst/>
                <a:highlight>
                  <a:srgbClr val="212121"/>
                </a:highlight>
                <a:latin typeface="Söhne"/>
              </a:rPr>
              <a:t>feed into our computational models.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Together, these disciplines allow us to enhance our predictive models in ways previously unimaginable. We're not just predicting the when and where of West Nile Virus outbreaks but also understanding the how and why—insights that are vital for developing effective public health strategies and interventions.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Our interdisciplinary approach is a bridge between two worlds, harnessing the strengths of each to forge a comprehensive understanding of and response to the West Nile Virus. It's through this fusion of computational power and biological insight that we can aspire to outpace, outsmart, and ultimately overcome the challenges posed by this persistent public health threat.</a:t>
            </a:r>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8</a:t>
            </a:fld>
            <a:endParaRPr lang="en-US"/>
          </a:p>
        </p:txBody>
      </p:sp>
    </p:spTree>
    <p:extLst>
      <p:ext uri="{BB962C8B-B14F-4D97-AF65-F5344CB8AC3E}">
        <p14:creationId xmlns:p14="http://schemas.microsoft.com/office/powerpoint/2010/main" val="37869161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point to talk about the summary</a:t>
            </a:r>
          </a:p>
          <a:p>
            <a:endParaRPr lang="en-US" dirty="0"/>
          </a:p>
          <a:p>
            <a:r>
              <a:rPr lang="en-US" dirty="0"/>
              <a:t>Baseline </a:t>
            </a:r>
            <a:r>
              <a:rPr lang="en-US" dirty="0" err="1"/>
              <a:t>mmodel</a:t>
            </a:r>
            <a:endParaRPr lang="en-US" dirty="0"/>
          </a:p>
          <a:p>
            <a:endParaRPr lang="en-US" dirty="0"/>
          </a:p>
          <a:p>
            <a:r>
              <a:rPr lang="en-US" dirty="0"/>
              <a:t>to change the ** to different color.</a:t>
            </a:r>
          </a:p>
          <a:p>
            <a:endParaRPr lang="en-US" dirty="0"/>
          </a:p>
          <a:p>
            <a:r>
              <a:rPr lang="en-US" dirty="0"/>
              <a:t>adding slide number for people to refer.</a:t>
            </a:r>
          </a:p>
        </p:txBody>
      </p:sp>
      <p:sp>
        <p:nvSpPr>
          <p:cNvPr id="4" name="Slide Number Placeholder 3"/>
          <p:cNvSpPr>
            <a:spLocks noGrp="1"/>
          </p:cNvSpPr>
          <p:nvPr>
            <p:ph type="sldNum" sz="quarter" idx="5"/>
          </p:nvPr>
        </p:nvSpPr>
        <p:spPr/>
        <p:txBody>
          <a:bodyPr/>
          <a:lstStyle/>
          <a:p>
            <a:fld id="{ABE417BE-B3C9-DE41-8116-EFA925179D29}" type="slidenum">
              <a:rPr lang="en-US" smtClean="0"/>
              <a:t>68</a:t>
            </a:fld>
            <a:endParaRPr lang="en-US"/>
          </a:p>
        </p:txBody>
      </p:sp>
    </p:spTree>
    <p:extLst>
      <p:ext uri="{BB962C8B-B14F-4D97-AF65-F5344CB8AC3E}">
        <p14:creationId xmlns:p14="http://schemas.microsoft.com/office/powerpoint/2010/main" val="284221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point on each slide</a:t>
            </a:r>
          </a:p>
          <a:p>
            <a:r>
              <a:rPr lang="en-US" dirty="0"/>
              <a:t>add one slide about which variables for general </a:t>
            </a:r>
            <a:r>
              <a:rPr lang="en-US" dirty="0" err="1"/>
              <a:t>audians</a:t>
            </a:r>
            <a:endParaRPr lang="en-US" dirty="0"/>
          </a:p>
          <a:p>
            <a:endParaRPr lang="en-US" dirty="0"/>
          </a:p>
          <a:p>
            <a:r>
              <a:rPr lang="en-US" dirty="0" err="1"/>
              <a:t>BIg</a:t>
            </a:r>
            <a:r>
              <a:rPr lang="en-US" dirty="0"/>
              <a:t> font </a:t>
            </a:r>
          </a:p>
          <a:p>
            <a:r>
              <a:rPr lang="en-US" dirty="0"/>
              <a:t>to extract </a:t>
            </a:r>
            <a:r>
              <a:rPr lang="en-US" dirty="0" err="1"/>
              <a:t>rth</a:t>
            </a:r>
            <a:r>
              <a:rPr lang="en-US" dirty="0"/>
              <a:t> </a:t>
            </a:r>
            <a:r>
              <a:rPr lang="en-US" dirty="0" err="1"/>
              <a:t>einformarion</a:t>
            </a:r>
            <a:r>
              <a:rPr lang="en-US" dirty="0"/>
              <a:t> for </a:t>
            </a:r>
            <a:r>
              <a:rPr lang="en-US" dirty="0" err="1"/>
              <a:t>ageneral</a:t>
            </a:r>
            <a:r>
              <a:rPr lang="en-US" dirty="0"/>
              <a:t> </a:t>
            </a:r>
            <a:r>
              <a:rPr lang="en-US" dirty="0" err="1"/>
              <a:t>udience</a:t>
            </a:r>
            <a:endParaRPr lang="en-US" dirty="0"/>
          </a:p>
          <a:p>
            <a:endParaRPr lang="en-US" dirty="0"/>
          </a:p>
          <a:p>
            <a:r>
              <a:rPr lang="en-US" dirty="0"/>
              <a:t>minimum the slides. and zoom in.</a:t>
            </a:r>
          </a:p>
          <a:p>
            <a:r>
              <a:rPr lang="en-US" dirty="0"/>
              <a:t> remember to breath.</a:t>
            </a:r>
          </a:p>
          <a:p>
            <a:endParaRPr lang="en-US" dirty="0"/>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71</a:t>
            </a:fld>
            <a:endParaRPr lang="en-US"/>
          </a:p>
        </p:txBody>
      </p:sp>
    </p:spTree>
    <p:extLst>
      <p:ext uri="{BB962C8B-B14F-4D97-AF65-F5344CB8AC3E}">
        <p14:creationId xmlns:p14="http://schemas.microsoft.com/office/powerpoint/2010/main" val="4062108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73</a:t>
            </a:fld>
            <a:endParaRPr lang="en-US"/>
          </a:p>
        </p:txBody>
      </p:sp>
    </p:spTree>
    <p:extLst>
      <p:ext uri="{BB962C8B-B14F-4D97-AF65-F5344CB8AC3E}">
        <p14:creationId xmlns:p14="http://schemas.microsoft.com/office/powerpoint/2010/main" val="18885894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76</a:t>
            </a:fld>
            <a:endParaRPr lang="en-US"/>
          </a:p>
        </p:txBody>
      </p:sp>
    </p:spTree>
    <p:extLst>
      <p:ext uri="{BB962C8B-B14F-4D97-AF65-F5344CB8AC3E}">
        <p14:creationId xmlns:p14="http://schemas.microsoft.com/office/powerpoint/2010/main" val="16247476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78</a:t>
            </a:fld>
            <a:endParaRPr lang="en-US"/>
          </a:p>
        </p:txBody>
      </p:sp>
    </p:spTree>
    <p:extLst>
      <p:ext uri="{BB962C8B-B14F-4D97-AF65-F5344CB8AC3E}">
        <p14:creationId xmlns:p14="http://schemas.microsoft.com/office/powerpoint/2010/main" val="19185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10</a:t>
            </a:fld>
            <a:endParaRPr lang="en-US"/>
          </a:p>
        </p:txBody>
      </p:sp>
    </p:spTree>
    <p:extLst>
      <p:ext uri="{BB962C8B-B14F-4D97-AF65-F5344CB8AC3E}">
        <p14:creationId xmlns:p14="http://schemas.microsoft.com/office/powerpoint/2010/main" val="2908156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URWPalladioL"/>
              </a:rPr>
              <a:t>Automated Data Analysis Pipeline Spectral Knowledgebase (ADAP-KDB) . </a:t>
            </a:r>
            <a:r>
              <a:rPr lang="en-US" sz="1800" b="0" i="0" u="none" strike="noStrike" dirty="0">
                <a:solidFill>
                  <a:srgbClr val="000000"/>
                </a:solidFill>
                <a:effectLst/>
                <a:latin typeface="Times New Roman" panose="02020603050405020304" pitchFamily="18" charset="0"/>
              </a:rPr>
              <a:t>it allows for the comparison and identification of unknown mass spectra against a database of known compounds</a:t>
            </a:r>
            <a:endParaRPr lang="en-US" dirty="0"/>
          </a:p>
          <a:p>
            <a:endParaRPr lang="en-US" b="0" i="0" dirty="0">
              <a:solidFill>
                <a:srgbClr val="ECECEC"/>
              </a:solidFill>
              <a:effectLst/>
              <a:highlight>
                <a:srgbClr val="212121"/>
              </a:highlight>
              <a:latin typeface="Söhne"/>
            </a:endParaRP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The previous algorithm calculated the similarity score by comparing each peak in a user's spectrum to every peak in each database spectrum, after calculating all the similarity score, on the peaks with a closely matching mass-to-charge ratio (m/z). As the size of the database grew, the time required for these comparisons increased significantly, making the process less efficient.</a:t>
            </a:r>
            <a:endParaRPr lang="en-US" dirty="0"/>
          </a:p>
          <a:p>
            <a:endParaRPr lang="en-US" dirty="0"/>
          </a:p>
          <a:p>
            <a:r>
              <a:rPr lang="en-US" dirty="0"/>
              <a:t>In the new algorithm , before we calculate the similarity between each pair spectra, we implemented a pre-screening methods to filter out the spectra in the database which have low likelihood to be a match.  In this prescreening, we choose a cutoff with number of matched peaks to choose potential candidates to use to calculate the similarity score between database candidate spectra and user spectra. In this way, we reduce the computational workload from thousands spectra to just a few dozens database </a:t>
            </a:r>
            <a:r>
              <a:rPr lang="en-US" dirty="0" err="1"/>
              <a:t>spcetra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11</a:t>
            </a:fld>
            <a:endParaRPr lang="en-US"/>
          </a:p>
        </p:txBody>
      </p:sp>
    </p:spTree>
    <p:extLst>
      <p:ext uri="{BB962C8B-B14F-4D97-AF65-F5344CB8AC3E}">
        <p14:creationId xmlns:p14="http://schemas.microsoft.com/office/powerpoint/2010/main" val="650565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the execution time is significantly improved for the low-resolution spectra search, </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Additionally, we check the effectiveness of our pre-screening algorithm by seeing how many of the best matches, are still identified after we apply this initial filtering.  (based on a specific score threshold (similarity score greater than 0.6)</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In simpler terms, we make sure that our method is not just faster but still accurate by comparing it to the results from the more time-consuming original search. We can see the inclusion rate are generally very high.</a:t>
            </a:r>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12</a:t>
            </a:fld>
            <a:endParaRPr lang="en-US"/>
          </a:p>
        </p:txBody>
      </p:sp>
    </p:spTree>
    <p:extLst>
      <p:ext uri="{BB962C8B-B14F-4D97-AF65-F5344CB8AC3E}">
        <p14:creationId xmlns:p14="http://schemas.microsoft.com/office/powerpoint/2010/main" val="161064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2800" dirty="0"/>
            </a:br>
            <a:r>
              <a:rPr lang="en-US" sz="2800" b="0" i="0" dirty="0">
                <a:solidFill>
                  <a:srgbClr val="ECECEC"/>
                </a:solidFill>
                <a:effectLst/>
                <a:highlight>
                  <a:srgbClr val="212121"/>
                </a:highlight>
                <a:latin typeface="Söhne"/>
              </a:rPr>
              <a:t>Partial Least Squares Discriminant Analysis (PLS-DA) is a </a:t>
            </a:r>
            <a:r>
              <a:rPr lang="en-US" altLang="zh-CN" sz="2800" b="0" i="0" dirty="0">
                <a:solidFill>
                  <a:srgbClr val="ECECEC"/>
                </a:solidFill>
                <a:effectLst/>
                <a:highlight>
                  <a:srgbClr val="212121"/>
                </a:highlight>
                <a:latin typeface="Söhne"/>
              </a:rPr>
              <a:t>supervised</a:t>
            </a:r>
            <a:r>
              <a:rPr lang="zh-CN" altLang="en-US" sz="2800" b="0" i="0" dirty="0">
                <a:solidFill>
                  <a:srgbClr val="ECECEC"/>
                </a:solidFill>
                <a:effectLst/>
                <a:highlight>
                  <a:srgbClr val="212121"/>
                </a:highlight>
                <a:latin typeface="Söhne"/>
              </a:rPr>
              <a:t> </a:t>
            </a:r>
            <a:r>
              <a:rPr lang="en-US" altLang="zh-CN" sz="2800" b="0" i="0" dirty="0">
                <a:solidFill>
                  <a:srgbClr val="ECECEC"/>
                </a:solidFill>
                <a:effectLst/>
                <a:highlight>
                  <a:srgbClr val="212121"/>
                </a:highlight>
                <a:latin typeface="Söhne"/>
              </a:rPr>
              <a:t>multivariate</a:t>
            </a:r>
            <a:r>
              <a:rPr lang="zh-CN" altLang="en-US" sz="2800" b="0" i="0" dirty="0">
                <a:solidFill>
                  <a:srgbClr val="ECECEC"/>
                </a:solidFill>
                <a:effectLst/>
                <a:highlight>
                  <a:srgbClr val="212121"/>
                </a:highlight>
                <a:latin typeface="Söhne"/>
              </a:rPr>
              <a:t> </a:t>
            </a:r>
            <a:r>
              <a:rPr lang="en-US" sz="2800" b="0" i="0" dirty="0">
                <a:solidFill>
                  <a:srgbClr val="ECECEC"/>
                </a:solidFill>
                <a:effectLst/>
                <a:highlight>
                  <a:srgbClr val="212121"/>
                </a:highlight>
                <a:latin typeface="Söhne"/>
              </a:rPr>
              <a:t>statistical method used to find the relationship between two matrices (X and 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ECECEC"/>
                </a:solidFill>
                <a:effectLst/>
                <a:highlight>
                  <a:srgbClr val="212121"/>
                </a:highlight>
                <a:latin typeface="Söhne"/>
              </a:rPr>
              <a:t> Essentially, it's like a detective method that helps uncover the most important variables that can separate or classify different groups (like healthy vs. diseased) in a set of data. It's often used in fields like chemometr</a:t>
            </a:r>
            <a:r>
              <a:rPr lang="en-US" altLang="zh-CN" sz="2800" b="0" i="0" dirty="0">
                <a:solidFill>
                  <a:srgbClr val="ECECEC"/>
                </a:solidFill>
                <a:effectLst/>
                <a:highlight>
                  <a:srgbClr val="212121"/>
                </a:highlight>
                <a:latin typeface="Söhne"/>
              </a:rPr>
              <a:t>i</a:t>
            </a:r>
            <a:r>
              <a:rPr lang="en-US" sz="2800" b="0" i="0" dirty="0">
                <a:solidFill>
                  <a:srgbClr val="ECECEC"/>
                </a:solidFill>
                <a:effectLst/>
                <a:highlight>
                  <a:srgbClr val="212121"/>
                </a:highlight>
                <a:latin typeface="Söhne"/>
              </a:rPr>
              <a:t>cs and </a:t>
            </a:r>
            <a:r>
              <a:rPr lang="en-US" altLang="zh-CN" sz="2800" b="0" i="0" dirty="0">
                <a:solidFill>
                  <a:srgbClr val="ECECEC"/>
                </a:solidFill>
                <a:effectLst/>
                <a:highlight>
                  <a:srgbClr val="212121"/>
                </a:highlight>
                <a:latin typeface="Söhne"/>
              </a:rPr>
              <a:t>metabolomics.</a:t>
            </a:r>
            <a:endParaRPr lang="en-US" sz="2800"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 VIP score is </a:t>
            </a:r>
            <a:r>
              <a:rPr lang="en-US" sz="1800" b="1" i="0" u="none" strike="noStrike" dirty="0">
                <a:solidFill>
                  <a:srgbClr val="000000"/>
                </a:solidFill>
                <a:effectLst/>
                <a:latin typeface="Arial" panose="020B0604020202020204" pitchFamily="34" charset="0"/>
              </a:rPr>
              <a:t>a measure of a variable‘s importance in the PLS-DA model</a:t>
            </a:r>
            <a:r>
              <a:rPr lang="en-US" sz="1800" b="0" i="0" u="none" strike="noStrike" dirty="0">
                <a:solidFill>
                  <a:srgbClr val="000000"/>
                </a:solidFill>
                <a:effectLst/>
                <a:latin typeface="Arial" panose="020B0604020202020204" pitchFamily="34" charset="0"/>
              </a:rPr>
              <a:t>. It summarizes the contribution a variable makes to the model.</a:t>
            </a:r>
            <a:r>
              <a:rPr lang="zh-CN" altLang="en-US" sz="1800" b="0" i="0" u="none" strike="noStrike" dirty="0">
                <a:solidFill>
                  <a:srgbClr val="000000"/>
                </a:solidFill>
                <a:effectLst/>
                <a:latin typeface="Arial" panose="020B0604020202020204" pitchFamily="34" charset="0"/>
              </a:rPr>
              <a:t> </a:t>
            </a:r>
            <a:r>
              <a:rPr lang="en-US" sz="2800" b="0" i="0" dirty="0">
                <a:solidFill>
                  <a:srgbClr val="ECECEC"/>
                </a:solidFill>
                <a:effectLst/>
                <a:highlight>
                  <a:srgbClr val="212121"/>
                </a:highlight>
                <a:latin typeface="Söhne"/>
              </a:rPr>
              <a:t>VIP scores </a:t>
            </a:r>
            <a:r>
              <a:rPr lang="en-US" altLang="zh-CN" sz="2800" b="0" i="0" dirty="0">
                <a:solidFill>
                  <a:srgbClr val="ECECEC"/>
                </a:solidFill>
                <a:effectLst/>
                <a:highlight>
                  <a:srgbClr val="212121"/>
                </a:highlight>
                <a:latin typeface="Söhne"/>
              </a:rPr>
              <a:t>equals</a:t>
            </a:r>
            <a:r>
              <a:rPr lang="zh-CN" altLang="en-US" sz="2800" b="0" i="0" dirty="0">
                <a:solidFill>
                  <a:srgbClr val="ECECEC"/>
                </a:solidFill>
                <a:effectLst/>
                <a:highlight>
                  <a:srgbClr val="212121"/>
                </a:highlight>
                <a:latin typeface="Söhne"/>
              </a:rPr>
              <a:t> </a:t>
            </a:r>
            <a:r>
              <a:rPr lang="en-US" altLang="zh-CN" sz="2800" b="0" i="0" dirty="0">
                <a:solidFill>
                  <a:srgbClr val="ECECEC"/>
                </a:solidFill>
                <a:effectLst/>
                <a:highlight>
                  <a:srgbClr val="212121"/>
                </a:highlight>
                <a:latin typeface="Söhne"/>
              </a:rPr>
              <a:t>to</a:t>
            </a:r>
            <a:r>
              <a:rPr lang="zh-CN" altLang="en-US" sz="2800" b="0" i="0" dirty="0">
                <a:solidFill>
                  <a:srgbClr val="ECECEC"/>
                </a:solidFill>
                <a:effectLst/>
                <a:highlight>
                  <a:srgbClr val="212121"/>
                </a:highlight>
                <a:latin typeface="Söhne"/>
              </a:rPr>
              <a:t> </a:t>
            </a:r>
            <a:r>
              <a:rPr lang="en-US" sz="2800" b="0" i="0" dirty="0">
                <a:solidFill>
                  <a:srgbClr val="ECECEC"/>
                </a:solidFill>
                <a:effectLst/>
                <a:highlight>
                  <a:srgbClr val="212121"/>
                </a:highlight>
                <a:latin typeface="Söhne"/>
              </a:rPr>
              <a:t>1 means the variable is contributing to the model precisely at the average level of contribution of all variables</a:t>
            </a:r>
            <a:r>
              <a:rPr lang="en-US" altLang="zh-CN" sz="2800" b="0" i="0" dirty="0">
                <a:solidFill>
                  <a:srgbClr val="ECECEC"/>
                </a:solidFill>
                <a:effectLst/>
                <a:highlight>
                  <a:srgbClr val="212121"/>
                </a:highlight>
                <a:latin typeface="Söhne"/>
              </a:rPr>
              <a:t>,</a:t>
            </a:r>
            <a:r>
              <a:rPr lang="zh-CN" altLang="en-US" sz="2800" b="0" i="0" dirty="0">
                <a:solidFill>
                  <a:srgbClr val="ECECEC"/>
                </a:solidFill>
                <a:effectLst/>
                <a:highlight>
                  <a:srgbClr val="212121"/>
                </a:highlight>
                <a:latin typeface="Söhne"/>
              </a:rPr>
              <a:t> </a:t>
            </a:r>
            <a:r>
              <a:rPr lang="en-US" altLang="zh-CN" sz="2800" b="0" i="0" dirty="0">
                <a:solidFill>
                  <a:srgbClr val="ECECEC"/>
                </a:solidFill>
                <a:effectLst/>
                <a:highlight>
                  <a:srgbClr val="212121"/>
                </a:highlight>
                <a:latin typeface="Söhne"/>
              </a:rPr>
              <a:t>metabolites</a:t>
            </a:r>
            <a:r>
              <a:rPr lang="zh-CN" altLang="en-US" sz="2800" b="0" i="0" dirty="0">
                <a:solidFill>
                  <a:srgbClr val="ECECEC"/>
                </a:solidFill>
                <a:effectLst/>
                <a:highlight>
                  <a:srgbClr val="212121"/>
                </a:highlight>
                <a:latin typeface="Söhne"/>
              </a:rPr>
              <a:t> </a:t>
            </a:r>
            <a:r>
              <a:rPr lang="en-US" altLang="zh-CN" sz="2800" b="0" i="0" dirty="0">
                <a:solidFill>
                  <a:srgbClr val="ECECEC"/>
                </a:solidFill>
                <a:effectLst/>
                <a:highlight>
                  <a:srgbClr val="212121"/>
                </a:highlight>
                <a:latin typeface="Söhne"/>
              </a:rPr>
              <a:t>have</a:t>
            </a:r>
            <a:r>
              <a:rPr lang="zh-CN" altLang="en-US" sz="2800" b="0" i="0" dirty="0">
                <a:solidFill>
                  <a:srgbClr val="ECECEC"/>
                </a:solidFill>
                <a:effectLst/>
                <a:highlight>
                  <a:srgbClr val="212121"/>
                </a:highlight>
                <a:latin typeface="Söhne"/>
              </a:rPr>
              <a:t> </a:t>
            </a:r>
            <a:r>
              <a:rPr lang="en-US" altLang="zh-CN" sz="2800" b="0" i="0" dirty="0">
                <a:solidFill>
                  <a:srgbClr val="ECECEC"/>
                </a:solidFill>
                <a:effectLst/>
                <a:highlight>
                  <a:srgbClr val="212121"/>
                </a:highlight>
                <a:latin typeface="Söhne"/>
              </a:rPr>
              <a:t>VIP</a:t>
            </a:r>
            <a:r>
              <a:rPr lang="zh-CN" altLang="en-US" sz="2800" b="0" i="0" dirty="0">
                <a:solidFill>
                  <a:srgbClr val="ECECEC"/>
                </a:solidFill>
                <a:effectLst/>
                <a:highlight>
                  <a:srgbClr val="212121"/>
                </a:highlight>
                <a:latin typeface="Söhne"/>
              </a:rPr>
              <a:t> </a:t>
            </a:r>
            <a:r>
              <a:rPr lang="en-US" altLang="zh-CN" sz="2800" b="0" i="0" dirty="0">
                <a:solidFill>
                  <a:srgbClr val="ECECEC"/>
                </a:solidFill>
                <a:effectLst/>
                <a:highlight>
                  <a:srgbClr val="212121"/>
                </a:highlight>
                <a:latin typeface="Söhne"/>
              </a:rPr>
              <a:t>scores</a:t>
            </a:r>
            <a:r>
              <a:rPr lang="zh-CN" altLang="en-US" sz="2800" b="0" i="0" dirty="0">
                <a:solidFill>
                  <a:srgbClr val="ECECEC"/>
                </a:solidFill>
                <a:effectLst/>
                <a:highlight>
                  <a:srgbClr val="212121"/>
                </a:highlight>
                <a:latin typeface="Söhne"/>
              </a:rPr>
              <a:t> </a:t>
            </a:r>
            <a:r>
              <a:rPr lang="en-US" sz="2800" b="0" i="0" dirty="0">
                <a:solidFill>
                  <a:srgbClr val="ECECEC"/>
                </a:solidFill>
                <a:effectLst/>
                <a:highlight>
                  <a:srgbClr val="212121"/>
                </a:highlight>
                <a:latin typeface="Söhne"/>
              </a:rPr>
              <a:t>significantly greater than 1 are often considered important for the model's predictive ability,</a:t>
            </a: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dirty="0">
                <a:solidFill>
                  <a:srgbClr val="000000"/>
                </a:solidFill>
                <a:effectLst/>
                <a:latin typeface="Arial" panose="020B0604020202020204" pitchFamily="34" charset="0"/>
              </a:rPr>
              <a:t>Leave-one-out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cross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validation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small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samples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dirty="0">
                <a:solidFill>
                  <a:srgbClr val="000000"/>
                </a:solidFill>
                <a:effectLst/>
                <a:latin typeface="Arial" panose="020B0604020202020204" pitchFamily="34" charset="0"/>
              </a:rPr>
              <a:t>Q2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well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predictive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power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model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with</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unseen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data.</a:t>
            </a:r>
            <a:r>
              <a:rPr lang="zh-CN" altLang="en-US" sz="1800" b="0" i="0" u="none" strike="noStrike" dirty="0">
                <a:solidFill>
                  <a:srgbClr val="000000"/>
                </a:solidFill>
                <a:effectLst/>
                <a:latin typeface="Arial" panose="020B0604020202020204" pitchFamily="34" charset="0"/>
              </a:rPr>
              <a:t> </a:t>
            </a: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ECECEC"/>
                </a:solidFill>
                <a:effectLst/>
                <a:highlight>
                  <a:srgbClr val="212121"/>
                </a:highlight>
                <a:latin typeface="Söhne"/>
              </a:rPr>
              <a:t>R2 measures how well the model can predict the outcomes it was trained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ECECEC"/>
                </a:solidFill>
                <a:effectLst/>
                <a:highlight>
                  <a:srgbClr val="212121"/>
                </a:highlight>
                <a:latin typeface="Söhne"/>
              </a:rPr>
              <a:t>Q2, on the other hand, measures how well the model can predict new, unseen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ECECEC"/>
                </a:solidFill>
                <a:effectLst/>
                <a:highlight>
                  <a:srgbClr val="212121"/>
                </a:highlight>
                <a:latin typeface="Söhne"/>
              </a:rPr>
              <a:t>R2 is like checking how well a student can solve problems they studied in a homework assignment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ECECEC"/>
                </a:solidFill>
                <a:effectLst/>
                <a:highlight>
                  <a:srgbClr val="212121"/>
                </a:highlight>
                <a:latin typeface="Söhne"/>
              </a:rPr>
              <a:t>Q2 is like checking how well the student can solve new problems on an exam, based on what they learned from the homework.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u="none" strike="noStrike"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dirty="0">
                <a:solidFill>
                  <a:srgbClr val="ECECEC"/>
                </a:solidFill>
                <a:effectLst/>
                <a:highlight>
                  <a:srgbClr val="212121"/>
                </a:highlight>
                <a:latin typeface="Söhne"/>
              </a:rPr>
              <a:t>R2 = 1 – RSS/TSS = 1 – sum(</a:t>
            </a:r>
            <a:r>
              <a:rPr lang="en-US" sz="2800" b="0" i="0" u="none" strike="noStrike" dirty="0" err="1">
                <a:solidFill>
                  <a:srgbClr val="ECECEC"/>
                </a:solidFill>
                <a:effectLst/>
                <a:highlight>
                  <a:srgbClr val="212121"/>
                </a:highlight>
                <a:latin typeface="Söhne"/>
              </a:rPr>
              <a:t>yi</a:t>
            </a:r>
            <a:r>
              <a:rPr lang="en-US" sz="2800" b="0" i="0" u="none" strike="noStrike" dirty="0">
                <a:solidFill>
                  <a:srgbClr val="ECECEC"/>
                </a:solidFill>
                <a:effectLst/>
                <a:highlight>
                  <a:srgbClr val="212121"/>
                </a:highlight>
                <a:latin typeface="Söhne"/>
              </a:rPr>
              <a:t> – </a:t>
            </a:r>
            <a:r>
              <a:rPr lang="en-US" sz="2800" b="0" i="0" u="none" strike="noStrike" dirty="0" err="1">
                <a:solidFill>
                  <a:srgbClr val="ECECEC"/>
                </a:solidFill>
                <a:effectLst/>
                <a:highlight>
                  <a:srgbClr val="212121"/>
                </a:highlight>
                <a:latin typeface="Söhne"/>
              </a:rPr>
              <a:t>y_hat</a:t>
            </a:r>
            <a:r>
              <a:rPr lang="en-US" sz="2800" b="0" i="0" u="none" strike="noStrike" dirty="0">
                <a:solidFill>
                  <a:srgbClr val="ECECEC"/>
                </a:solidFill>
                <a:effectLst/>
                <a:highlight>
                  <a:srgbClr val="212121"/>
                </a:highlight>
                <a:latin typeface="Söhne"/>
              </a:rPr>
              <a:t>)2 / sum(</a:t>
            </a:r>
            <a:r>
              <a:rPr lang="en-US" sz="2800" b="0" i="0" u="none" strike="noStrike" dirty="0" err="1">
                <a:solidFill>
                  <a:srgbClr val="ECECEC"/>
                </a:solidFill>
                <a:effectLst/>
                <a:highlight>
                  <a:srgbClr val="212121"/>
                </a:highlight>
                <a:latin typeface="Söhne"/>
              </a:rPr>
              <a:t>yi</a:t>
            </a:r>
            <a:r>
              <a:rPr lang="en-US" sz="2800" b="0" i="0" u="none" strike="noStrike" dirty="0">
                <a:solidFill>
                  <a:srgbClr val="ECECEC"/>
                </a:solidFill>
                <a:effectLst/>
                <a:highlight>
                  <a:srgbClr val="212121"/>
                </a:highlight>
                <a:latin typeface="Söhne"/>
              </a:rPr>
              <a:t> – </a:t>
            </a:r>
            <a:r>
              <a:rPr lang="en-US" sz="2800" b="0" i="0" u="none" strike="noStrike" dirty="0" err="1">
                <a:solidFill>
                  <a:srgbClr val="ECECEC"/>
                </a:solidFill>
                <a:effectLst/>
                <a:highlight>
                  <a:srgbClr val="212121"/>
                </a:highlight>
                <a:latin typeface="Söhne"/>
              </a:rPr>
              <a:t>y_bar</a:t>
            </a:r>
            <a:r>
              <a:rPr lang="en-US" sz="2800" b="0" i="0" u="none" strike="noStrike" dirty="0">
                <a:solidFill>
                  <a:srgbClr val="ECECEC"/>
                </a:solidFill>
                <a:effectLst/>
                <a:highlight>
                  <a:srgbClr val="212121"/>
                </a:highlight>
                <a:latin typeface="Söhne"/>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u="none" strike="noStrike"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dirty="0" err="1">
                <a:solidFill>
                  <a:srgbClr val="ECECEC"/>
                </a:solidFill>
                <a:effectLst/>
                <a:highlight>
                  <a:srgbClr val="212121"/>
                </a:highlight>
                <a:latin typeface="Söhne"/>
              </a:rPr>
              <a:t>yi</a:t>
            </a:r>
            <a:r>
              <a:rPr lang="en-US" sz="2800" b="0" i="0" u="none" strike="noStrike" dirty="0">
                <a:solidFill>
                  <a:srgbClr val="ECECEC"/>
                </a:solidFill>
                <a:effectLst/>
                <a:highlight>
                  <a:srgbClr val="212121"/>
                </a:highlight>
                <a:latin typeface="Söhne"/>
              </a:rPr>
              <a:t> – actual y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dirty="0" err="1">
                <a:solidFill>
                  <a:srgbClr val="ECECEC"/>
                </a:solidFill>
                <a:effectLst/>
                <a:highlight>
                  <a:srgbClr val="212121"/>
                </a:highlight>
                <a:latin typeface="Söhne"/>
              </a:rPr>
              <a:t>Y_hat</a:t>
            </a:r>
            <a:r>
              <a:rPr lang="en-US" sz="2800" b="0" i="0" u="none" strike="noStrike" dirty="0">
                <a:solidFill>
                  <a:srgbClr val="ECECEC"/>
                </a:solidFill>
                <a:effectLst/>
                <a:highlight>
                  <a:srgbClr val="212121"/>
                </a:highlight>
                <a:latin typeface="Söhne"/>
              </a:rPr>
              <a:t> – predicted y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dirty="0" err="1">
                <a:solidFill>
                  <a:srgbClr val="ECECEC"/>
                </a:solidFill>
                <a:effectLst/>
                <a:highlight>
                  <a:srgbClr val="212121"/>
                </a:highlight>
                <a:latin typeface="Söhne"/>
              </a:rPr>
              <a:t>Y_bar</a:t>
            </a:r>
            <a:r>
              <a:rPr lang="en-US" sz="2800" b="0" i="0" u="none" strike="noStrike" dirty="0">
                <a:solidFill>
                  <a:srgbClr val="ECECEC"/>
                </a:solidFill>
                <a:effectLst/>
                <a:highlight>
                  <a:srgbClr val="212121"/>
                </a:highlight>
                <a:latin typeface="Söhne"/>
              </a:rPr>
              <a:t> – mean of actual y values</a:t>
            </a:r>
          </a:p>
          <a:p>
            <a:pPr algn="l"/>
            <a:endParaRPr lang="en-US" sz="2800" b="0" i="0" dirty="0">
              <a:solidFill>
                <a:srgbClr val="E8E8E8"/>
              </a:solidFill>
              <a:effectLst/>
              <a:highlight>
                <a:srgbClr val="1F1F1F"/>
              </a:highlight>
              <a:latin typeface="Roboto" panose="02000000000000000000" pitchFamily="2" charset="0"/>
            </a:endParaRPr>
          </a:p>
          <a:p>
            <a:r>
              <a:rPr lang="en-US" sz="2800" dirty="0"/>
              <a:t>RSS=</a:t>
            </a:r>
            <a:r>
              <a:rPr lang="en-US" sz="2800" u="none" strike="noStrike" dirty="0">
                <a:solidFill>
                  <a:srgbClr val="99C3FF"/>
                </a:solidFill>
                <a:effectLst/>
                <a:hlinkClick r:id="rId3"/>
              </a:rPr>
              <a:t>sum of squares of residuals</a:t>
            </a:r>
            <a:endParaRPr lang="en-US" sz="2800" u="none" strike="noStrike" dirty="0">
              <a:solidFill>
                <a:srgbClr val="99C3FF"/>
              </a:solidFill>
              <a:effectLst/>
            </a:endParaRPr>
          </a:p>
          <a:p>
            <a:r>
              <a:rPr lang="en-US" sz="2800" u="none" strike="noStrike" dirty="0">
                <a:solidFill>
                  <a:srgbClr val="99C3FF"/>
                </a:solidFill>
                <a:effectLst/>
              </a:rPr>
              <a:t>TSS</a:t>
            </a:r>
            <a:r>
              <a:rPr lang="en-US" sz="2800" dirty="0"/>
              <a:t>=</a:t>
            </a:r>
            <a:r>
              <a:rPr lang="en-US" sz="2800" u="none" strike="noStrike" dirty="0">
                <a:solidFill>
                  <a:srgbClr val="99C3FF"/>
                </a:solidFill>
                <a:effectLst/>
                <a:hlinkClick r:id="rId4"/>
              </a:rPr>
              <a:t>total sum of squares</a:t>
            </a: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FF0000"/>
                </a:solidFill>
                <a:effectLst/>
                <a:latin typeface="Arial" panose="020B0604020202020204" pitchFamily="34" charset="0"/>
              </a:rPr>
              <a:t>How VIP is calculated: The VIP score of a variable is calculated as a weighted sum of the squared correlations between the PLS-DA components and the original variable.</a:t>
            </a:r>
          </a:p>
          <a:p>
            <a:endParaRPr lang="en-US" dirty="0"/>
          </a:p>
        </p:txBody>
      </p:sp>
      <p:sp>
        <p:nvSpPr>
          <p:cNvPr id="4" name="Slide Number Placeholder 3"/>
          <p:cNvSpPr>
            <a:spLocks noGrp="1"/>
          </p:cNvSpPr>
          <p:nvPr>
            <p:ph type="sldNum" sz="quarter" idx="5"/>
          </p:nvPr>
        </p:nvSpPr>
        <p:spPr/>
        <p:txBody>
          <a:bodyPr/>
          <a:lstStyle/>
          <a:p>
            <a:fld id="{ABE417BE-B3C9-DE41-8116-EFA925179D29}" type="slidenum">
              <a:rPr lang="en-US" smtClean="0"/>
              <a:t>13</a:t>
            </a:fld>
            <a:endParaRPr lang="en-US"/>
          </a:p>
        </p:txBody>
      </p:sp>
    </p:spTree>
    <p:extLst>
      <p:ext uri="{BB962C8B-B14F-4D97-AF65-F5344CB8AC3E}">
        <p14:creationId xmlns:p14="http://schemas.microsoft.com/office/powerpoint/2010/main" val="104560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6/18/24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85459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6/18/24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37469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6/18/24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74620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6/18/24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35227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6/18/24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6575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6/18/24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1119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6/18/24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621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6/18/24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19428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6/18/24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89284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6/18/24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90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6/18/24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825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6/18/24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6370781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90.png"/></Relationships>
</file>

<file path=ppt/slides/_rels/slide1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9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1C_EFB8D54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1E_73CD02F4.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paperpile.com/c/3BuTxs/VRt1+jxG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paperpile.com/c/3BuTxs/9qhs+90uO"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www.cdc.gov/westnile/statsmaps/historic-data.html" TargetMode="Externa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9EDF7-D59A-A0BF-3DF2-8EB7B7CABB93}"/>
              </a:ext>
            </a:extLst>
          </p:cNvPr>
          <p:cNvSpPr>
            <a:spLocks noGrp="1"/>
          </p:cNvSpPr>
          <p:nvPr>
            <p:ph type="ctrTitle"/>
          </p:nvPr>
        </p:nvSpPr>
        <p:spPr>
          <a:xfrm>
            <a:off x="436879" y="640080"/>
            <a:ext cx="4873297" cy="3566160"/>
          </a:xfrm>
        </p:spPr>
        <p:txBody>
          <a:bodyPr anchor="b">
            <a:normAutofit/>
          </a:bodyPr>
          <a:lstStyle/>
          <a:p>
            <a:pPr>
              <a:lnSpc>
                <a:spcPct val="90000"/>
              </a:lnSpc>
            </a:pPr>
            <a:r>
              <a:rPr lang="en-US" sz="2600" b="1" i="0" u="none" strike="noStrike" dirty="0">
                <a:effectLst/>
                <a:latin typeface="Times New Roman" panose="02020603050405020304" pitchFamily="18" charset="0"/>
                <a:cs typeface="Times New Roman" panose="02020603050405020304" pitchFamily="18" charset="0"/>
              </a:rPr>
              <a:t>Harnessing Computational Tools and Complex Biological Data for Environmental and Health Applications</a:t>
            </a:r>
            <a:endParaRPr lang="en-US" sz="2600" dirty="0"/>
          </a:p>
        </p:txBody>
      </p:sp>
      <p:sp>
        <p:nvSpPr>
          <p:cNvPr id="3" name="Subtitle 2">
            <a:extLst>
              <a:ext uri="{FF2B5EF4-FFF2-40B4-BE49-F238E27FC236}">
                <a16:creationId xmlns:a16="http://schemas.microsoft.com/office/drawing/2014/main" id="{2FDBCF6B-CC85-7910-FD2B-3F971C389429}"/>
              </a:ext>
            </a:extLst>
          </p:cNvPr>
          <p:cNvSpPr>
            <a:spLocks noGrp="1"/>
          </p:cNvSpPr>
          <p:nvPr>
            <p:ph type="subTitle" idx="1"/>
          </p:nvPr>
        </p:nvSpPr>
        <p:spPr>
          <a:xfrm>
            <a:off x="568960" y="4636008"/>
            <a:ext cx="4055393" cy="1572768"/>
          </a:xfrm>
        </p:spPr>
        <p:txBody>
          <a:bodyPr>
            <a:normAutofit/>
          </a:bodyPr>
          <a:lstStyle/>
          <a:p>
            <a:r>
              <a:rPr lang="en-US" sz="2000" dirty="0" err="1">
                <a:latin typeface="Times New Roman" panose="02020603050405020304" pitchFamily="18" charset="0"/>
                <a:cs typeface="Times New Roman" panose="02020603050405020304" pitchFamily="18" charset="0"/>
              </a:rPr>
              <a:t>Yunfei</a:t>
            </a:r>
            <a:r>
              <a:rPr lang="en-US" sz="2000" dirty="0">
                <a:latin typeface="Times New Roman" panose="02020603050405020304" pitchFamily="18" charset="0"/>
                <a:cs typeface="Times New Roman" panose="02020603050405020304" pitchFamily="18" charset="0"/>
              </a:rPr>
              <a:t> (Eric) Liao </a:t>
            </a:r>
          </a:p>
          <a:p>
            <a:r>
              <a:rPr lang="en-US" sz="2000" dirty="0">
                <a:latin typeface="Times New Roman" panose="02020603050405020304" pitchFamily="18" charset="0"/>
                <a:cs typeface="Times New Roman" panose="02020603050405020304" pitchFamily="18" charset="0"/>
              </a:rPr>
              <a:t>April 22</a:t>
            </a:r>
            <a:r>
              <a:rPr lang="en-US" sz="2000" baseline="30000" dirty="0">
                <a:latin typeface="Times New Roman" panose="02020603050405020304" pitchFamily="18" charset="0"/>
                <a:cs typeface="Times New Roman" panose="02020603050405020304" pitchFamily="18" charset="0"/>
              </a:rPr>
              <a:t>nd</a:t>
            </a:r>
            <a:r>
              <a:rPr lang="en-US" sz="2000" dirty="0">
                <a:latin typeface="Times New Roman" panose="02020603050405020304" pitchFamily="18" charset="0"/>
                <a:cs typeface="Times New Roman" panose="02020603050405020304" pitchFamily="18" charset="0"/>
              </a:rPr>
              <a:t>, 2024</a:t>
            </a:r>
          </a:p>
          <a:p>
            <a:endParaRPr lang="en-US" sz="2000" dirty="0">
              <a:latin typeface="Times New Roman" panose="02020603050405020304" pitchFamily="18" charset="0"/>
              <a:cs typeface="Times New Roman" panose="02020603050405020304" pitchFamily="18" charset="0"/>
            </a:endParaRPr>
          </a:p>
        </p:txBody>
      </p:sp>
      <p:sp>
        <p:nvSpPr>
          <p:cNvPr id="67"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9C9F5B"/>
          </a:solidFill>
          <a:ln w="38100" cap="rnd">
            <a:solidFill>
              <a:srgbClr val="9C9F5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osquito and virus&#10;&#10;Description automatically generated">
            <a:extLst>
              <a:ext uri="{FF2B5EF4-FFF2-40B4-BE49-F238E27FC236}">
                <a16:creationId xmlns:a16="http://schemas.microsoft.com/office/drawing/2014/main" id="{205F3F38-7E3A-F91F-5861-F8BCA72296CA}"/>
              </a:ext>
            </a:extLst>
          </p:cNvPr>
          <p:cNvPicPr>
            <a:picLocks noChangeAspect="1"/>
          </p:cNvPicPr>
          <p:nvPr/>
        </p:nvPicPr>
        <p:blipFill rotWithShape="1">
          <a:blip r:embed="rId3"/>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67044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B5DAA40F-4F28-4316-934E-C55D7C3AA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Freeform: Shape 1052">
            <a:extLst>
              <a:ext uri="{FF2B5EF4-FFF2-40B4-BE49-F238E27FC236}">
                <a16:creationId xmlns:a16="http://schemas.microsoft.com/office/drawing/2014/main" id="{F6D467C8-A8E0-468B-B88D-9CEEE37BF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33452" cy="6858000"/>
          </a:xfrm>
          <a:custGeom>
            <a:avLst/>
            <a:gdLst>
              <a:gd name="connsiteX0" fmla="*/ 0 w 7433452"/>
              <a:gd name="connsiteY0" fmla="*/ 0 h 6858000"/>
              <a:gd name="connsiteX1" fmla="*/ 1592736 w 7433452"/>
              <a:gd name="connsiteY1" fmla="*/ 0 h 6858000"/>
              <a:gd name="connsiteX2" fmla="*/ 2171700 w 7433452"/>
              <a:gd name="connsiteY2" fmla="*/ 0 h 6858000"/>
              <a:gd name="connsiteX3" fmla="*/ 2762696 w 7433452"/>
              <a:gd name="connsiteY3" fmla="*/ 0 h 6858000"/>
              <a:gd name="connsiteX4" fmla="*/ 2829254 w 7433452"/>
              <a:gd name="connsiteY4" fmla="*/ 0 h 6858000"/>
              <a:gd name="connsiteX5" fmla="*/ 7415310 w 7433452"/>
              <a:gd name="connsiteY5" fmla="*/ 0 h 6858000"/>
              <a:gd name="connsiteX6" fmla="*/ 7405703 w 7433452"/>
              <a:gd name="connsiteY6" fmla="*/ 94814 h 6858000"/>
              <a:gd name="connsiteX7" fmla="*/ 7410754 w 7433452"/>
              <a:gd name="connsiteY7" fmla="*/ 421796 h 6858000"/>
              <a:gd name="connsiteX8" fmla="*/ 7414688 w 7433452"/>
              <a:gd name="connsiteY8" fmla="*/ 812192 h 6858000"/>
              <a:gd name="connsiteX9" fmla="*/ 7395017 w 7433452"/>
              <a:gd name="connsiteY9" fmla="*/ 1113642 h 6858000"/>
              <a:gd name="connsiteX10" fmla="*/ 7422810 w 7433452"/>
              <a:gd name="connsiteY10" fmla="*/ 1796708 h 6858000"/>
              <a:gd name="connsiteX11" fmla="*/ 7421161 w 7433452"/>
              <a:gd name="connsiteY11" fmla="*/ 2327333 h 6858000"/>
              <a:gd name="connsiteX12" fmla="*/ 7412023 w 7433452"/>
              <a:gd name="connsiteY12" fmla="*/ 2784280 h 6858000"/>
              <a:gd name="connsiteX13" fmla="*/ 7417480 w 7433452"/>
              <a:gd name="connsiteY13" fmla="*/ 2985458 h 6858000"/>
              <a:gd name="connsiteX14" fmla="*/ 7403774 w 7433452"/>
              <a:gd name="connsiteY14" fmla="*/ 3531096 h 6858000"/>
              <a:gd name="connsiteX15" fmla="*/ 7414307 w 7433452"/>
              <a:gd name="connsiteY15" fmla="*/ 4336830 h 6858000"/>
              <a:gd name="connsiteX16" fmla="*/ 7413419 w 7433452"/>
              <a:gd name="connsiteY16" fmla="*/ 5026893 h 6858000"/>
              <a:gd name="connsiteX17" fmla="*/ 7417734 w 7433452"/>
              <a:gd name="connsiteY17" fmla="*/ 5252632 h 6858000"/>
              <a:gd name="connsiteX18" fmla="*/ 7417734 w 7433452"/>
              <a:gd name="connsiteY18" fmla="*/ 5466282 h 6858000"/>
              <a:gd name="connsiteX19" fmla="*/ 7379659 w 7433452"/>
              <a:gd name="connsiteY19" fmla="*/ 6121225 h 6858000"/>
              <a:gd name="connsiteX20" fmla="*/ 7395115 w 7433452"/>
              <a:gd name="connsiteY20" fmla="*/ 6708907 h 6858000"/>
              <a:gd name="connsiteX21" fmla="*/ 7412408 w 7433452"/>
              <a:gd name="connsiteY21" fmla="*/ 6858000 h 6858000"/>
              <a:gd name="connsiteX22" fmla="*/ 2829254 w 7433452"/>
              <a:gd name="connsiteY22" fmla="*/ 6858000 h 6858000"/>
              <a:gd name="connsiteX23" fmla="*/ 2762696 w 7433452"/>
              <a:gd name="connsiteY23" fmla="*/ 6858000 h 6858000"/>
              <a:gd name="connsiteX24" fmla="*/ 2171700 w 7433452"/>
              <a:gd name="connsiteY24" fmla="*/ 6858000 h 6858000"/>
              <a:gd name="connsiteX25" fmla="*/ 1592736 w 7433452"/>
              <a:gd name="connsiteY25" fmla="*/ 6858000 h 6858000"/>
              <a:gd name="connsiteX26" fmla="*/ 0 w 7433452"/>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33452" h="6858000">
                <a:moveTo>
                  <a:pt x="0" y="0"/>
                </a:moveTo>
                <a:lnTo>
                  <a:pt x="1592736" y="0"/>
                </a:lnTo>
                <a:lnTo>
                  <a:pt x="2171700" y="0"/>
                </a:lnTo>
                <a:lnTo>
                  <a:pt x="2762696" y="0"/>
                </a:lnTo>
                <a:lnTo>
                  <a:pt x="2829254" y="0"/>
                </a:lnTo>
                <a:lnTo>
                  <a:pt x="7415310" y="0"/>
                </a:lnTo>
                <a:lnTo>
                  <a:pt x="7405703" y="94814"/>
                </a:lnTo>
                <a:cubicBezTo>
                  <a:pt x="7398856" y="203629"/>
                  <a:pt x="7403520" y="312712"/>
                  <a:pt x="7410754" y="421796"/>
                </a:cubicBezTo>
                <a:cubicBezTo>
                  <a:pt x="7421580" y="551656"/>
                  <a:pt x="7422900" y="682144"/>
                  <a:pt x="7414688" y="812192"/>
                </a:cubicBezTo>
                <a:cubicBezTo>
                  <a:pt x="7406693" y="912591"/>
                  <a:pt x="7397682" y="1012988"/>
                  <a:pt x="7395017" y="1113642"/>
                </a:cubicBezTo>
                <a:cubicBezTo>
                  <a:pt x="7388670" y="1342689"/>
                  <a:pt x="7407708" y="1569316"/>
                  <a:pt x="7422810" y="1796708"/>
                </a:cubicBezTo>
                <a:cubicBezTo>
                  <a:pt x="7434487" y="1973710"/>
                  <a:pt x="7439944" y="2150457"/>
                  <a:pt x="7421161" y="2327333"/>
                </a:cubicBezTo>
                <a:cubicBezTo>
                  <a:pt x="7405170" y="2479266"/>
                  <a:pt x="7396793" y="2631453"/>
                  <a:pt x="7412023" y="2784280"/>
                </a:cubicBezTo>
                <a:cubicBezTo>
                  <a:pt x="7418749" y="2851085"/>
                  <a:pt x="7425984" y="2918653"/>
                  <a:pt x="7417480" y="2985458"/>
                </a:cubicBezTo>
                <a:cubicBezTo>
                  <a:pt x="7394508" y="3167039"/>
                  <a:pt x="7398063" y="3349132"/>
                  <a:pt x="7403774" y="3531096"/>
                </a:cubicBezTo>
                <a:cubicBezTo>
                  <a:pt x="7412277" y="3799715"/>
                  <a:pt x="7426364" y="4067954"/>
                  <a:pt x="7414307" y="4336830"/>
                </a:cubicBezTo>
                <a:cubicBezTo>
                  <a:pt x="7404027" y="4566639"/>
                  <a:pt x="7420653" y="4796831"/>
                  <a:pt x="7413419" y="5026893"/>
                </a:cubicBezTo>
                <a:cubicBezTo>
                  <a:pt x="7410982" y="5102162"/>
                  <a:pt x="7412429" y="5177504"/>
                  <a:pt x="7417734" y="5252632"/>
                </a:cubicBezTo>
                <a:cubicBezTo>
                  <a:pt x="7424271" y="5323700"/>
                  <a:pt x="7424271" y="5395213"/>
                  <a:pt x="7417734" y="5466282"/>
                </a:cubicBezTo>
                <a:cubicBezTo>
                  <a:pt x="7393239" y="5683875"/>
                  <a:pt x="7383214" y="5902486"/>
                  <a:pt x="7379659" y="6121225"/>
                </a:cubicBezTo>
                <a:cubicBezTo>
                  <a:pt x="7376423" y="6317442"/>
                  <a:pt x="7378041" y="6513586"/>
                  <a:pt x="7395115" y="6708907"/>
                </a:cubicBezTo>
                <a:lnTo>
                  <a:pt x="7412408" y="6858000"/>
                </a:lnTo>
                <a:lnTo>
                  <a:pt x="2829254" y="6858000"/>
                </a:lnTo>
                <a:lnTo>
                  <a:pt x="2762696" y="6858000"/>
                </a:lnTo>
                <a:lnTo>
                  <a:pt x="2171700" y="6858000"/>
                </a:lnTo>
                <a:lnTo>
                  <a:pt x="1592736" y="6858000"/>
                </a:lnTo>
                <a:lnTo>
                  <a:pt x="0" y="6858000"/>
                </a:lnTo>
                <a:close/>
              </a:path>
            </a:pathLst>
          </a:custGeom>
          <a:solidFill>
            <a:srgbClr val="B679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111C1E-56DC-1D94-0B6E-8E0FE43965B6}"/>
              </a:ext>
            </a:extLst>
          </p:cNvPr>
          <p:cNvSpPr>
            <a:spLocks noGrp="1"/>
          </p:cNvSpPr>
          <p:nvPr>
            <p:ph type="title"/>
          </p:nvPr>
        </p:nvSpPr>
        <p:spPr>
          <a:xfrm>
            <a:off x="640081" y="329184"/>
            <a:ext cx="6241568" cy="1783080"/>
          </a:xfrm>
        </p:spPr>
        <p:txBody>
          <a:bodyPr vert="horz" lIns="91440" tIns="45720" rIns="91440" bIns="45720" rtlCol="0" anchor="b">
            <a:normAutofit/>
          </a:bodyPr>
          <a:lstStyle/>
          <a:p>
            <a:pPr>
              <a:lnSpc>
                <a:spcPct val="90000"/>
              </a:lnSpc>
            </a:pPr>
            <a:r>
              <a:rPr lang="en-US" altLang="zh-CN" sz="4000">
                <a:solidFill>
                  <a:schemeClr val="bg1"/>
                </a:solidFill>
              </a:rPr>
              <a:t>ADAP-KDB and Metabolic Signature Discovery</a:t>
            </a:r>
            <a:endParaRPr lang="en-US" sz="4000">
              <a:solidFill>
                <a:schemeClr val="bg1"/>
              </a:solidFill>
            </a:endParaRPr>
          </a:p>
        </p:txBody>
      </p:sp>
      <p:sp>
        <p:nvSpPr>
          <p:cNvPr id="1055"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0BF1E3E-431C-DA05-AB4C-488A8BB22E39}"/>
              </a:ext>
            </a:extLst>
          </p:cNvPr>
          <p:cNvSpPr txBox="1"/>
          <p:nvPr/>
        </p:nvSpPr>
        <p:spPr>
          <a:xfrm>
            <a:off x="640081" y="2706624"/>
            <a:ext cx="6241568" cy="3483864"/>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altLang="zh-CN" dirty="0">
                <a:solidFill>
                  <a:schemeClr val="bg1"/>
                </a:solidFill>
              </a:rPr>
              <a:t>Publications</a:t>
            </a:r>
            <a:r>
              <a:rPr lang="en-US" altLang="zh-CN" sz="1500" dirty="0">
                <a:solidFill>
                  <a:schemeClr val="bg1"/>
                </a:solidFill>
              </a:rPr>
              <a:t>:</a:t>
            </a:r>
          </a:p>
          <a:p>
            <a:pPr indent="-228600">
              <a:spcAft>
                <a:spcPts val="600"/>
              </a:spcAft>
              <a:buFont typeface="Arial" panose="020B0604020202020204" pitchFamily="34" charset="0"/>
              <a:buChar char="•"/>
            </a:pPr>
            <a:endParaRPr lang="en-US" altLang="zh-CN" sz="1500" dirty="0">
              <a:solidFill>
                <a:schemeClr val="bg1"/>
              </a:solidFill>
            </a:endParaRPr>
          </a:p>
          <a:p>
            <a:pPr marL="1028700" lvl="1" indent="-342900">
              <a:spcAft>
                <a:spcPts val="600"/>
              </a:spcAft>
              <a:buFont typeface="+mj-lt"/>
              <a:buAutoNum type="arabicPeriod"/>
            </a:pPr>
            <a:r>
              <a:rPr lang="en-US" sz="1500" dirty="0">
                <a:solidFill>
                  <a:schemeClr val="bg1"/>
                </a:solidFill>
              </a:rPr>
              <a:t>Liao, Y.</a:t>
            </a:r>
            <a:r>
              <a:rPr lang="en-US" altLang="zh-CN" sz="1500" dirty="0">
                <a:solidFill>
                  <a:schemeClr val="bg1"/>
                </a:solidFill>
              </a:rPr>
              <a:t>, </a:t>
            </a:r>
            <a:r>
              <a:rPr lang="en-US" sz="1500" dirty="0">
                <a:solidFill>
                  <a:schemeClr val="bg1"/>
                </a:solidFill>
              </a:rPr>
              <a:t>Smirnov, A. &amp; Du, X. (2022). Memory-Efficient Searching of Gas-Chromatography Mass Spectra Accelerated by Prescreening. Metabolites, 12(6), 491.</a:t>
            </a:r>
          </a:p>
          <a:p>
            <a:pPr lvl="1" indent="-228600">
              <a:spcAft>
                <a:spcPts val="600"/>
              </a:spcAft>
              <a:buFont typeface="Arial" panose="020B0604020202020204" pitchFamily="34" charset="0"/>
              <a:buChar char="•"/>
            </a:pPr>
            <a:endParaRPr lang="en-US" sz="1500" dirty="0">
              <a:solidFill>
                <a:schemeClr val="bg1"/>
              </a:solidFill>
            </a:endParaRPr>
          </a:p>
          <a:p>
            <a:pPr marL="1028700" lvl="1" indent="-342900">
              <a:spcAft>
                <a:spcPts val="600"/>
              </a:spcAft>
              <a:buFont typeface="+mj-lt"/>
              <a:buAutoNum type="arabicPeriod" startAt="2"/>
            </a:pPr>
            <a:r>
              <a:rPr lang="en-US" sz="1500" dirty="0">
                <a:solidFill>
                  <a:schemeClr val="bg1"/>
                </a:solidFill>
              </a:rPr>
              <a:t>Smirnov, A., Liao, Y., Fahy, E., Subramaniam, S., &amp; Du, X. (2021). ADAP-KDB: a spectral knowledgebase</a:t>
            </a:r>
            <a:r>
              <a:rPr lang="en-US" altLang="zh-CN" sz="1500" dirty="0">
                <a:solidFill>
                  <a:schemeClr val="bg1"/>
                </a:solidFill>
              </a:rPr>
              <a:t> </a:t>
            </a:r>
            <a:r>
              <a:rPr lang="en-US" sz="1500" dirty="0">
                <a:solidFill>
                  <a:schemeClr val="bg1"/>
                </a:solidFill>
              </a:rPr>
              <a:t>for tracking and prioritizing unknown GC–MS spectra in the NIH’s metabolomics data repository. Analytical Chemistry, 93(36), 12213-12220.</a:t>
            </a:r>
          </a:p>
        </p:txBody>
      </p:sp>
      <p:pic>
        <p:nvPicPr>
          <p:cNvPr id="9" name="Picture 11" descr="Graphical user interface&#10;&#10;Description automatically generated">
            <a:extLst>
              <a:ext uri="{FF2B5EF4-FFF2-40B4-BE49-F238E27FC236}">
                <a16:creationId xmlns:a16="http://schemas.microsoft.com/office/drawing/2014/main" id="{E2E32DAC-3ACA-8F13-CC7E-1F7FC23A92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89991" y="1768308"/>
            <a:ext cx="3908260" cy="50105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descr="A picture containing table&#10;&#10;Description automatically generated">
            <a:extLst>
              <a:ext uri="{FF2B5EF4-FFF2-40B4-BE49-F238E27FC236}">
                <a16:creationId xmlns:a16="http://schemas.microsoft.com/office/drawing/2014/main" id="{E9576356-0A06-2BA5-BDC3-6F0252F1C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6257" y="79102"/>
            <a:ext cx="4515728" cy="1644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735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3C085-C046-A4DA-DF79-868C2EAE37EB}"/>
              </a:ext>
            </a:extLst>
          </p:cNvPr>
          <p:cNvSpPr>
            <a:spLocks noGrp="1"/>
          </p:cNvSpPr>
          <p:nvPr>
            <p:ph type="title"/>
          </p:nvPr>
        </p:nvSpPr>
        <p:spPr/>
        <p:txBody>
          <a:bodyPr>
            <a:normAutofit fontScale="90000"/>
          </a:bodyPr>
          <a:lstStyle/>
          <a:p>
            <a:r>
              <a:rPr lang="en-US" altLang="zh-CN" dirty="0"/>
              <a:t>I.</a:t>
            </a:r>
            <a:r>
              <a:rPr lang="zh-CN" altLang="en-US" dirty="0"/>
              <a:t> </a:t>
            </a:r>
            <a:r>
              <a:rPr lang="en-US" altLang="zh-CN" dirty="0"/>
              <a:t>ADAP-KDB</a:t>
            </a:r>
            <a:r>
              <a:rPr lang="zh-CN" altLang="en-US" dirty="0"/>
              <a:t> </a:t>
            </a:r>
            <a:r>
              <a:rPr lang="en-US" altLang="zh-CN" dirty="0"/>
              <a:t>Prescreening</a:t>
            </a:r>
            <a:r>
              <a:rPr lang="zh-CN" altLang="en-US" dirty="0"/>
              <a:t> </a:t>
            </a:r>
            <a:r>
              <a:rPr lang="en-US" altLang="zh-CN" dirty="0"/>
              <a:t>Algorithm</a:t>
            </a:r>
            <a:endParaRPr lang="en-US" dirty="0"/>
          </a:p>
        </p:txBody>
      </p:sp>
      <p:pic>
        <p:nvPicPr>
          <p:cNvPr id="2050" name="Picture 2" descr="Calendar&#10;&#10;Description automatically generated">
            <a:extLst>
              <a:ext uri="{FF2B5EF4-FFF2-40B4-BE49-F238E27FC236}">
                <a16:creationId xmlns:a16="http://schemas.microsoft.com/office/drawing/2014/main" id="{6D667EEB-125E-B5A1-424C-722408AADE4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21093" y="2359655"/>
            <a:ext cx="6223785" cy="3679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00105E-6CE2-1C65-6051-9FEDBD694356}"/>
              </a:ext>
            </a:extLst>
          </p:cNvPr>
          <p:cNvSpPr txBox="1"/>
          <p:nvPr/>
        </p:nvSpPr>
        <p:spPr>
          <a:xfrm>
            <a:off x="1731708" y="1799295"/>
            <a:ext cx="1992853" cy="369332"/>
          </a:xfrm>
          <a:prstGeom prst="rect">
            <a:avLst/>
          </a:prstGeom>
          <a:noFill/>
        </p:spPr>
        <p:txBody>
          <a:bodyPr wrap="none" rtlCol="0">
            <a:spAutoFit/>
          </a:bodyPr>
          <a:lstStyle/>
          <a:p>
            <a:r>
              <a:rPr lang="en-US" altLang="zh-CN" dirty="0">
                <a:solidFill>
                  <a:srgbClr val="FF0000"/>
                </a:solidFill>
              </a:rPr>
              <a:t>Original</a:t>
            </a:r>
            <a:r>
              <a:rPr lang="zh-CN" altLang="en-US" dirty="0">
                <a:solidFill>
                  <a:srgbClr val="FF0000"/>
                </a:solidFill>
              </a:rPr>
              <a:t> </a:t>
            </a:r>
            <a:r>
              <a:rPr lang="en-US" altLang="zh-CN" dirty="0">
                <a:solidFill>
                  <a:srgbClr val="FF0000"/>
                </a:solidFill>
              </a:rPr>
              <a:t>algorithm</a:t>
            </a:r>
            <a:endParaRPr lang="en-US" dirty="0">
              <a:solidFill>
                <a:srgbClr val="FF0000"/>
              </a:solidFill>
            </a:endParaRPr>
          </a:p>
        </p:txBody>
      </p:sp>
      <p:grpSp>
        <p:nvGrpSpPr>
          <p:cNvPr id="2071" name="Group 2070">
            <a:extLst>
              <a:ext uri="{FF2B5EF4-FFF2-40B4-BE49-F238E27FC236}">
                <a16:creationId xmlns:a16="http://schemas.microsoft.com/office/drawing/2014/main" id="{F382BA69-5B9E-05D7-2F33-85DDCBDB7996}"/>
              </a:ext>
            </a:extLst>
          </p:cNvPr>
          <p:cNvGrpSpPr/>
          <p:nvPr/>
        </p:nvGrpSpPr>
        <p:grpSpPr>
          <a:xfrm>
            <a:off x="689113" y="2296412"/>
            <a:ext cx="4148006" cy="3653478"/>
            <a:chOff x="606121" y="2326253"/>
            <a:chExt cx="4148006" cy="3653478"/>
          </a:xfrm>
        </p:grpSpPr>
        <p:pic>
          <p:nvPicPr>
            <p:cNvPr id="8" name="Picture 7" descr="A graph with red lines&#10;&#10;Description automatically generated">
              <a:extLst>
                <a:ext uri="{FF2B5EF4-FFF2-40B4-BE49-F238E27FC236}">
                  <a16:creationId xmlns:a16="http://schemas.microsoft.com/office/drawing/2014/main" id="{6053DD7B-12A5-2D70-FE15-0CD6A4880287}"/>
                </a:ext>
              </a:extLst>
            </p:cNvPr>
            <p:cNvPicPr>
              <a:picLocks noChangeAspect="1"/>
            </p:cNvPicPr>
            <p:nvPr/>
          </p:nvPicPr>
          <p:blipFill>
            <a:blip r:embed="rId4"/>
            <a:stretch>
              <a:fillRect/>
            </a:stretch>
          </p:blipFill>
          <p:spPr>
            <a:xfrm flipH="1">
              <a:off x="665370" y="2651377"/>
              <a:ext cx="1543492" cy="926096"/>
            </a:xfrm>
            <a:prstGeom prst="rect">
              <a:avLst/>
            </a:prstGeom>
          </p:spPr>
        </p:pic>
        <p:pic>
          <p:nvPicPr>
            <p:cNvPr id="10" name="Picture 9" descr="A graph with red lines&#10;&#10;Description automatically generated">
              <a:extLst>
                <a:ext uri="{FF2B5EF4-FFF2-40B4-BE49-F238E27FC236}">
                  <a16:creationId xmlns:a16="http://schemas.microsoft.com/office/drawing/2014/main" id="{18691CF5-39A2-994A-1FFF-3F86602EF3D2}"/>
                </a:ext>
              </a:extLst>
            </p:cNvPr>
            <p:cNvPicPr>
              <a:picLocks noChangeAspect="1"/>
            </p:cNvPicPr>
            <p:nvPr/>
          </p:nvPicPr>
          <p:blipFill>
            <a:blip r:embed="rId4"/>
            <a:stretch>
              <a:fillRect/>
            </a:stretch>
          </p:blipFill>
          <p:spPr>
            <a:xfrm>
              <a:off x="606124" y="3766356"/>
              <a:ext cx="1543492" cy="926095"/>
            </a:xfrm>
            <a:prstGeom prst="rect">
              <a:avLst/>
            </a:prstGeom>
          </p:spPr>
        </p:pic>
        <p:pic>
          <p:nvPicPr>
            <p:cNvPr id="12" name="Picture 11" descr="A graph with red lines&#10;&#10;Description automatically generated">
              <a:extLst>
                <a:ext uri="{FF2B5EF4-FFF2-40B4-BE49-F238E27FC236}">
                  <a16:creationId xmlns:a16="http://schemas.microsoft.com/office/drawing/2014/main" id="{F0716056-73FA-9A08-9B8E-A5BBEE329AB6}"/>
                </a:ext>
              </a:extLst>
            </p:cNvPr>
            <p:cNvPicPr>
              <a:picLocks noChangeAspect="1"/>
            </p:cNvPicPr>
            <p:nvPr/>
          </p:nvPicPr>
          <p:blipFill>
            <a:blip r:embed="rId4"/>
            <a:stretch>
              <a:fillRect/>
            </a:stretch>
          </p:blipFill>
          <p:spPr>
            <a:xfrm>
              <a:off x="606121" y="4782771"/>
              <a:ext cx="1543492" cy="926095"/>
            </a:xfrm>
            <a:prstGeom prst="rect">
              <a:avLst/>
            </a:prstGeom>
          </p:spPr>
        </p:pic>
        <p:sp>
          <p:nvSpPr>
            <p:cNvPr id="13" name="TextBox 12">
              <a:extLst>
                <a:ext uri="{FF2B5EF4-FFF2-40B4-BE49-F238E27FC236}">
                  <a16:creationId xmlns:a16="http://schemas.microsoft.com/office/drawing/2014/main" id="{7030F84B-507A-7B81-2EDC-0755D29B6C0C}"/>
                </a:ext>
              </a:extLst>
            </p:cNvPr>
            <p:cNvSpPr txBox="1"/>
            <p:nvPr/>
          </p:nvSpPr>
          <p:spPr>
            <a:xfrm>
              <a:off x="890530" y="2326253"/>
              <a:ext cx="1007007" cy="261610"/>
            </a:xfrm>
            <a:prstGeom prst="rect">
              <a:avLst/>
            </a:prstGeom>
            <a:noFill/>
          </p:spPr>
          <p:txBody>
            <a:bodyPr wrap="none" rtlCol="0">
              <a:spAutoFit/>
            </a:bodyPr>
            <a:lstStyle/>
            <a:p>
              <a:r>
                <a:rPr lang="en-US" altLang="zh-CN" sz="1100" dirty="0"/>
                <a:t>User</a:t>
              </a:r>
              <a:r>
                <a:rPr lang="zh-CN" altLang="en-US" sz="1100" dirty="0"/>
                <a:t> </a:t>
              </a:r>
              <a:r>
                <a:rPr lang="en-US" altLang="zh-CN" sz="1100" dirty="0"/>
                <a:t>Spectra</a:t>
              </a:r>
              <a:endParaRPr lang="en-US" sz="1100" dirty="0"/>
            </a:p>
          </p:txBody>
        </p:sp>
        <p:sp>
          <p:nvSpPr>
            <p:cNvPr id="14" name="TextBox 13">
              <a:extLst>
                <a:ext uri="{FF2B5EF4-FFF2-40B4-BE49-F238E27FC236}">
                  <a16:creationId xmlns:a16="http://schemas.microsoft.com/office/drawing/2014/main" id="{8CAE1A43-02AE-E585-399B-4E03639CD14A}"/>
                </a:ext>
              </a:extLst>
            </p:cNvPr>
            <p:cNvSpPr txBox="1"/>
            <p:nvPr/>
          </p:nvSpPr>
          <p:spPr>
            <a:xfrm>
              <a:off x="2937139" y="2331864"/>
              <a:ext cx="1313180" cy="261610"/>
            </a:xfrm>
            <a:prstGeom prst="rect">
              <a:avLst/>
            </a:prstGeom>
            <a:noFill/>
          </p:spPr>
          <p:txBody>
            <a:bodyPr wrap="none" rtlCol="0">
              <a:spAutoFit/>
            </a:bodyPr>
            <a:lstStyle/>
            <a:p>
              <a:r>
                <a:rPr lang="en-US" altLang="zh-CN" sz="1100" dirty="0"/>
                <a:t>Database</a:t>
              </a:r>
              <a:r>
                <a:rPr lang="zh-CN" altLang="en-US" sz="1100" dirty="0"/>
                <a:t> </a:t>
              </a:r>
              <a:r>
                <a:rPr lang="en-US" altLang="zh-CN" sz="1100" dirty="0"/>
                <a:t>Spectra</a:t>
              </a:r>
              <a:endParaRPr lang="en-US" sz="1100" dirty="0"/>
            </a:p>
          </p:txBody>
        </p:sp>
        <p:pic>
          <p:nvPicPr>
            <p:cNvPr id="16" name="Picture 15" descr="A graph with purple lines&#10;&#10;Description automatically generated">
              <a:extLst>
                <a:ext uri="{FF2B5EF4-FFF2-40B4-BE49-F238E27FC236}">
                  <a16:creationId xmlns:a16="http://schemas.microsoft.com/office/drawing/2014/main" id="{948D0A37-8804-A991-1313-42F823E53B25}"/>
                </a:ext>
              </a:extLst>
            </p:cNvPr>
            <p:cNvPicPr>
              <a:picLocks noChangeAspect="1"/>
            </p:cNvPicPr>
            <p:nvPr/>
          </p:nvPicPr>
          <p:blipFill>
            <a:blip r:embed="rId5"/>
            <a:stretch>
              <a:fillRect/>
            </a:stretch>
          </p:blipFill>
          <p:spPr>
            <a:xfrm>
              <a:off x="2943490" y="2626293"/>
              <a:ext cx="1543495" cy="926097"/>
            </a:xfrm>
            <a:prstGeom prst="rect">
              <a:avLst/>
            </a:prstGeom>
          </p:spPr>
        </p:pic>
        <p:pic>
          <p:nvPicPr>
            <p:cNvPr id="18" name="Picture 17" descr="A graph with purple lines&#10;&#10;Description automatically generated">
              <a:extLst>
                <a:ext uri="{FF2B5EF4-FFF2-40B4-BE49-F238E27FC236}">
                  <a16:creationId xmlns:a16="http://schemas.microsoft.com/office/drawing/2014/main" id="{D028B419-FF82-2A18-EE56-8487304EA979}"/>
                </a:ext>
              </a:extLst>
            </p:cNvPr>
            <p:cNvPicPr>
              <a:picLocks noChangeAspect="1"/>
            </p:cNvPicPr>
            <p:nvPr/>
          </p:nvPicPr>
          <p:blipFill>
            <a:blip r:embed="rId5"/>
            <a:stretch>
              <a:fillRect/>
            </a:stretch>
          </p:blipFill>
          <p:spPr>
            <a:xfrm>
              <a:off x="2949848" y="3527307"/>
              <a:ext cx="1543497" cy="926098"/>
            </a:xfrm>
            <a:prstGeom prst="rect">
              <a:avLst/>
            </a:prstGeom>
          </p:spPr>
        </p:pic>
        <p:pic>
          <p:nvPicPr>
            <p:cNvPr id="20" name="Picture 19" descr="A graph with purple lines&#10;&#10;Description automatically generated">
              <a:extLst>
                <a:ext uri="{FF2B5EF4-FFF2-40B4-BE49-F238E27FC236}">
                  <a16:creationId xmlns:a16="http://schemas.microsoft.com/office/drawing/2014/main" id="{81371F5E-D511-86B6-186E-FB2C0A3489A4}"/>
                </a:ext>
              </a:extLst>
            </p:cNvPr>
            <p:cNvPicPr>
              <a:picLocks noChangeAspect="1"/>
            </p:cNvPicPr>
            <p:nvPr/>
          </p:nvPicPr>
          <p:blipFill>
            <a:blip r:embed="rId5"/>
            <a:stretch>
              <a:fillRect/>
            </a:stretch>
          </p:blipFill>
          <p:spPr>
            <a:xfrm>
              <a:off x="2943493" y="4445793"/>
              <a:ext cx="1543498" cy="926099"/>
            </a:xfrm>
            <a:prstGeom prst="rect">
              <a:avLst/>
            </a:prstGeom>
          </p:spPr>
        </p:pic>
        <p:cxnSp>
          <p:nvCxnSpPr>
            <p:cNvPr id="24" name="Straight Arrow Connector 23">
              <a:extLst>
                <a:ext uri="{FF2B5EF4-FFF2-40B4-BE49-F238E27FC236}">
                  <a16:creationId xmlns:a16="http://schemas.microsoft.com/office/drawing/2014/main" id="{412F162A-A5D4-6CC7-8B41-E9323E30C89F}"/>
                </a:ext>
              </a:extLst>
            </p:cNvPr>
            <p:cNvCxnSpPr>
              <a:cxnSpLocks/>
              <a:stCxn id="8" idx="1"/>
              <a:endCxn id="16" idx="1"/>
            </p:cNvCxnSpPr>
            <p:nvPr/>
          </p:nvCxnSpPr>
          <p:spPr>
            <a:xfrm flipV="1">
              <a:off x="2208862" y="3089342"/>
              <a:ext cx="734628" cy="2508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A0C929A-2A43-48DF-6056-6B8F830A76D6}"/>
                </a:ext>
              </a:extLst>
            </p:cNvPr>
            <p:cNvCxnSpPr>
              <a:cxnSpLocks/>
              <a:stCxn id="10" idx="3"/>
              <a:endCxn id="18" idx="1"/>
            </p:cNvCxnSpPr>
            <p:nvPr/>
          </p:nvCxnSpPr>
          <p:spPr>
            <a:xfrm flipV="1">
              <a:off x="2149616" y="3990356"/>
              <a:ext cx="800232" cy="2390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E329451-D0D6-821F-AE58-365033FA55CB}"/>
                </a:ext>
              </a:extLst>
            </p:cNvPr>
            <p:cNvCxnSpPr>
              <a:cxnSpLocks/>
              <a:stCxn id="12" idx="3"/>
              <a:endCxn id="20" idx="1"/>
            </p:cNvCxnSpPr>
            <p:nvPr/>
          </p:nvCxnSpPr>
          <p:spPr>
            <a:xfrm flipV="1">
              <a:off x="2149613" y="4908843"/>
              <a:ext cx="793880" cy="33697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55FDDD-1D6A-C771-0B96-D2460F7601CA}"/>
                </a:ext>
              </a:extLst>
            </p:cNvPr>
            <p:cNvCxnSpPr>
              <a:cxnSpLocks/>
              <a:stCxn id="8" idx="1"/>
              <a:endCxn id="18" idx="1"/>
            </p:cNvCxnSpPr>
            <p:nvPr/>
          </p:nvCxnSpPr>
          <p:spPr>
            <a:xfrm>
              <a:off x="2208862" y="3114425"/>
              <a:ext cx="740986" cy="8759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47593E0-805B-AAA7-A367-F7811E0FD580}"/>
                </a:ext>
              </a:extLst>
            </p:cNvPr>
            <p:cNvCxnSpPr>
              <a:cxnSpLocks/>
              <a:stCxn id="8" idx="1"/>
              <a:endCxn id="20" idx="1"/>
            </p:cNvCxnSpPr>
            <p:nvPr/>
          </p:nvCxnSpPr>
          <p:spPr>
            <a:xfrm>
              <a:off x="2208862" y="3114425"/>
              <a:ext cx="734631" cy="179441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2B15AFB-5710-E8D8-20F8-17EF8ABCBEAA}"/>
                </a:ext>
              </a:extLst>
            </p:cNvPr>
            <p:cNvCxnSpPr>
              <a:cxnSpLocks/>
              <a:stCxn id="8" idx="1"/>
              <a:endCxn id="40" idx="1"/>
            </p:cNvCxnSpPr>
            <p:nvPr/>
          </p:nvCxnSpPr>
          <p:spPr>
            <a:xfrm>
              <a:off x="2208862" y="3114425"/>
              <a:ext cx="872563" cy="27268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F44C461-8A33-DBF6-5F1D-7F9C48436ED3}"/>
                </a:ext>
              </a:extLst>
            </p:cNvPr>
            <p:cNvSpPr txBox="1"/>
            <p:nvPr/>
          </p:nvSpPr>
          <p:spPr>
            <a:xfrm>
              <a:off x="3081425" y="5702732"/>
              <a:ext cx="1672702" cy="276999"/>
            </a:xfrm>
            <a:prstGeom prst="rect">
              <a:avLst/>
            </a:prstGeom>
            <a:noFill/>
          </p:spPr>
          <p:txBody>
            <a:bodyPr wrap="none" rtlCol="0">
              <a:spAutoFit/>
            </a:bodyPr>
            <a:lstStyle/>
            <a:p>
              <a:r>
                <a:rPr lang="en-US" altLang="zh-CN" sz="1200" dirty="0">
                  <a:solidFill>
                    <a:srgbClr val="7030A0"/>
                  </a:solidFill>
                  <a:latin typeface="+mj-lt"/>
                </a:rPr>
                <a:t>….</a:t>
              </a:r>
              <a:r>
                <a:rPr lang="zh-CN" altLang="en-US" sz="1200" dirty="0">
                  <a:solidFill>
                    <a:srgbClr val="7030A0"/>
                  </a:solidFill>
                  <a:latin typeface="+mj-lt"/>
                </a:rPr>
                <a:t> </a:t>
              </a:r>
              <a:r>
                <a:rPr lang="en-US" altLang="zh-CN" sz="1200" dirty="0">
                  <a:solidFill>
                    <a:srgbClr val="7030A0"/>
                  </a:solidFill>
                  <a:latin typeface="+mj-lt"/>
                </a:rPr>
                <a:t>The</a:t>
              </a:r>
              <a:r>
                <a:rPr lang="zh-CN" altLang="en-US" sz="1200" dirty="0">
                  <a:solidFill>
                    <a:srgbClr val="7030A0"/>
                  </a:solidFill>
                  <a:latin typeface="+mj-lt"/>
                </a:rPr>
                <a:t> </a:t>
              </a:r>
              <a:r>
                <a:rPr lang="en-US" altLang="zh-CN" sz="1200" dirty="0">
                  <a:solidFill>
                    <a:srgbClr val="7030A0"/>
                  </a:solidFill>
                  <a:latin typeface="+mj-lt"/>
                </a:rPr>
                <a:t>Rest</a:t>
              </a:r>
              <a:r>
                <a:rPr lang="zh-CN" altLang="en-US" sz="1200" dirty="0">
                  <a:solidFill>
                    <a:srgbClr val="7030A0"/>
                  </a:solidFill>
                  <a:latin typeface="+mj-lt"/>
                </a:rPr>
                <a:t> </a:t>
              </a:r>
              <a:r>
                <a:rPr lang="en-US" altLang="zh-CN" sz="1200" dirty="0">
                  <a:solidFill>
                    <a:srgbClr val="7030A0"/>
                  </a:solidFill>
                  <a:latin typeface="+mj-lt"/>
                </a:rPr>
                <a:t>of</a:t>
              </a:r>
              <a:r>
                <a:rPr lang="zh-CN" altLang="en-US" sz="1200" dirty="0">
                  <a:solidFill>
                    <a:srgbClr val="7030A0"/>
                  </a:solidFill>
                  <a:latin typeface="+mj-lt"/>
                </a:rPr>
                <a:t> </a:t>
              </a:r>
              <a:r>
                <a:rPr lang="en-US" altLang="zh-CN" sz="1200" dirty="0">
                  <a:solidFill>
                    <a:srgbClr val="7030A0"/>
                  </a:solidFill>
                  <a:latin typeface="+mj-lt"/>
                </a:rPr>
                <a:t>Spectra</a:t>
              </a:r>
              <a:r>
                <a:rPr lang="zh-CN" altLang="en-US" sz="1200" dirty="0">
                  <a:solidFill>
                    <a:srgbClr val="7030A0"/>
                  </a:solidFill>
                  <a:latin typeface="+mj-lt"/>
                </a:rPr>
                <a:t> </a:t>
              </a:r>
              <a:endParaRPr lang="en-US" sz="1200" dirty="0">
                <a:solidFill>
                  <a:srgbClr val="7030A0"/>
                </a:solidFill>
                <a:latin typeface="+mj-lt"/>
              </a:endParaRPr>
            </a:p>
          </p:txBody>
        </p:sp>
        <p:cxnSp>
          <p:nvCxnSpPr>
            <p:cNvPr id="41" name="Straight Arrow Connector 40">
              <a:extLst>
                <a:ext uri="{FF2B5EF4-FFF2-40B4-BE49-F238E27FC236}">
                  <a16:creationId xmlns:a16="http://schemas.microsoft.com/office/drawing/2014/main" id="{FE0DD900-47A6-F416-E20C-5CC554BF2543}"/>
                </a:ext>
              </a:extLst>
            </p:cNvPr>
            <p:cNvCxnSpPr>
              <a:cxnSpLocks/>
              <a:stCxn id="10" idx="3"/>
              <a:endCxn id="16" idx="1"/>
            </p:cNvCxnSpPr>
            <p:nvPr/>
          </p:nvCxnSpPr>
          <p:spPr>
            <a:xfrm flipV="1">
              <a:off x="2149616" y="3089342"/>
              <a:ext cx="793874" cy="114006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A33D459-EEC2-C959-E2A8-9C368D5E6A19}"/>
                </a:ext>
              </a:extLst>
            </p:cNvPr>
            <p:cNvCxnSpPr>
              <a:cxnSpLocks/>
              <a:stCxn id="10" idx="3"/>
              <a:endCxn id="20" idx="1"/>
            </p:cNvCxnSpPr>
            <p:nvPr/>
          </p:nvCxnSpPr>
          <p:spPr>
            <a:xfrm>
              <a:off x="2149616" y="4229404"/>
              <a:ext cx="793877" cy="67943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FA3AA0B-B58F-4B20-0869-263E43911C05}"/>
                </a:ext>
              </a:extLst>
            </p:cNvPr>
            <p:cNvCxnSpPr>
              <a:cxnSpLocks/>
              <a:stCxn id="10" idx="3"/>
              <a:endCxn id="40" idx="1"/>
            </p:cNvCxnSpPr>
            <p:nvPr/>
          </p:nvCxnSpPr>
          <p:spPr>
            <a:xfrm>
              <a:off x="2149616" y="4229404"/>
              <a:ext cx="931809" cy="161182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0FF751C-8C9A-73BD-870E-2C35D6C9644D}"/>
                </a:ext>
              </a:extLst>
            </p:cNvPr>
            <p:cNvCxnSpPr>
              <a:cxnSpLocks/>
              <a:stCxn id="12" idx="3"/>
              <a:endCxn id="16" idx="1"/>
            </p:cNvCxnSpPr>
            <p:nvPr/>
          </p:nvCxnSpPr>
          <p:spPr>
            <a:xfrm flipV="1">
              <a:off x="2149613" y="3089342"/>
              <a:ext cx="793877" cy="215647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1FF8434-690D-EAA3-5013-00A90A263068}"/>
                </a:ext>
              </a:extLst>
            </p:cNvPr>
            <p:cNvCxnSpPr>
              <a:cxnSpLocks/>
              <a:stCxn id="12" idx="3"/>
              <a:endCxn id="18" idx="1"/>
            </p:cNvCxnSpPr>
            <p:nvPr/>
          </p:nvCxnSpPr>
          <p:spPr>
            <a:xfrm flipV="1">
              <a:off x="2149613" y="3990356"/>
              <a:ext cx="800235" cy="125546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41F090B-C389-3208-05E3-1F663640BDCF}"/>
                </a:ext>
              </a:extLst>
            </p:cNvPr>
            <p:cNvCxnSpPr>
              <a:cxnSpLocks/>
              <a:stCxn id="12" idx="3"/>
              <a:endCxn id="40" idx="1"/>
            </p:cNvCxnSpPr>
            <p:nvPr/>
          </p:nvCxnSpPr>
          <p:spPr>
            <a:xfrm>
              <a:off x="2149613" y="5245819"/>
              <a:ext cx="931812" cy="59541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48E73AE9-BFDE-AF8D-9E89-92A1427AACD0}"/>
              </a:ext>
            </a:extLst>
          </p:cNvPr>
          <p:cNvSpPr txBox="1"/>
          <p:nvPr/>
        </p:nvSpPr>
        <p:spPr>
          <a:xfrm>
            <a:off x="8003272" y="1808884"/>
            <a:ext cx="1659429" cy="369332"/>
          </a:xfrm>
          <a:prstGeom prst="rect">
            <a:avLst/>
          </a:prstGeom>
          <a:noFill/>
        </p:spPr>
        <p:txBody>
          <a:bodyPr wrap="none" rtlCol="0">
            <a:spAutoFit/>
          </a:bodyPr>
          <a:lstStyle/>
          <a:p>
            <a:r>
              <a:rPr lang="en-US" altLang="zh-CN" dirty="0">
                <a:solidFill>
                  <a:srgbClr val="FF0000"/>
                </a:solidFill>
              </a:rPr>
              <a:t>New</a:t>
            </a:r>
            <a:r>
              <a:rPr lang="zh-CN" altLang="en-US" dirty="0">
                <a:solidFill>
                  <a:srgbClr val="FF0000"/>
                </a:solidFill>
              </a:rPr>
              <a:t> </a:t>
            </a:r>
            <a:r>
              <a:rPr lang="en-US" altLang="zh-CN" dirty="0">
                <a:solidFill>
                  <a:srgbClr val="FF0000"/>
                </a:solidFill>
              </a:rPr>
              <a:t>algorithm</a:t>
            </a:r>
            <a:endParaRPr lang="en-US" dirty="0">
              <a:solidFill>
                <a:srgbClr val="FF0000"/>
              </a:solidFill>
            </a:endParaRPr>
          </a:p>
        </p:txBody>
      </p:sp>
      <p:sp>
        <p:nvSpPr>
          <p:cNvPr id="2072" name="Rectangle 2071">
            <a:extLst>
              <a:ext uri="{FF2B5EF4-FFF2-40B4-BE49-F238E27FC236}">
                <a16:creationId xmlns:a16="http://schemas.microsoft.com/office/drawing/2014/main" id="{3724FFBD-10DF-0BB1-59E0-F68462B7F4FE}"/>
              </a:ext>
            </a:extLst>
          </p:cNvPr>
          <p:cNvSpPr/>
          <p:nvPr/>
        </p:nvSpPr>
        <p:spPr>
          <a:xfrm>
            <a:off x="5213195" y="1799295"/>
            <a:ext cx="55492" cy="504911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488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898D-956F-201D-E8C2-4F90FED1D0C8}"/>
              </a:ext>
            </a:extLst>
          </p:cNvPr>
          <p:cNvSpPr>
            <a:spLocks noGrp="1"/>
          </p:cNvSpPr>
          <p:nvPr>
            <p:ph type="title"/>
          </p:nvPr>
        </p:nvSpPr>
        <p:spPr/>
        <p:txBody>
          <a:bodyPr/>
          <a:lstStyle/>
          <a:p>
            <a:r>
              <a:rPr lang="en-US" altLang="zh-CN" dirty="0"/>
              <a:t>ADAP-KDB</a:t>
            </a:r>
            <a:r>
              <a:rPr lang="zh-CN" altLang="en-US" dirty="0"/>
              <a:t> </a:t>
            </a:r>
            <a:r>
              <a:rPr lang="en-US" altLang="zh-CN" dirty="0"/>
              <a:t>Prescreening</a:t>
            </a:r>
            <a:r>
              <a:rPr lang="zh-CN" altLang="en-US" dirty="0"/>
              <a:t> </a:t>
            </a:r>
            <a:r>
              <a:rPr lang="en-US" altLang="zh-CN" dirty="0"/>
              <a:t>Results</a:t>
            </a:r>
            <a:endParaRPr lang="en-US" dirty="0"/>
          </a:p>
        </p:txBody>
      </p:sp>
      <p:pic>
        <p:nvPicPr>
          <p:cNvPr id="3074" name="Picture 2" descr="Chart, calendar&#10;&#10;Description automatically generated">
            <a:extLst>
              <a:ext uri="{FF2B5EF4-FFF2-40B4-BE49-F238E27FC236}">
                <a16:creationId xmlns:a16="http://schemas.microsoft.com/office/drawing/2014/main" id="{E1CA0F1D-013C-B47C-129B-DC8148691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06" y="1875755"/>
            <a:ext cx="5958010" cy="39720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able&#10;&#10;Description automatically generated">
            <a:extLst>
              <a:ext uri="{FF2B5EF4-FFF2-40B4-BE49-F238E27FC236}">
                <a16:creationId xmlns:a16="http://schemas.microsoft.com/office/drawing/2014/main" id="{2250D701-A6DE-748D-7CD2-CCFD7CD2B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2043" y="1959180"/>
            <a:ext cx="5060674" cy="36792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B0982F-4005-B22B-0589-A2509CFEC683}"/>
              </a:ext>
            </a:extLst>
          </p:cNvPr>
          <p:cNvSpPr txBox="1"/>
          <p:nvPr/>
        </p:nvSpPr>
        <p:spPr>
          <a:xfrm>
            <a:off x="1238831" y="5739505"/>
            <a:ext cx="3914360" cy="276999"/>
          </a:xfrm>
          <a:prstGeom prst="rect">
            <a:avLst/>
          </a:prstGeom>
          <a:noFill/>
        </p:spPr>
        <p:txBody>
          <a:bodyPr wrap="square">
            <a:spAutoFit/>
          </a:bodyPr>
          <a:lstStyle/>
          <a:p>
            <a:r>
              <a:rPr lang="en-US" sz="1200" b="1" i="0" dirty="0">
                <a:solidFill>
                  <a:srgbClr val="222222"/>
                </a:solidFill>
                <a:effectLst/>
                <a:highlight>
                  <a:srgbClr val="FFFFFF"/>
                </a:highlight>
                <a:latin typeface="Arial" panose="020B0604020202020204" pitchFamily="34" charset="0"/>
              </a:rPr>
              <a:t>Figure</a:t>
            </a:r>
            <a:r>
              <a:rPr lang="zh-CN" altLang="en-US" sz="1200" b="1" i="0" dirty="0">
                <a:solidFill>
                  <a:srgbClr val="222222"/>
                </a:solidFill>
                <a:effectLst/>
                <a:highlight>
                  <a:srgbClr val="FFFFFF"/>
                </a:highlight>
                <a:latin typeface="Arial" panose="020B0604020202020204" pitchFamily="34" charset="0"/>
              </a:rPr>
              <a:t> </a:t>
            </a:r>
            <a:r>
              <a:rPr lang="en-US" altLang="zh-CN" sz="1200" b="1" dirty="0">
                <a:solidFill>
                  <a:srgbClr val="222222"/>
                </a:solidFill>
                <a:highlight>
                  <a:srgbClr val="FFFFFF"/>
                </a:highlight>
                <a:latin typeface="Arial" panose="020B0604020202020204" pitchFamily="34" charset="0"/>
              </a:rPr>
              <a:t>1</a:t>
            </a:r>
            <a:r>
              <a:rPr lang="en-US" sz="1200" b="1" i="0" dirty="0">
                <a:solidFill>
                  <a:srgbClr val="222222"/>
                </a:solidFill>
                <a:effectLst/>
                <a:highlight>
                  <a:srgbClr val="FFFFFF"/>
                </a:highlight>
                <a:latin typeface="Arial" panose="020B0604020202020204" pitchFamily="34" charset="0"/>
              </a:rPr>
              <a:t>.</a:t>
            </a:r>
            <a:r>
              <a:rPr lang="en-US" sz="1200" b="0" i="0" dirty="0">
                <a:solidFill>
                  <a:srgbClr val="222222"/>
                </a:solidFill>
                <a:effectLst/>
                <a:highlight>
                  <a:srgbClr val="FFFFFF"/>
                </a:highlight>
                <a:latin typeface="Arial" panose="020B0604020202020204" pitchFamily="34" charset="0"/>
              </a:rPr>
              <a:t> Execution times of the new search algorithm</a:t>
            </a:r>
            <a:endParaRPr lang="en-US" sz="1200" dirty="0"/>
          </a:p>
        </p:txBody>
      </p:sp>
      <p:sp>
        <p:nvSpPr>
          <p:cNvPr id="6" name="TextBox 5">
            <a:extLst>
              <a:ext uri="{FF2B5EF4-FFF2-40B4-BE49-F238E27FC236}">
                <a16:creationId xmlns:a16="http://schemas.microsoft.com/office/drawing/2014/main" id="{0467ECD3-235F-BF8D-8F9C-ECFC56856A2C}"/>
              </a:ext>
            </a:extLst>
          </p:cNvPr>
          <p:cNvSpPr txBox="1"/>
          <p:nvPr/>
        </p:nvSpPr>
        <p:spPr>
          <a:xfrm>
            <a:off x="7315200" y="5691030"/>
            <a:ext cx="3914360" cy="276999"/>
          </a:xfrm>
          <a:prstGeom prst="rect">
            <a:avLst/>
          </a:prstGeom>
          <a:noFill/>
        </p:spPr>
        <p:txBody>
          <a:bodyPr wrap="square">
            <a:spAutoFit/>
          </a:bodyPr>
          <a:lstStyle/>
          <a:p>
            <a:r>
              <a:rPr lang="en-US" sz="1200" b="1" i="0" dirty="0">
                <a:solidFill>
                  <a:srgbClr val="222222"/>
                </a:solidFill>
                <a:effectLst/>
                <a:highlight>
                  <a:srgbClr val="FFFFFF"/>
                </a:highlight>
                <a:latin typeface="Arial" panose="020B0604020202020204" pitchFamily="34" charset="0"/>
              </a:rPr>
              <a:t>Figure</a:t>
            </a:r>
            <a:r>
              <a:rPr lang="zh-CN" altLang="en-US" sz="1200" b="1" i="0" dirty="0">
                <a:solidFill>
                  <a:srgbClr val="222222"/>
                </a:solidFill>
                <a:effectLst/>
                <a:highlight>
                  <a:srgbClr val="FFFFFF"/>
                </a:highlight>
                <a:latin typeface="Arial" panose="020B0604020202020204" pitchFamily="34" charset="0"/>
              </a:rPr>
              <a:t> </a:t>
            </a:r>
            <a:r>
              <a:rPr lang="en-US" altLang="zh-CN" sz="1200" b="1" dirty="0">
                <a:solidFill>
                  <a:srgbClr val="222222"/>
                </a:solidFill>
                <a:highlight>
                  <a:srgbClr val="FFFFFF"/>
                </a:highlight>
                <a:latin typeface="Arial" panose="020B0604020202020204" pitchFamily="34" charset="0"/>
              </a:rPr>
              <a:t>2</a:t>
            </a:r>
            <a:r>
              <a:rPr lang="en-US" sz="1200" b="1" i="0" dirty="0">
                <a:solidFill>
                  <a:srgbClr val="222222"/>
                </a:solidFill>
                <a:effectLst/>
                <a:highlight>
                  <a:srgbClr val="FFFFFF"/>
                </a:highlight>
                <a:latin typeface="Arial" panose="020B0604020202020204" pitchFamily="34" charset="0"/>
              </a:rPr>
              <a:t>.</a:t>
            </a:r>
            <a:r>
              <a:rPr lang="en-US" sz="1200" b="0" i="0" dirty="0">
                <a:solidFill>
                  <a:srgbClr val="222222"/>
                </a:solidFill>
                <a:effectLst/>
                <a:highlight>
                  <a:srgbClr val="FFFFFF"/>
                </a:highlight>
                <a:latin typeface="Arial" panose="020B0604020202020204" pitchFamily="34" charset="0"/>
              </a:rPr>
              <a:t> inclusion rates of the new search algorithm</a:t>
            </a:r>
            <a:endParaRPr lang="en-US" sz="1200" dirty="0"/>
          </a:p>
        </p:txBody>
      </p:sp>
      <p:sp>
        <p:nvSpPr>
          <p:cNvPr id="8" name="TextBox 7">
            <a:extLst>
              <a:ext uri="{FF2B5EF4-FFF2-40B4-BE49-F238E27FC236}">
                <a16:creationId xmlns:a16="http://schemas.microsoft.com/office/drawing/2014/main" id="{9577A36B-E4FE-E912-76BD-CB41329DB359}"/>
              </a:ext>
            </a:extLst>
          </p:cNvPr>
          <p:cNvSpPr txBox="1"/>
          <p:nvPr/>
        </p:nvSpPr>
        <p:spPr>
          <a:xfrm>
            <a:off x="2377025" y="6032829"/>
            <a:ext cx="7595981" cy="830997"/>
          </a:xfrm>
          <a:prstGeom prst="rect">
            <a:avLst/>
          </a:prstGeom>
          <a:noFill/>
        </p:spPr>
        <p:txBody>
          <a:bodyPr wrap="square">
            <a:spAutoFit/>
          </a:bodyPr>
          <a:lstStyle/>
          <a:p>
            <a:r>
              <a:rPr lang="zh-CN" altLang="en-US" sz="1200" b="0" i="0" dirty="0">
                <a:solidFill>
                  <a:srgbClr val="FF0000"/>
                </a:solidFill>
                <a:effectLst/>
                <a:highlight>
                  <a:srgbClr val="FFFFFF"/>
                </a:highlight>
                <a:latin typeface="Arial" panose="020B0604020202020204" pitchFamily="34" charset="0"/>
              </a:rPr>
              <a:t>** </a:t>
            </a:r>
            <a:r>
              <a:rPr lang="en-US" altLang="zh-CN" sz="1200" dirty="0">
                <a:solidFill>
                  <a:srgbClr val="222222"/>
                </a:solidFill>
                <a:highlight>
                  <a:srgbClr val="FFFFFF"/>
                </a:highlight>
                <a:latin typeface="Arial" panose="020B0604020202020204" pitchFamily="34" charset="0"/>
              </a:rPr>
              <a:t>E</a:t>
            </a:r>
            <a:r>
              <a:rPr lang="en-US" sz="1200" b="0" i="0" dirty="0">
                <a:solidFill>
                  <a:srgbClr val="222222"/>
                </a:solidFill>
                <a:effectLst/>
                <a:highlight>
                  <a:srgbClr val="FFFFFF"/>
                </a:highlight>
                <a:latin typeface="Arial" panose="020B0604020202020204" pitchFamily="34" charset="0"/>
              </a:rPr>
              <a:t>stimated for prescreening parameters </a:t>
            </a:r>
            <a:r>
              <a:rPr lang="en-US" sz="1200" b="0" i="0" u="none" strike="noStrike" dirty="0">
                <a:solidFill>
                  <a:srgbClr val="222222"/>
                </a:solidFill>
                <a:effectLst/>
                <a:highlight>
                  <a:srgbClr val="FFFFFF"/>
                </a:highlight>
                <a:latin typeface="GyrePagellaMathJax_Main"/>
              </a:rPr>
              <a:t>(</a:t>
            </a:r>
            <a:r>
              <a:rPr lang="en-US" sz="1200" b="0" i="0" u="none" strike="noStrike" dirty="0">
                <a:solidFill>
                  <a:srgbClr val="222222"/>
                </a:solidFill>
                <a:effectLst/>
                <a:highlight>
                  <a:srgbClr val="FFFFFF"/>
                </a:highlight>
                <a:latin typeface="GyrePagellaMathJax_Normal"/>
              </a:rPr>
              <a:t>𝑛</a:t>
            </a:r>
            <a:r>
              <a:rPr lang="en-US" sz="1200" b="0" i="0" u="none" strike="noStrike" dirty="0">
                <a:solidFill>
                  <a:srgbClr val="222222"/>
                </a:solidFill>
                <a:effectLst/>
                <a:highlight>
                  <a:srgbClr val="FFFFFF"/>
                </a:highlight>
                <a:latin typeface="GyrePagellaMathJax_Main"/>
              </a:rPr>
              <a:t>,</a:t>
            </a:r>
            <a:r>
              <a:rPr lang="en-US" sz="1200" b="0" i="0" u="none" strike="noStrike" dirty="0">
                <a:solidFill>
                  <a:srgbClr val="222222"/>
                </a:solidFill>
                <a:effectLst/>
                <a:highlight>
                  <a:srgbClr val="FFFFFF"/>
                </a:highlight>
                <a:latin typeface="GyrePagellaMathJax_Normal"/>
              </a:rPr>
              <a:t>𝑚</a:t>
            </a:r>
            <a:r>
              <a:rPr lang="en-US" sz="1200" b="0" i="0" u="none" strike="noStrike" dirty="0">
                <a:solidFill>
                  <a:srgbClr val="222222"/>
                </a:solidFill>
                <a:effectLst/>
                <a:highlight>
                  <a:srgbClr val="FFFFFF"/>
                </a:highlight>
                <a:latin typeface="GyrePagellaMathJax_Main"/>
              </a:rPr>
              <a:t>,</a:t>
            </a:r>
            <a:r>
              <a:rPr lang="en-US" sz="1200" b="0" i="0" u="none" strike="noStrike" dirty="0">
                <a:solidFill>
                  <a:srgbClr val="222222"/>
                </a:solidFill>
                <a:effectLst/>
                <a:highlight>
                  <a:srgbClr val="FFFFFF"/>
                </a:highlight>
                <a:latin typeface="GyrePagellaMathJax_Normal"/>
              </a:rPr>
              <a:t>𝑅</a:t>
            </a:r>
            <a:r>
              <a:rPr lang="en-US" altLang="zh-CN" sz="1200" b="0" i="0" u="none" strike="noStrike" dirty="0">
                <a:solidFill>
                  <a:srgbClr val="222222"/>
                </a:solidFill>
                <a:effectLst/>
                <a:highlight>
                  <a:srgbClr val="FFFFFF"/>
                </a:highlight>
                <a:latin typeface="GyrePagellaMathJax_Normal"/>
              </a:rPr>
              <a:t>)</a:t>
            </a:r>
            <a:r>
              <a:rPr lang="en-US" sz="1200" b="0" i="0" dirty="0">
                <a:solidFill>
                  <a:srgbClr val="222222"/>
                </a:solidFill>
                <a:effectLst/>
                <a:highlight>
                  <a:srgbClr val="FFFFFF"/>
                </a:highlight>
                <a:latin typeface="Arial" panose="020B0604020202020204" pitchFamily="34" charset="0"/>
              </a:rPr>
              <a:t>, where </a:t>
            </a:r>
            <a:r>
              <a:rPr lang="en-US" sz="1200" b="0" i="1" dirty="0">
                <a:solidFill>
                  <a:srgbClr val="222222"/>
                </a:solidFill>
                <a:effectLst/>
                <a:highlight>
                  <a:srgbClr val="FFFFFF"/>
                </a:highlight>
                <a:latin typeface="Arial" panose="020B0604020202020204" pitchFamily="34" charset="0"/>
              </a:rPr>
              <a:t>n</a:t>
            </a:r>
            <a:r>
              <a:rPr lang="en-US" sz="1200" b="0" i="0" dirty="0">
                <a:solidFill>
                  <a:srgbClr val="222222"/>
                </a:solidFill>
                <a:effectLst/>
                <a:highlight>
                  <a:srgbClr val="FFFFFF"/>
                </a:highlight>
                <a:latin typeface="Arial" panose="020B0604020202020204" pitchFamily="34" charset="0"/>
              </a:rPr>
              <a:t> is the number of query spectrum peaks participating in the prescreening search, </a:t>
            </a:r>
            <a:r>
              <a:rPr lang="en-US" sz="1200" b="0" i="1" dirty="0">
                <a:solidFill>
                  <a:srgbClr val="222222"/>
                </a:solidFill>
                <a:effectLst/>
                <a:highlight>
                  <a:srgbClr val="FFFFFF"/>
                </a:highlight>
                <a:latin typeface="Arial" panose="020B0604020202020204" pitchFamily="34" charset="0"/>
              </a:rPr>
              <a:t>m</a:t>
            </a:r>
            <a:r>
              <a:rPr lang="en-US" sz="1200" b="0" i="0" dirty="0">
                <a:solidFill>
                  <a:srgbClr val="222222"/>
                </a:solidFill>
                <a:effectLst/>
                <a:highlight>
                  <a:srgbClr val="FFFFFF"/>
                </a:highlight>
                <a:latin typeface="Arial" panose="020B0604020202020204" pitchFamily="34" charset="0"/>
              </a:rPr>
              <a:t> the number of library spectrum peaks participating in the prescreening search, and </a:t>
            </a:r>
            <a:r>
              <a:rPr lang="en-US" sz="1200" b="0" i="1" dirty="0">
                <a:solidFill>
                  <a:srgbClr val="222222"/>
                </a:solidFill>
                <a:effectLst/>
                <a:highlight>
                  <a:srgbClr val="FFFFFF"/>
                </a:highlight>
                <a:latin typeface="Arial" panose="020B0604020202020204" pitchFamily="34" charset="0"/>
              </a:rPr>
              <a:t>R</a:t>
            </a:r>
            <a:r>
              <a:rPr lang="en-US" sz="1200" b="0" i="0" dirty="0">
                <a:solidFill>
                  <a:srgbClr val="222222"/>
                </a:solidFill>
                <a:effectLst/>
                <a:highlight>
                  <a:srgbClr val="FFFFFF"/>
                </a:highlight>
                <a:latin typeface="Arial" panose="020B0604020202020204" pitchFamily="34" charset="0"/>
              </a:rPr>
              <a:t> determines the number of candidate spectra returned by the prescreening search: (</a:t>
            </a:r>
            <a:r>
              <a:rPr lang="en-US" sz="1200" b="1" i="0" dirty="0">
                <a:solidFill>
                  <a:srgbClr val="222222"/>
                </a:solidFill>
                <a:effectLst/>
                <a:highlight>
                  <a:srgbClr val="FFFFFF"/>
                </a:highlight>
                <a:latin typeface="Arial" panose="020B0604020202020204" pitchFamily="34" charset="0"/>
              </a:rPr>
              <a:t>A</a:t>
            </a:r>
            <a:r>
              <a:rPr lang="en-US" sz="1200" b="0" i="0" dirty="0">
                <a:solidFill>
                  <a:srgbClr val="222222"/>
                </a:solidFill>
                <a:effectLst/>
                <a:highlight>
                  <a:srgbClr val="FFFFFF"/>
                </a:highlight>
                <a:latin typeface="Arial" panose="020B0604020202020204" pitchFamily="34" charset="0"/>
              </a:rPr>
              <a:t>,</a:t>
            </a:r>
            <a:r>
              <a:rPr lang="en-US" sz="1200" b="1" i="0" dirty="0">
                <a:solidFill>
                  <a:srgbClr val="222222"/>
                </a:solidFill>
                <a:effectLst/>
                <a:highlight>
                  <a:srgbClr val="FFFFFF"/>
                </a:highlight>
                <a:latin typeface="Arial" panose="020B0604020202020204" pitchFamily="34" charset="0"/>
              </a:rPr>
              <a:t>B</a:t>
            </a:r>
            <a:r>
              <a:rPr lang="en-US" sz="1200" b="0" i="0" dirty="0">
                <a:solidFill>
                  <a:srgbClr val="222222"/>
                </a:solidFill>
                <a:effectLst/>
                <a:highlight>
                  <a:srgbClr val="FFFFFF"/>
                </a:highlight>
                <a:latin typeface="Arial" panose="020B0604020202020204" pitchFamily="34" charset="0"/>
              </a:rPr>
              <a:t>) search against low-resolution spectra; (</a:t>
            </a:r>
            <a:r>
              <a:rPr lang="en-US" sz="1200" b="1" i="0" dirty="0">
                <a:solidFill>
                  <a:srgbClr val="222222"/>
                </a:solidFill>
                <a:effectLst/>
                <a:highlight>
                  <a:srgbClr val="FFFFFF"/>
                </a:highlight>
                <a:latin typeface="Arial" panose="020B0604020202020204" pitchFamily="34" charset="0"/>
              </a:rPr>
              <a:t>C</a:t>
            </a:r>
            <a:r>
              <a:rPr lang="en-US" sz="1200" b="0" i="0" dirty="0">
                <a:solidFill>
                  <a:srgbClr val="222222"/>
                </a:solidFill>
                <a:effectLst/>
                <a:highlight>
                  <a:srgbClr val="FFFFFF"/>
                </a:highlight>
                <a:latin typeface="Arial" panose="020B0604020202020204" pitchFamily="34" charset="0"/>
              </a:rPr>
              <a:t>,</a:t>
            </a:r>
            <a:r>
              <a:rPr lang="en-US" sz="1200" b="1" i="0" dirty="0">
                <a:solidFill>
                  <a:srgbClr val="222222"/>
                </a:solidFill>
                <a:effectLst/>
                <a:highlight>
                  <a:srgbClr val="FFFFFF"/>
                </a:highlight>
                <a:latin typeface="Arial" panose="020B0604020202020204" pitchFamily="34" charset="0"/>
              </a:rPr>
              <a:t>D</a:t>
            </a:r>
            <a:r>
              <a:rPr lang="en-US" sz="1200" b="0" i="0" dirty="0">
                <a:solidFill>
                  <a:srgbClr val="222222"/>
                </a:solidFill>
                <a:effectLst/>
                <a:highlight>
                  <a:srgbClr val="FFFFFF"/>
                </a:highlight>
                <a:latin typeface="Arial" panose="020B0604020202020204" pitchFamily="34" charset="0"/>
              </a:rPr>
              <a:t>) search against high-resolution spectra.</a:t>
            </a:r>
            <a:endParaRPr lang="en-US" sz="1200" dirty="0"/>
          </a:p>
        </p:txBody>
      </p:sp>
    </p:spTree>
    <p:extLst>
      <p:ext uri="{BB962C8B-B14F-4D97-AF65-F5344CB8AC3E}">
        <p14:creationId xmlns:p14="http://schemas.microsoft.com/office/powerpoint/2010/main" val="429112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AC32-A7D0-30BA-0754-C6913AA1804A}"/>
              </a:ext>
            </a:extLst>
          </p:cNvPr>
          <p:cNvSpPr>
            <a:spLocks noGrp="1"/>
          </p:cNvSpPr>
          <p:nvPr>
            <p:ph type="title"/>
          </p:nvPr>
        </p:nvSpPr>
        <p:spPr/>
        <p:txBody>
          <a:bodyPr/>
          <a:lstStyle/>
          <a:p>
            <a:r>
              <a:rPr lang="en-US" altLang="zh-CN" dirty="0"/>
              <a:t>II.</a:t>
            </a:r>
            <a:r>
              <a:rPr lang="zh-CN" altLang="en-US" dirty="0"/>
              <a:t> </a:t>
            </a:r>
            <a:r>
              <a:rPr lang="en-US" altLang="zh-CN" dirty="0"/>
              <a:t>Metabolic</a:t>
            </a:r>
            <a:r>
              <a:rPr lang="zh-CN" altLang="en-US" dirty="0"/>
              <a:t> </a:t>
            </a:r>
            <a:r>
              <a:rPr lang="en-US" altLang="zh-CN" dirty="0"/>
              <a:t>Signature</a:t>
            </a:r>
            <a:r>
              <a:rPr lang="zh-CN" altLang="en-US" dirty="0"/>
              <a:t> </a:t>
            </a:r>
            <a:r>
              <a:rPr lang="en-US" altLang="zh-CN" dirty="0"/>
              <a:t>Workflow</a:t>
            </a:r>
            <a:endParaRPr lang="en-US" dirty="0"/>
          </a:p>
        </p:txBody>
      </p:sp>
      <p:sp>
        <p:nvSpPr>
          <p:cNvPr id="5" name="TextBox 4">
            <a:extLst>
              <a:ext uri="{FF2B5EF4-FFF2-40B4-BE49-F238E27FC236}">
                <a16:creationId xmlns:a16="http://schemas.microsoft.com/office/drawing/2014/main" id="{AEBC179C-5242-C8D6-029D-9B47DF17B343}"/>
              </a:ext>
            </a:extLst>
          </p:cNvPr>
          <p:cNvSpPr txBox="1"/>
          <p:nvPr/>
        </p:nvSpPr>
        <p:spPr>
          <a:xfrm>
            <a:off x="3048828" y="3249303"/>
            <a:ext cx="6097656" cy="369332"/>
          </a:xfrm>
          <a:prstGeom prst="rect">
            <a:avLst/>
          </a:prstGeom>
          <a:noFill/>
        </p:spPr>
        <p:txBody>
          <a:bodyPr wrap="square">
            <a:spAutoFit/>
          </a:bodyPr>
          <a:lstStyle/>
          <a:p>
            <a:r>
              <a:rPr lang="en-US" b="0" dirty="0">
                <a:effectLst/>
              </a:rPr>
              <a:t> </a:t>
            </a:r>
            <a:endParaRPr lang="en-US" dirty="0"/>
          </a:p>
        </p:txBody>
      </p:sp>
      <p:sp>
        <p:nvSpPr>
          <p:cNvPr id="7" name="TextBox 6">
            <a:extLst>
              <a:ext uri="{FF2B5EF4-FFF2-40B4-BE49-F238E27FC236}">
                <a16:creationId xmlns:a16="http://schemas.microsoft.com/office/drawing/2014/main" id="{BE70B88F-CB3E-4B43-9104-ACE06F055DB4}"/>
              </a:ext>
            </a:extLst>
          </p:cNvPr>
          <p:cNvSpPr txBox="1"/>
          <p:nvPr/>
        </p:nvSpPr>
        <p:spPr>
          <a:xfrm>
            <a:off x="630936" y="2660904"/>
            <a:ext cx="5271466" cy="3547872"/>
          </a:xfrm>
          <a:prstGeom prst="rect">
            <a:avLst/>
          </a:prstGeom>
        </p:spPr>
        <p:txBody>
          <a:bodyPr vert="horz" lIns="91440" tIns="45720" rIns="91440" bIns="45720" rtlCol="0" anchor="t">
            <a:normAutofit/>
          </a:bodyPr>
          <a:lstStyle/>
          <a:p>
            <a:pPr indent="-228600">
              <a:spcAft>
                <a:spcPts val="600"/>
              </a:spcAft>
              <a:buFont typeface="Arial" panose="020B0604020202020204" pitchFamily="34" charset="0"/>
              <a:buChar char="•"/>
            </a:pPr>
            <a:endParaRPr lang="en-US" sz="1500" dirty="0"/>
          </a:p>
        </p:txBody>
      </p:sp>
      <p:sp>
        <p:nvSpPr>
          <p:cNvPr id="9" name="TextBox 8">
            <a:extLst>
              <a:ext uri="{FF2B5EF4-FFF2-40B4-BE49-F238E27FC236}">
                <a16:creationId xmlns:a16="http://schemas.microsoft.com/office/drawing/2014/main" id="{1189A66A-0A69-2D28-8231-616975DD4545}"/>
              </a:ext>
            </a:extLst>
          </p:cNvPr>
          <p:cNvSpPr txBox="1"/>
          <p:nvPr/>
        </p:nvSpPr>
        <p:spPr>
          <a:xfrm>
            <a:off x="630936" y="2202641"/>
            <a:ext cx="5853947" cy="3547872"/>
          </a:xfrm>
          <a:prstGeom prst="rect">
            <a:avLst/>
          </a:prstGeom>
        </p:spPr>
        <p:txBody>
          <a:bodyPr vert="horz" lIns="91440" tIns="45720" rIns="91440" bIns="45720" rtlCol="0" anchor="t">
            <a:normAutofit/>
          </a:bodyPr>
          <a:lstStyle/>
          <a:p>
            <a:pPr marL="285750" indent="-285750">
              <a:spcAft>
                <a:spcPts val="600"/>
              </a:spcAft>
              <a:buFont typeface="Arial" panose="020B0604020202020204" pitchFamily="34" charset="0"/>
              <a:buChar char="•"/>
            </a:pPr>
            <a:r>
              <a:rPr lang="en-US" altLang="zh-CN" sz="1600" dirty="0"/>
              <a:t>Preprocessing</a:t>
            </a:r>
            <a:r>
              <a:rPr lang="zh-CN" altLang="en-US" sz="1600" dirty="0"/>
              <a:t> </a:t>
            </a:r>
            <a:r>
              <a:rPr lang="en-US" altLang="zh-CN" sz="1600" dirty="0"/>
              <a:t>metabolomics</a:t>
            </a:r>
            <a:r>
              <a:rPr lang="zh-CN" altLang="en-US" sz="1600" dirty="0"/>
              <a:t> </a:t>
            </a:r>
            <a:r>
              <a:rPr lang="en-US" altLang="zh-CN" sz="1600" dirty="0"/>
              <a:t>data</a:t>
            </a:r>
          </a:p>
          <a:p>
            <a:pPr marL="285750" indent="-285750">
              <a:spcAft>
                <a:spcPts val="600"/>
              </a:spcAft>
              <a:buFont typeface="Arial" panose="020B0604020202020204" pitchFamily="34" charset="0"/>
              <a:buChar char="•"/>
            </a:pPr>
            <a:endParaRPr lang="en-US" altLang="zh-CN" sz="1600" dirty="0"/>
          </a:p>
          <a:p>
            <a:pPr marL="285750" indent="-285750">
              <a:spcAft>
                <a:spcPts val="600"/>
              </a:spcAft>
              <a:buFont typeface="Arial" panose="020B0604020202020204" pitchFamily="34" charset="0"/>
              <a:buChar char="•"/>
            </a:pPr>
            <a:r>
              <a:rPr lang="en-US" altLang="zh-CN" sz="1600" dirty="0"/>
              <a:t>Partial</a:t>
            </a:r>
            <a:r>
              <a:rPr lang="zh-CN" altLang="en-US" sz="1600" dirty="0"/>
              <a:t> </a:t>
            </a:r>
            <a:r>
              <a:rPr lang="en-US" altLang="zh-CN" sz="1600" dirty="0"/>
              <a:t>Least</a:t>
            </a:r>
            <a:r>
              <a:rPr lang="zh-CN" altLang="en-US" sz="1600" dirty="0"/>
              <a:t> </a:t>
            </a:r>
            <a:r>
              <a:rPr lang="en-US" altLang="zh-CN" sz="1600" dirty="0"/>
              <a:t>Squares</a:t>
            </a:r>
            <a:r>
              <a:rPr lang="zh-CN" altLang="en-US" sz="1600" dirty="0"/>
              <a:t> </a:t>
            </a:r>
            <a:r>
              <a:rPr lang="en-US" altLang="zh-CN" sz="1600" dirty="0"/>
              <a:t>Discriminant</a:t>
            </a:r>
            <a:r>
              <a:rPr lang="zh-CN" altLang="en-US" sz="1600" dirty="0"/>
              <a:t> </a:t>
            </a:r>
            <a:r>
              <a:rPr lang="en-US" altLang="zh-CN" sz="1600" dirty="0"/>
              <a:t>analysis</a:t>
            </a:r>
            <a:r>
              <a:rPr lang="zh-CN" altLang="en-US" sz="1600" dirty="0"/>
              <a:t> </a:t>
            </a:r>
            <a:r>
              <a:rPr lang="en-US" altLang="zh-CN" sz="1600" dirty="0"/>
              <a:t>(PLS-DA)</a:t>
            </a:r>
          </a:p>
          <a:p>
            <a:pPr marL="285750" indent="-285750">
              <a:spcAft>
                <a:spcPts val="600"/>
              </a:spcAft>
              <a:buFont typeface="Arial" panose="020B0604020202020204" pitchFamily="34" charset="0"/>
              <a:buChar char="•"/>
            </a:pPr>
            <a:endParaRPr lang="en-US" altLang="zh-CN" sz="1600" dirty="0"/>
          </a:p>
          <a:p>
            <a:pPr marL="285750" indent="-285750">
              <a:spcAft>
                <a:spcPts val="600"/>
              </a:spcAft>
              <a:buFont typeface="Arial" panose="020B0604020202020204" pitchFamily="34" charset="0"/>
              <a:buChar char="•"/>
            </a:pPr>
            <a:r>
              <a:rPr lang="en-US" altLang="zh-CN" sz="1600" dirty="0"/>
              <a:t>Calculating</a:t>
            </a:r>
            <a:r>
              <a:rPr lang="zh-CN" altLang="en-US" sz="1600" dirty="0"/>
              <a:t> </a:t>
            </a:r>
            <a:r>
              <a:rPr lang="en-US" altLang="zh-CN" sz="1600" dirty="0"/>
              <a:t>Variable</a:t>
            </a:r>
            <a:r>
              <a:rPr lang="zh-CN" altLang="en-US" sz="1600" dirty="0"/>
              <a:t> </a:t>
            </a:r>
            <a:r>
              <a:rPr lang="en-US" altLang="zh-CN" sz="1600" dirty="0"/>
              <a:t>Influence</a:t>
            </a:r>
            <a:r>
              <a:rPr lang="zh-CN" altLang="en-US" sz="1600" dirty="0"/>
              <a:t> </a:t>
            </a:r>
            <a:r>
              <a:rPr lang="en-US" altLang="zh-CN" sz="1600" dirty="0"/>
              <a:t>on</a:t>
            </a:r>
            <a:r>
              <a:rPr lang="zh-CN" altLang="en-US" sz="1600" dirty="0"/>
              <a:t> </a:t>
            </a:r>
            <a:r>
              <a:rPr lang="en-US" altLang="zh-CN" sz="1600" dirty="0"/>
              <a:t>Projection</a:t>
            </a:r>
            <a:r>
              <a:rPr lang="zh-CN" altLang="en-US" sz="1600" dirty="0"/>
              <a:t> </a:t>
            </a:r>
            <a:r>
              <a:rPr lang="en-US" altLang="zh-CN" sz="1600" dirty="0"/>
              <a:t>(VIP)</a:t>
            </a:r>
            <a:r>
              <a:rPr lang="zh-CN" altLang="en-US" sz="1600" dirty="0"/>
              <a:t> </a:t>
            </a:r>
            <a:r>
              <a:rPr lang="en-US" altLang="zh-CN" sz="1600" dirty="0"/>
              <a:t>score</a:t>
            </a:r>
          </a:p>
          <a:p>
            <a:pPr marL="285750" indent="-285750">
              <a:spcAft>
                <a:spcPts val="600"/>
              </a:spcAft>
              <a:buFont typeface="Arial" panose="020B0604020202020204" pitchFamily="34" charset="0"/>
              <a:buChar char="•"/>
            </a:pPr>
            <a:endParaRPr lang="en-US" altLang="zh-CN" sz="1600" dirty="0"/>
          </a:p>
          <a:p>
            <a:pPr marL="285750" indent="-285750">
              <a:spcAft>
                <a:spcPts val="600"/>
              </a:spcAft>
              <a:buFont typeface="Arial" panose="020B0604020202020204" pitchFamily="34" charset="0"/>
              <a:buChar char="•"/>
            </a:pPr>
            <a:r>
              <a:rPr lang="en-US" altLang="zh-CN" sz="1600" dirty="0"/>
              <a:t>Cross</a:t>
            </a:r>
            <a:r>
              <a:rPr lang="zh-CN" altLang="en-US" sz="1600" dirty="0"/>
              <a:t> </a:t>
            </a:r>
            <a:r>
              <a:rPr lang="en-US" altLang="zh-CN" sz="1600" dirty="0"/>
              <a:t>validation</a:t>
            </a:r>
            <a:r>
              <a:rPr lang="zh-CN" altLang="en-US" sz="1600" dirty="0"/>
              <a:t> </a:t>
            </a:r>
            <a:r>
              <a:rPr lang="en-US" altLang="zh-CN" sz="1600" dirty="0"/>
              <a:t>(LOOCV) &amp; Q</a:t>
            </a:r>
            <a:r>
              <a:rPr lang="en-US" altLang="zh-CN" sz="1600" baseline="30000" dirty="0"/>
              <a:t>2</a:t>
            </a:r>
          </a:p>
          <a:p>
            <a:pPr marL="285750" indent="-285750">
              <a:spcAft>
                <a:spcPts val="600"/>
              </a:spcAft>
              <a:buFont typeface="Arial" panose="020B0604020202020204" pitchFamily="34" charset="0"/>
              <a:buChar char="•"/>
            </a:pPr>
            <a:endParaRPr lang="en-US" altLang="zh-CN" sz="1600" baseline="30000" dirty="0"/>
          </a:p>
          <a:p>
            <a:pPr marL="285750" indent="-285750">
              <a:spcAft>
                <a:spcPts val="600"/>
              </a:spcAft>
              <a:buFont typeface="Arial" panose="020B0604020202020204" pitchFamily="34" charset="0"/>
              <a:buChar char="•"/>
            </a:pPr>
            <a:r>
              <a:rPr lang="en-US" altLang="zh-CN" sz="1600" dirty="0"/>
              <a:t>Publishing</a:t>
            </a:r>
            <a:r>
              <a:rPr lang="zh-CN" altLang="en-US" sz="1600" dirty="0"/>
              <a:t> </a:t>
            </a:r>
            <a:r>
              <a:rPr lang="en-US" altLang="zh-CN" sz="1600" dirty="0"/>
              <a:t>visualization</a:t>
            </a:r>
            <a:r>
              <a:rPr lang="zh-CN" altLang="en-US" sz="1600" dirty="0"/>
              <a:t> </a:t>
            </a:r>
            <a:r>
              <a:rPr lang="en-US" altLang="zh-CN" sz="1600" dirty="0"/>
              <a:t>and</a:t>
            </a:r>
            <a:r>
              <a:rPr lang="zh-CN" altLang="en-US" sz="1600" dirty="0"/>
              <a:t> </a:t>
            </a:r>
            <a:r>
              <a:rPr lang="en-US" altLang="zh-CN" sz="1600" dirty="0"/>
              <a:t>metabolic</a:t>
            </a:r>
            <a:r>
              <a:rPr lang="zh-CN" altLang="en-US" sz="1600" dirty="0"/>
              <a:t> </a:t>
            </a:r>
            <a:r>
              <a:rPr lang="en-US" altLang="zh-CN" sz="1600" dirty="0"/>
              <a:t>signature</a:t>
            </a:r>
            <a:r>
              <a:rPr lang="zh-CN" altLang="en-US" sz="1600" dirty="0"/>
              <a:t> </a:t>
            </a:r>
            <a:r>
              <a:rPr lang="en-US" altLang="zh-CN" sz="1600" dirty="0"/>
              <a:t>results</a:t>
            </a:r>
            <a:r>
              <a:rPr lang="zh-CN" altLang="en-US" sz="1600" dirty="0"/>
              <a:t> </a:t>
            </a:r>
            <a:r>
              <a:rPr lang="en-US" altLang="zh-CN" sz="1600" dirty="0"/>
              <a:t>on</a:t>
            </a:r>
            <a:r>
              <a:rPr lang="zh-CN" altLang="en-US" sz="1600" dirty="0"/>
              <a:t> </a:t>
            </a:r>
            <a:r>
              <a:rPr lang="en-US" altLang="zh-CN" sz="1600" dirty="0"/>
              <a:t>ADAP-KDB</a:t>
            </a:r>
          </a:p>
        </p:txBody>
      </p:sp>
      <p:grpSp>
        <p:nvGrpSpPr>
          <p:cNvPr id="11" name="Group 10">
            <a:extLst>
              <a:ext uri="{FF2B5EF4-FFF2-40B4-BE49-F238E27FC236}">
                <a16:creationId xmlns:a16="http://schemas.microsoft.com/office/drawing/2014/main" id="{7D51CFB2-B027-6894-81F2-E186B3D40C7B}"/>
              </a:ext>
            </a:extLst>
          </p:cNvPr>
          <p:cNvGrpSpPr/>
          <p:nvPr/>
        </p:nvGrpSpPr>
        <p:grpSpPr>
          <a:xfrm>
            <a:off x="7102823" y="1997765"/>
            <a:ext cx="4087322" cy="4860235"/>
            <a:chOff x="7473742" y="1915791"/>
            <a:chExt cx="4087322" cy="4860235"/>
          </a:xfrm>
        </p:grpSpPr>
        <p:pic>
          <p:nvPicPr>
            <p:cNvPr id="4098" name="Picture 2">
              <a:extLst>
                <a:ext uri="{FF2B5EF4-FFF2-40B4-BE49-F238E27FC236}">
                  <a16:creationId xmlns:a16="http://schemas.microsoft.com/office/drawing/2014/main" id="{1F7BC9CD-0468-279D-392E-28EE20285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3742" y="1915791"/>
              <a:ext cx="4087322" cy="48602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7FAEBF-D09D-CD58-E172-CC0101F9AE1E}"/>
                </a:ext>
              </a:extLst>
            </p:cNvPr>
            <p:cNvSpPr/>
            <p:nvPr/>
          </p:nvSpPr>
          <p:spPr>
            <a:xfrm>
              <a:off x="7473742" y="4976036"/>
              <a:ext cx="1361914" cy="17787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4" name="Picture 3" descr="A black background with white text&#10;&#10;Description automatically generated">
            <a:extLst>
              <a:ext uri="{FF2B5EF4-FFF2-40B4-BE49-F238E27FC236}">
                <a16:creationId xmlns:a16="http://schemas.microsoft.com/office/drawing/2014/main" id="{E7192FF9-ECE1-F56C-301E-97B98B0C72C6}"/>
              </a:ext>
            </a:extLst>
          </p:cNvPr>
          <p:cNvPicPr>
            <a:picLocks noChangeAspect="1"/>
          </p:cNvPicPr>
          <p:nvPr/>
        </p:nvPicPr>
        <p:blipFill>
          <a:blip r:embed="rId4"/>
          <a:stretch>
            <a:fillRect/>
          </a:stretch>
        </p:blipFill>
        <p:spPr>
          <a:xfrm>
            <a:off x="4031760" y="3865090"/>
            <a:ext cx="1706602" cy="915485"/>
          </a:xfrm>
          <a:prstGeom prst="rect">
            <a:avLst/>
          </a:prstGeom>
        </p:spPr>
      </p:pic>
    </p:spTree>
    <p:extLst>
      <p:ext uri="{BB962C8B-B14F-4D97-AF65-F5344CB8AC3E}">
        <p14:creationId xmlns:p14="http://schemas.microsoft.com/office/powerpoint/2010/main" val="227753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826B-44E4-FCD5-8922-74D727644CA8}"/>
              </a:ext>
            </a:extLst>
          </p:cNvPr>
          <p:cNvSpPr>
            <a:spLocks noGrp="1"/>
          </p:cNvSpPr>
          <p:nvPr>
            <p:ph type="title"/>
          </p:nvPr>
        </p:nvSpPr>
        <p:spPr/>
        <p:txBody>
          <a:bodyPr>
            <a:normAutofit fontScale="90000"/>
          </a:bodyPr>
          <a:lstStyle/>
          <a:p>
            <a:pPr rtl="0">
              <a:spcBef>
                <a:spcPts val="0"/>
              </a:spcBef>
              <a:spcAft>
                <a:spcPts val="0"/>
              </a:spcAft>
            </a:pPr>
            <a:r>
              <a:rPr lang="en-US" dirty="0"/>
              <a:t>Variable Influence on Projection (VIP)</a:t>
            </a:r>
          </a:p>
        </p:txBody>
      </p:sp>
      <p:sp>
        <p:nvSpPr>
          <p:cNvPr id="3" name="Content Placeholder 2">
            <a:extLst>
              <a:ext uri="{FF2B5EF4-FFF2-40B4-BE49-F238E27FC236}">
                <a16:creationId xmlns:a16="http://schemas.microsoft.com/office/drawing/2014/main" id="{C087979E-5CCD-93B2-39A8-B4C3CF56AE62}"/>
              </a:ext>
            </a:extLst>
          </p:cNvPr>
          <p:cNvSpPr>
            <a:spLocks noGrp="1"/>
          </p:cNvSpPr>
          <p:nvPr>
            <p:ph idx="1"/>
          </p:nvPr>
        </p:nvSpPr>
        <p:spPr>
          <a:xfrm>
            <a:off x="838200" y="1929384"/>
            <a:ext cx="10515600" cy="1185956"/>
          </a:xfrm>
        </p:spPr>
        <p:txBody>
          <a:bodyPr/>
          <a:lstStyle/>
          <a:p>
            <a:pPr indent="457200" rtl="0">
              <a:spcBef>
                <a:spcPts val="1000"/>
              </a:spcBef>
              <a:spcAft>
                <a:spcPts val="0"/>
              </a:spcAft>
            </a:pPr>
            <a:r>
              <a:rPr lang="en-US" sz="1800" b="0" i="0" u="none" strike="noStrike" dirty="0">
                <a:solidFill>
                  <a:srgbClr val="000000"/>
                </a:solidFill>
                <a:effectLst/>
                <a:latin typeface="Calibri" panose="020F0502020204030204" pitchFamily="34" charset="0"/>
              </a:rPr>
              <a:t>VIP is a weighted sum of squares of the PLS weights, c*, taking into account the amount of explained Y-variance in each dimension.</a:t>
            </a:r>
            <a:endParaRPr lang="en-US" b="0" dirty="0">
              <a:effectLst/>
            </a:endParaRPr>
          </a:p>
          <a:p>
            <a:pPr marL="457200" rtl="0">
              <a:spcBef>
                <a:spcPts val="1000"/>
              </a:spcBef>
              <a:spcAft>
                <a:spcPts val="0"/>
              </a:spcAft>
            </a:pPr>
            <a:r>
              <a:rPr lang="en-US" sz="1800" b="0" i="0" u="none" strike="noStrike" dirty="0">
                <a:solidFill>
                  <a:srgbClr val="000000"/>
                </a:solidFill>
                <a:effectLst/>
                <a:latin typeface="Calibri" panose="020F0502020204030204" pitchFamily="34" charset="0"/>
              </a:rPr>
              <a:t>The VIP score for the variable j is defined as:</a:t>
            </a:r>
            <a:endParaRPr lang="en-US" b="0" dirty="0">
              <a:effectLst/>
            </a:endParaRPr>
          </a:p>
          <a:p>
            <a:pPr marL="0" indent="0">
              <a:buNone/>
            </a:pPr>
            <a:endParaRPr lang="en-US" dirty="0"/>
          </a:p>
        </p:txBody>
      </p:sp>
      <p:pic>
        <p:nvPicPr>
          <p:cNvPr id="9" name="Picture 8" descr="A mathematical equation with numbers and symbols&#10;&#10;Description automatically generated with medium confidence">
            <a:extLst>
              <a:ext uri="{FF2B5EF4-FFF2-40B4-BE49-F238E27FC236}">
                <a16:creationId xmlns:a16="http://schemas.microsoft.com/office/drawing/2014/main" id="{1583F542-551E-D19D-1D85-0BA248DAA71F}"/>
              </a:ext>
            </a:extLst>
          </p:cNvPr>
          <p:cNvPicPr>
            <a:picLocks noChangeAspect="1"/>
          </p:cNvPicPr>
          <p:nvPr/>
        </p:nvPicPr>
        <p:blipFill>
          <a:blip r:embed="rId3"/>
          <a:stretch>
            <a:fillRect/>
          </a:stretch>
        </p:blipFill>
        <p:spPr>
          <a:xfrm>
            <a:off x="2413000" y="3018761"/>
            <a:ext cx="7366000" cy="1905000"/>
          </a:xfrm>
          <a:prstGeom prst="rect">
            <a:avLst/>
          </a:prstGeom>
        </p:spPr>
      </p:pic>
      <p:sp>
        <p:nvSpPr>
          <p:cNvPr id="12" name="TextBox 11">
            <a:extLst>
              <a:ext uri="{FF2B5EF4-FFF2-40B4-BE49-F238E27FC236}">
                <a16:creationId xmlns:a16="http://schemas.microsoft.com/office/drawing/2014/main" id="{D14F7331-261E-63E7-F539-B27B3900AF15}"/>
              </a:ext>
            </a:extLst>
          </p:cNvPr>
          <p:cNvSpPr txBox="1"/>
          <p:nvPr/>
        </p:nvSpPr>
        <p:spPr>
          <a:xfrm>
            <a:off x="1801185" y="5209953"/>
            <a:ext cx="9552615" cy="1015663"/>
          </a:xfrm>
          <a:prstGeom prst="rect">
            <a:avLst/>
          </a:prstGeom>
          <a:noFill/>
        </p:spPr>
        <p:txBody>
          <a:bodyPr wrap="none" rtlCol="0">
            <a:spAutoFit/>
          </a:bodyPr>
          <a:lstStyle/>
          <a:p>
            <a:r>
              <a:rPr lang="en-US" dirty="0"/>
              <a:t>Where p is the number of variables, M the number of retained latent variables, </a:t>
            </a:r>
            <a:r>
              <a:rPr lang="en-US" dirty="0" err="1"/>
              <a:t>c</a:t>
            </a:r>
            <a:r>
              <a:rPr lang="en-US" baseline="-25000" dirty="0" err="1"/>
              <a:t>mj</a:t>
            </a:r>
            <a:r>
              <a:rPr lang="en-US" baseline="-25000" dirty="0"/>
              <a:t> </a:t>
            </a:r>
            <a:r>
              <a:rPr lang="en-US" dirty="0"/>
              <a:t>the PLS </a:t>
            </a:r>
          </a:p>
          <a:p>
            <a:r>
              <a:rPr lang="en-US" dirty="0"/>
              <a:t>weight of the j-</a:t>
            </a:r>
            <a:r>
              <a:rPr lang="en-US" dirty="0" err="1"/>
              <a:t>th</a:t>
            </a:r>
            <a:r>
              <a:rPr lang="en-US" dirty="0"/>
              <a:t> variable for the m-</a:t>
            </a:r>
            <a:r>
              <a:rPr lang="en-US" dirty="0" err="1"/>
              <a:t>th</a:t>
            </a:r>
            <a:r>
              <a:rPr lang="en-US" dirty="0"/>
              <a:t> latent variables and SS(bm</a:t>
            </a:r>
            <a:r>
              <a:rPr lang="zh-CN" altLang="en-US" dirty="0"/>
              <a:t> </a:t>
            </a:r>
            <a:r>
              <a:rPr lang="en-US" sz="2400" b="1" dirty="0"/>
              <a:t>·</a:t>
            </a:r>
            <a:r>
              <a:rPr lang="zh-CN" altLang="en-US" dirty="0"/>
              <a:t> </a:t>
            </a:r>
            <a:r>
              <a:rPr lang="en-US" dirty="0"/>
              <a:t>tm) is the percentage </a:t>
            </a:r>
          </a:p>
          <a:p>
            <a:r>
              <a:rPr lang="en-US" dirty="0"/>
              <a:t>of y explained by the m-</a:t>
            </a:r>
            <a:r>
              <a:rPr lang="en-US" dirty="0" err="1"/>
              <a:t>th</a:t>
            </a:r>
            <a:r>
              <a:rPr lang="en-US" dirty="0"/>
              <a:t> latent variable. </a:t>
            </a:r>
            <a:r>
              <a:rPr lang="en-US" altLang="zh-CN" dirty="0"/>
              <a:t>b</a:t>
            </a:r>
            <a:r>
              <a:rPr lang="en-US" dirty="0"/>
              <a:t> is the regression coefficient vector.</a:t>
            </a:r>
          </a:p>
        </p:txBody>
      </p:sp>
    </p:spTree>
    <p:extLst>
      <p:ext uri="{BB962C8B-B14F-4D97-AF65-F5344CB8AC3E}">
        <p14:creationId xmlns:p14="http://schemas.microsoft.com/office/powerpoint/2010/main" val="3388433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FD5F0-BA0D-0FEE-2543-4D636192C722}"/>
              </a:ext>
            </a:extLst>
          </p:cNvPr>
          <p:cNvSpPr>
            <a:spLocks noGrp="1"/>
          </p:cNvSpPr>
          <p:nvPr>
            <p:ph type="title"/>
          </p:nvPr>
        </p:nvSpPr>
        <p:spPr>
          <a:xfrm>
            <a:off x="630936" y="640080"/>
            <a:ext cx="4818888" cy="1481328"/>
          </a:xfrm>
        </p:spPr>
        <p:txBody>
          <a:bodyPr anchor="b">
            <a:normAutofit/>
          </a:bodyPr>
          <a:lstStyle/>
          <a:p>
            <a:pPr>
              <a:lnSpc>
                <a:spcPct val="90000"/>
              </a:lnSpc>
            </a:pPr>
            <a:r>
              <a:rPr lang="en-US" sz="4300"/>
              <a:t>Metabolic Signature Work - Example</a:t>
            </a:r>
          </a:p>
        </p:txBody>
      </p:sp>
      <p:sp>
        <p:nvSpPr>
          <p:cNvPr id="615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6155" name="Ink 615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6155" name="Ink 615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146" name="Picture 2">
            <a:extLst>
              <a:ext uri="{FF2B5EF4-FFF2-40B4-BE49-F238E27FC236}">
                <a16:creationId xmlns:a16="http://schemas.microsoft.com/office/drawing/2014/main" id="{EF3FB0BA-A132-72E7-F6F8-5C8149705B4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2566" y="131200"/>
            <a:ext cx="4681910" cy="52605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4557434-BDF1-845E-6677-2241301D9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89" y="2761488"/>
            <a:ext cx="5503014" cy="22076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A47FFE-893E-84D1-DA28-829A4A2CA255}"/>
              </a:ext>
            </a:extLst>
          </p:cNvPr>
          <p:cNvSpPr txBox="1"/>
          <p:nvPr/>
        </p:nvSpPr>
        <p:spPr>
          <a:xfrm>
            <a:off x="422644" y="5251851"/>
            <a:ext cx="6097772" cy="1323439"/>
          </a:xfrm>
          <a:prstGeom prst="rect">
            <a:avLst/>
          </a:prstGeom>
          <a:noFill/>
        </p:spPr>
        <p:txBody>
          <a:bodyPr wrap="square">
            <a:spAutoFit/>
          </a:bodyPr>
          <a:lstStyle/>
          <a:p>
            <a:pPr rtl="0">
              <a:spcBef>
                <a:spcPts val="0"/>
              </a:spcBef>
              <a:spcAft>
                <a:spcPts val="0"/>
              </a:spcAft>
            </a:pPr>
            <a:r>
              <a:rPr lang="en-US" sz="2000" b="0" i="0" u="none" strike="noStrike" dirty="0">
                <a:solidFill>
                  <a:srgbClr val="000000"/>
                </a:solidFill>
                <a:effectLst/>
                <a:latin typeface="Arial" panose="020B0604020202020204" pitchFamily="34" charset="0"/>
              </a:rPr>
              <a:t>ST000058 from Metabolomics Workbench:</a:t>
            </a:r>
            <a:endParaRPr lang="en-US" sz="2000" dirty="0"/>
          </a:p>
          <a:p>
            <a:pPr marL="285750" indent="-285750" rtl="0">
              <a:spcBef>
                <a:spcPts val="0"/>
              </a:spcBef>
              <a:spcAft>
                <a:spcPts val="0"/>
              </a:spcAft>
              <a:buFont typeface="Arial" panose="020B0604020202020204" pitchFamily="34" charset="0"/>
              <a:buChar char="•"/>
            </a:pPr>
            <a:r>
              <a:rPr lang="en-US" sz="2000" b="0" i="0" u="none" strike="noStrike" dirty="0">
                <a:solidFill>
                  <a:srgbClr val="000000"/>
                </a:solidFill>
                <a:effectLst/>
                <a:latin typeface="Arial" panose="020B0604020202020204" pitchFamily="34" charset="0"/>
              </a:rPr>
              <a:t>GC-MS</a:t>
            </a:r>
            <a:endParaRPr lang="en-US" sz="2000" dirty="0">
              <a:solidFill>
                <a:srgbClr val="000000"/>
              </a:solidFill>
              <a:latin typeface="Arial" panose="020B0604020202020204" pitchFamily="34" charset="0"/>
            </a:endParaRPr>
          </a:p>
          <a:p>
            <a:pPr marL="285750" indent="-285750" rtl="0">
              <a:spcBef>
                <a:spcPts val="0"/>
              </a:spcBef>
              <a:spcAft>
                <a:spcPts val="0"/>
              </a:spcAft>
              <a:buFont typeface="Arial" panose="020B0604020202020204" pitchFamily="34" charset="0"/>
              <a:buChar char="•"/>
            </a:pPr>
            <a:r>
              <a:rPr lang="en-US" sz="2000" b="0" i="0" u="none" strike="noStrike" dirty="0">
                <a:solidFill>
                  <a:srgbClr val="000000"/>
                </a:solidFill>
                <a:effectLst/>
                <a:latin typeface="Arial" panose="020B0604020202020204" pitchFamily="34" charset="0"/>
              </a:rPr>
              <a:t>Metabolite changes associated with methionine stress sensitivity of cancer</a:t>
            </a:r>
          </a:p>
        </p:txBody>
      </p:sp>
      <p:sp>
        <p:nvSpPr>
          <p:cNvPr id="7" name="TextBox 6">
            <a:extLst>
              <a:ext uri="{FF2B5EF4-FFF2-40B4-BE49-F238E27FC236}">
                <a16:creationId xmlns:a16="http://schemas.microsoft.com/office/drawing/2014/main" id="{DC293BEB-2F32-BC1D-2D1A-DC9243364EB0}"/>
              </a:ext>
            </a:extLst>
          </p:cNvPr>
          <p:cNvSpPr txBox="1"/>
          <p:nvPr/>
        </p:nvSpPr>
        <p:spPr>
          <a:xfrm>
            <a:off x="6515100" y="5440260"/>
            <a:ext cx="5675128" cy="1384995"/>
          </a:xfrm>
          <a:prstGeom prst="rect">
            <a:avLst/>
          </a:prstGeom>
          <a:noFill/>
        </p:spPr>
        <p:txBody>
          <a:bodyPr wrap="square">
            <a:spAutoFit/>
          </a:bodyPr>
          <a:lstStyle/>
          <a:p>
            <a:r>
              <a:rPr lang="en-US" altLang="zh-CN" sz="1400" b="1" i="0" u="none" strike="noStrike" dirty="0">
                <a:solidFill>
                  <a:srgbClr val="000000"/>
                </a:solidFill>
                <a:effectLst/>
                <a:latin typeface="Times New Roman" panose="02020603050405020304" pitchFamily="18" charset="0"/>
              </a:rPr>
              <a:t>Figure</a:t>
            </a:r>
            <a:r>
              <a:rPr lang="zh-CN" altLang="en-US" sz="1400" b="1" i="0" u="none" strike="noStrike" dirty="0">
                <a:solidFill>
                  <a:srgbClr val="000000"/>
                </a:solidFill>
                <a:effectLst/>
                <a:latin typeface="Times New Roman" panose="02020603050405020304" pitchFamily="18" charset="0"/>
              </a:rPr>
              <a:t> </a:t>
            </a:r>
            <a:r>
              <a:rPr lang="en-US" sz="1400" b="1" i="0" u="none" strike="noStrike" dirty="0">
                <a:solidFill>
                  <a:srgbClr val="000000"/>
                </a:solidFill>
                <a:effectLst/>
                <a:latin typeface="Times New Roman" panose="02020603050405020304" pitchFamily="18" charset="0"/>
              </a:rPr>
              <a:t>ST000085 PLS-DA results</a:t>
            </a:r>
            <a:r>
              <a:rPr lang="en-US" altLang="zh-CN" sz="1400" b="1" i="0" u="none" strike="noStrike" dirty="0">
                <a:solidFill>
                  <a:srgbClr val="000000"/>
                </a:solidFill>
                <a:effectLst/>
                <a:latin typeface="Times New Roman" panose="02020603050405020304" pitchFamily="18" charset="0"/>
              </a:rPr>
              <a:t>:</a:t>
            </a:r>
            <a:r>
              <a:rPr lang="en-US" sz="1400" b="1" i="0" u="none" strike="noStrike" dirty="0">
                <a:solidFill>
                  <a:srgbClr val="000000"/>
                </a:solidFill>
                <a:effectLst/>
                <a:latin typeface="Times New Roman" panose="02020603050405020304" pitchFamily="18" charset="0"/>
              </a:rPr>
              <a:t> </a:t>
            </a:r>
            <a:r>
              <a:rPr lang="en-US" sz="1400" b="0" i="0" u="none" strike="noStrike" dirty="0">
                <a:solidFill>
                  <a:srgbClr val="000000"/>
                </a:solidFill>
                <a:effectLst/>
                <a:latin typeface="Times New Roman" panose="02020603050405020304" pitchFamily="18" charset="0"/>
              </a:rPr>
              <a:t>(A) control group vs. 2 hours treatment group (Q</a:t>
            </a:r>
            <a:r>
              <a:rPr lang="en-US" sz="1400" b="0" i="0" u="none" strike="noStrike" baseline="30000" dirty="0">
                <a:solidFill>
                  <a:srgbClr val="000000"/>
                </a:solidFill>
                <a:effectLst/>
                <a:latin typeface="Times New Roman" panose="02020603050405020304" pitchFamily="18" charset="0"/>
              </a:rPr>
              <a:t>2</a:t>
            </a:r>
            <a:r>
              <a:rPr lang="en-US" sz="1400" b="0" i="0" u="none" strike="noStrike" dirty="0">
                <a:solidFill>
                  <a:srgbClr val="000000"/>
                </a:solidFill>
                <a:effectLst/>
                <a:latin typeface="Times New Roman" panose="02020603050405020304" pitchFamily="18" charset="0"/>
              </a:rPr>
              <a:t>=0.7); (B) control group vs. 4 hours treatment group (Q</a:t>
            </a:r>
            <a:r>
              <a:rPr lang="en-US" sz="1400" b="0" i="0" u="none" strike="noStrike" baseline="30000" dirty="0">
                <a:solidFill>
                  <a:srgbClr val="000000"/>
                </a:solidFill>
                <a:effectLst/>
                <a:latin typeface="Times New Roman" panose="02020603050405020304" pitchFamily="18" charset="0"/>
              </a:rPr>
              <a:t>2</a:t>
            </a:r>
            <a:r>
              <a:rPr lang="en-US" sz="1400" b="0" i="0" u="none" strike="noStrike" dirty="0">
                <a:solidFill>
                  <a:srgbClr val="000000"/>
                </a:solidFill>
                <a:effectLst/>
                <a:latin typeface="Times New Roman" panose="02020603050405020304" pitchFamily="18" charset="0"/>
              </a:rPr>
              <a:t>=0.4); (C) control group vs. 8 hours treatment group (Q</a:t>
            </a:r>
            <a:r>
              <a:rPr lang="en-US" sz="1400" b="0" i="0" u="none" strike="noStrike" baseline="30000" dirty="0">
                <a:solidFill>
                  <a:srgbClr val="000000"/>
                </a:solidFill>
                <a:effectLst/>
                <a:latin typeface="Times New Roman" panose="02020603050405020304" pitchFamily="18" charset="0"/>
              </a:rPr>
              <a:t>2</a:t>
            </a:r>
            <a:r>
              <a:rPr lang="en-US" sz="1400" b="0" i="0" u="none" strike="noStrike" dirty="0">
                <a:solidFill>
                  <a:srgbClr val="000000"/>
                </a:solidFill>
                <a:effectLst/>
                <a:latin typeface="Times New Roman" panose="02020603050405020304" pitchFamily="18" charset="0"/>
              </a:rPr>
              <a:t>=0.36); (D) control group vs. 12 hours treatment group (Q</a:t>
            </a:r>
            <a:r>
              <a:rPr lang="en-US" sz="1400" b="0" i="0" u="none" strike="noStrike" baseline="30000" dirty="0">
                <a:solidFill>
                  <a:srgbClr val="000000"/>
                </a:solidFill>
                <a:effectLst/>
                <a:latin typeface="Times New Roman" panose="02020603050405020304" pitchFamily="18" charset="0"/>
              </a:rPr>
              <a:t>2</a:t>
            </a:r>
            <a:r>
              <a:rPr lang="en-US" sz="1400" b="0" i="0" u="none" strike="noStrike" dirty="0">
                <a:solidFill>
                  <a:srgbClr val="000000"/>
                </a:solidFill>
                <a:effectLst/>
                <a:latin typeface="Times New Roman" panose="02020603050405020304" pitchFamily="18" charset="0"/>
              </a:rPr>
              <a:t>=0.66); (E) control group vs. 24 hours treatment group (Q</a:t>
            </a:r>
            <a:r>
              <a:rPr lang="en-US" sz="1400" b="0" i="0" u="none" strike="noStrike" baseline="30000" dirty="0">
                <a:solidFill>
                  <a:srgbClr val="000000"/>
                </a:solidFill>
                <a:effectLst/>
                <a:latin typeface="Times New Roman" panose="02020603050405020304" pitchFamily="18" charset="0"/>
              </a:rPr>
              <a:t>2</a:t>
            </a:r>
            <a:r>
              <a:rPr lang="en-US" sz="1400" b="0" i="0" u="none" strike="noStrike" dirty="0">
                <a:solidFill>
                  <a:srgbClr val="000000"/>
                </a:solidFill>
                <a:effectLst/>
                <a:latin typeface="Times New Roman" panose="02020603050405020304" pitchFamily="18" charset="0"/>
              </a:rPr>
              <a:t>=0.73); (F) control group vs. 48 hours treatment group (Q</a:t>
            </a:r>
            <a:r>
              <a:rPr lang="en-US" sz="1400" b="0" i="0" u="none" strike="noStrike" baseline="30000" dirty="0">
                <a:solidFill>
                  <a:srgbClr val="000000"/>
                </a:solidFill>
                <a:effectLst/>
                <a:latin typeface="Times New Roman" panose="02020603050405020304" pitchFamily="18" charset="0"/>
              </a:rPr>
              <a:t>2</a:t>
            </a:r>
            <a:r>
              <a:rPr lang="en-US" sz="1400" b="0" i="0" u="none" strike="noStrike" dirty="0">
                <a:solidFill>
                  <a:srgbClr val="000000"/>
                </a:solidFill>
                <a:effectLst/>
                <a:latin typeface="Times New Roman" panose="02020603050405020304" pitchFamily="18" charset="0"/>
              </a:rPr>
              <a:t>=0.76);</a:t>
            </a:r>
            <a:endParaRPr lang="en-US" sz="1400" dirty="0"/>
          </a:p>
        </p:txBody>
      </p:sp>
    </p:spTree>
    <p:extLst>
      <p:ext uri="{BB962C8B-B14F-4D97-AF65-F5344CB8AC3E}">
        <p14:creationId xmlns:p14="http://schemas.microsoft.com/office/powerpoint/2010/main" val="1137060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1" name="Rectangle 7180">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7182" name="Rectangle 718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5FC8DF-0BD1-FA6D-B5F1-CEE4F5DBCD5B}"/>
              </a:ext>
            </a:extLst>
          </p:cNvPr>
          <p:cNvSpPr>
            <a:spLocks noGrp="1"/>
          </p:cNvSpPr>
          <p:nvPr>
            <p:ph type="title"/>
          </p:nvPr>
        </p:nvSpPr>
        <p:spPr>
          <a:xfrm>
            <a:off x="638881" y="639193"/>
            <a:ext cx="3915533" cy="3573516"/>
          </a:xfrm>
        </p:spPr>
        <p:txBody>
          <a:bodyPr vert="horz" lIns="91440" tIns="45720" rIns="91440" bIns="45720" rtlCol="0" anchor="b">
            <a:normAutofit/>
          </a:bodyPr>
          <a:lstStyle/>
          <a:p>
            <a:pPr>
              <a:lnSpc>
                <a:spcPct val="90000"/>
              </a:lnSpc>
            </a:pPr>
            <a:r>
              <a:rPr lang="en-US" altLang="zh-CN" sz="4900" dirty="0"/>
              <a:t>Permutation Test on Control</a:t>
            </a:r>
            <a:r>
              <a:rPr lang="zh-CN" altLang="en-US" sz="4900" dirty="0"/>
              <a:t> </a:t>
            </a:r>
            <a:r>
              <a:rPr lang="en-US" altLang="zh-CN" sz="4900" dirty="0"/>
              <a:t>Group</a:t>
            </a:r>
            <a:r>
              <a:rPr lang="zh-CN" altLang="en-US" sz="4900" dirty="0"/>
              <a:t> </a:t>
            </a:r>
            <a:r>
              <a:rPr lang="en-US" altLang="zh-CN" sz="4900" dirty="0"/>
              <a:t>and Group 7</a:t>
            </a:r>
            <a:r>
              <a:rPr lang="zh-CN" altLang="en-US" sz="4900" dirty="0"/>
              <a:t> </a:t>
            </a:r>
            <a:r>
              <a:rPr lang="en-US" altLang="zh-CN" sz="4900" dirty="0"/>
              <a:t>(48</a:t>
            </a:r>
            <a:r>
              <a:rPr lang="zh-CN" altLang="en-US" sz="4900" dirty="0"/>
              <a:t> </a:t>
            </a:r>
            <a:r>
              <a:rPr lang="en-US" altLang="zh-CN" sz="4900" dirty="0"/>
              <a:t>hours)</a:t>
            </a:r>
            <a:endParaRPr lang="en-US" sz="4900" dirty="0"/>
          </a:p>
        </p:txBody>
      </p:sp>
      <p:sp>
        <p:nvSpPr>
          <p:cNvPr id="718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FD8F20"/>
          </a:solidFill>
          <a:ln w="38100" cap="rnd">
            <a:solidFill>
              <a:srgbClr val="FD8F2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3FEAAEF6-71CE-48DC-8520-0EF588AE48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86321" y="489417"/>
            <a:ext cx="7214616" cy="48097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4D6689-3119-F576-D568-DB578850A2D8}"/>
              </a:ext>
            </a:extLst>
          </p:cNvPr>
          <p:cNvSpPr txBox="1"/>
          <p:nvPr/>
        </p:nvSpPr>
        <p:spPr>
          <a:xfrm>
            <a:off x="5536905" y="5604487"/>
            <a:ext cx="6097772" cy="523220"/>
          </a:xfrm>
          <a:prstGeom prst="rect">
            <a:avLst/>
          </a:prstGeom>
          <a:noFill/>
        </p:spPr>
        <p:txBody>
          <a:bodyPr wrap="square">
            <a:spAutoFit/>
          </a:bodyPr>
          <a:lstStyle/>
          <a:p>
            <a:r>
              <a:rPr lang="en-US" altLang="zh-CN" sz="1400" b="1" dirty="0">
                <a:solidFill>
                  <a:srgbClr val="000000"/>
                </a:solidFill>
                <a:latin typeface="Times New Roman" panose="02020603050405020304" pitchFamily="18" charset="0"/>
              </a:rPr>
              <a:t>Figure:</a:t>
            </a:r>
            <a:r>
              <a:rPr lang="zh-CN" altLang="en-US" sz="1400" b="1" dirty="0">
                <a:solidFill>
                  <a:srgbClr val="000000"/>
                </a:solidFill>
                <a:latin typeface="Times New Roman" panose="02020603050405020304" pitchFamily="18" charset="0"/>
              </a:rPr>
              <a:t> </a:t>
            </a:r>
            <a:r>
              <a:rPr lang="en-US" sz="1400" b="1" dirty="0">
                <a:solidFill>
                  <a:srgbClr val="000000"/>
                </a:solidFill>
                <a:latin typeface="Times New Roman" panose="02020603050405020304" pitchFamily="18" charset="0"/>
              </a:rPr>
              <a:t>Permutation test </a:t>
            </a:r>
            <a:r>
              <a:rPr lang="en-US" altLang="zh-CN" sz="1400" b="1" dirty="0">
                <a:solidFill>
                  <a:srgbClr val="000000"/>
                </a:solidFill>
                <a:latin typeface="Times New Roman" panose="02020603050405020304" pitchFamily="18" charset="0"/>
              </a:rPr>
              <a:t>on</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control</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group</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(1)</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and</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48</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hours</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treatment</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group</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(7)</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with</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10,000</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iterations</a:t>
            </a:r>
            <a:endParaRPr lang="en-US" sz="1400" b="1"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180429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8" name="Rectangle 820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6E5B3-9095-5F0F-6D5A-09458E3B565A}"/>
              </a:ext>
            </a:extLst>
          </p:cNvPr>
          <p:cNvSpPr>
            <a:spLocks noGrp="1"/>
          </p:cNvSpPr>
          <p:nvPr>
            <p:ph type="title"/>
          </p:nvPr>
        </p:nvSpPr>
        <p:spPr>
          <a:xfrm>
            <a:off x="630936" y="639520"/>
            <a:ext cx="3429000" cy="1719072"/>
          </a:xfrm>
        </p:spPr>
        <p:txBody>
          <a:bodyPr anchor="b">
            <a:normAutofit/>
          </a:bodyPr>
          <a:lstStyle/>
          <a:p>
            <a:pPr>
              <a:lnSpc>
                <a:spcPct val="90000"/>
              </a:lnSpc>
            </a:pPr>
            <a:r>
              <a:rPr lang="en-US" altLang="zh-CN" sz="3800" dirty="0"/>
              <a:t>ANOVA</a:t>
            </a:r>
            <a:r>
              <a:rPr lang="zh-CN" altLang="en-US" sz="3800" dirty="0"/>
              <a:t> </a:t>
            </a:r>
            <a:r>
              <a:rPr lang="en-US" altLang="zh-CN" sz="3800" dirty="0"/>
              <a:t>Test</a:t>
            </a:r>
            <a:r>
              <a:rPr lang="zh-CN" altLang="en-US" sz="3800" dirty="0"/>
              <a:t> </a:t>
            </a:r>
            <a:r>
              <a:rPr lang="en-US" altLang="zh-CN" sz="3800" dirty="0"/>
              <a:t>on</a:t>
            </a:r>
            <a:r>
              <a:rPr lang="zh-CN" altLang="en-US" sz="3800" dirty="0"/>
              <a:t> </a:t>
            </a:r>
            <a:r>
              <a:rPr lang="en-US" altLang="zh-CN" sz="3800" dirty="0"/>
              <a:t>Group</a:t>
            </a:r>
            <a:r>
              <a:rPr lang="zh-CN" altLang="en-US" sz="3800" dirty="0"/>
              <a:t> </a:t>
            </a:r>
            <a:r>
              <a:rPr lang="en-US" altLang="zh-CN" sz="3800" dirty="0"/>
              <a:t>1</a:t>
            </a:r>
            <a:r>
              <a:rPr lang="zh-CN" altLang="en-US" sz="3800" dirty="0"/>
              <a:t> </a:t>
            </a:r>
            <a:r>
              <a:rPr lang="en-US" altLang="zh-CN" sz="3800" dirty="0"/>
              <a:t>and</a:t>
            </a:r>
            <a:r>
              <a:rPr lang="zh-CN" altLang="en-US" sz="3800" dirty="0"/>
              <a:t> </a:t>
            </a:r>
            <a:r>
              <a:rPr lang="en-US" altLang="zh-CN" sz="3800" dirty="0"/>
              <a:t>Group</a:t>
            </a:r>
            <a:r>
              <a:rPr lang="zh-CN" altLang="en-US" sz="3800" dirty="0"/>
              <a:t> </a:t>
            </a:r>
            <a:r>
              <a:rPr lang="en-US" altLang="zh-CN" sz="3800" dirty="0"/>
              <a:t>7</a:t>
            </a:r>
            <a:endParaRPr lang="en-US" sz="3800" dirty="0"/>
          </a:p>
        </p:txBody>
      </p:sp>
      <p:sp>
        <p:nvSpPr>
          <p:cNvPr id="8210"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05303E-6E63-B805-C1CE-7E6B4544EFE0}"/>
              </a:ext>
            </a:extLst>
          </p:cNvPr>
          <p:cNvSpPr>
            <a:spLocks noGrp="1"/>
          </p:cNvSpPr>
          <p:nvPr>
            <p:ph idx="1"/>
          </p:nvPr>
        </p:nvSpPr>
        <p:spPr>
          <a:xfrm>
            <a:off x="199937" y="3174672"/>
            <a:ext cx="6096692" cy="2439667"/>
          </a:xfrm>
        </p:spPr>
        <p:txBody>
          <a:bodyPr anchor="t">
            <a:noAutofit/>
          </a:bodyPr>
          <a:lstStyle/>
          <a:p>
            <a:pPr rtl="0">
              <a:lnSpc>
                <a:spcPct val="100000"/>
              </a:lnSpc>
              <a:spcBef>
                <a:spcPts val="0"/>
              </a:spcBef>
              <a:spcAft>
                <a:spcPts val="600"/>
              </a:spcAft>
            </a:pPr>
            <a:r>
              <a:rPr lang="en-US" sz="1800" b="0" i="0" u="none" strike="noStrike" dirty="0">
                <a:effectLst/>
                <a:latin typeface="Arial" panose="020B0604020202020204" pitchFamily="34" charset="0"/>
              </a:rPr>
              <a:t>At 5% false discovery rate, the number of significant variables is 26.</a:t>
            </a:r>
            <a:endParaRPr lang="en-US" sz="1800" b="0" dirty="0">
              <a:effectLst/>
            </a:endParaRPr>
          </a:p>
          <a:p>
            <a:pPr rtl="0">
              <a:lnSpc>
                <a:spcPct val="100000"/>
              </a:lnSpc>
              <a:spcBef>
                <a:spcPts val="0"/>
              </a:spcBef>
              <a:spcAft>
                <a:spcPts val="600"/>
              </a:spcAft>
            </a:pPr>
            <a:r>
              <a:rPr lang="en-US" sz="1800" b="0" i="0" u="none" strike="noStrike" dirty="0">
                <a:effectLst/>
                <a:latin typeface="Arial" panose="020B0604020202020204" pitchFamily="34" charset="0"/>
              </a:rPr>
              <a:t>At 10% false discovery rate, the number of significant variables is 43.</a:t>
            </a:r>
            <a:endParaRPr lang="en-US" sz="1800" i="0" u="none" strike="noStrike" dirty="0">
              <a:latin typeface="Arial" panose="020B0604020202020204" pitchFamily="34" charset="0"/>
            </a:endParaRPr>
          </a:p>
          <a:p>
            <a:pPr marL="0" indent="0" rtl="0">
              <a:lnSpc>
                <a:spcPct val="100000"/>
              </a:lnSpc>
              <a:spcBef>
                <a:spcPts val="0"/>
              </a:spcBef>
              <a:spcAft>
                <a:spcPts val="600"/>
              </a:spcAft>
              <a:buNone/>
            </a:pPr>
            <a:endParaRPr lang="en-US" sz="1800" b="0" dirty="0">
              <a:effectLst/>
              <a:latin typeface="Arial" panose="020B0604020202020204" pitchFamily="34" charset="0"/>
            </a:endParaRPr>
          </a:p>
          <a:p>
            <a:pPr marL="0" indent="0" rtl="0">
              <a:lnSpc>
                <a:spcPct val="100000"/>
              </a:lnSpc>
              <a:spcBef>
                <a:spcPts val="0"/>
              </a:spcBef>
              <a:spcAft>
                <a:spcPts val="600"/>
              </a:spcAft>
              <a:buNone/>
            </a:pPr>
            <a:r>
              <a:rPr lang="en-US" altLang="zh-CN" sz="1800" dirty="0">
                <a:latin typeface="Arial" panose="020B0604020202020204" pitchFamily="34" charset="0"/>
              </a:rPr>
              <a:t>#</a:t>
            </a:r>
            <a:r>
              <a:rPr lang="zh-CN" altLang="en-US" sz="1800" dirty="0">
                <a:latin typeface="Arial" panose="020B0604020202020204" pitchFamily="34" charset="0"/>
              </a:rPr>
              <a:t> </a:t>
            </a:r>
            <a:r>
              <a:rPr lang="en-US" altLang="zh-CN" sz="1800" dirty="0">
                <a:latin typeface="Arial" panose="020B0604020202020204" pitchFamily="34" charset="0"/>
              </a:rPr>
              <a:t>Compared</a:t>
            </a:r>
            <a:r>
              <a:rPr lang="zh-CN" altLang="en-US" sz="1800" dirty="0">
                <a:latin typeface="Arial" panose="020B0604020202020204" pitchFamily="34" charset="0"/>
              </a:rPr>
              <a:t> </a:t>
            </a:r>
            <a:r>
              <a:rPr lang="en-US" altLang="zh-CN" sz="1800" dirty="0">
                <a:latin typeface="Arial" panose="020B0604020202020204" pitchFamily="34" charset="0"/>
              </a:rPr>
              <a:t>to</a:t>
            </a:r>
            <a:r>
              <a:rPr lang="zh-CN" altLang="en-US" sz="1800" dirty="0">
                <a:latin typeface="Arial" panose="020B0604020202020204" pitchFamily="34" charset="0"/>
              </a:rPr>
              <a:t> </a:t>
            </a:r>
            <a:r>
              <a:rPr lang="en-US" altLang="zh-CN" sz="1800" dirty="0">
                <a:latin typeface="Arial" panose="020B0604020202020204" pitchFamily="34" charset="0"/>
              </a:rPr>
              <a:t>PLS-DA</a:t>
            </a:r>
            <a:r>
              <a:rPr lang="zh-CN" altLang="en-US" sz="1800" dirty="0">
                <a:latin typeface="Arial" panose="020B0604020202020204" pitchFamily="34" charset="0"/>
              </a:rPr>
              <a:t> </a:t>
            </a:r>
            <a:r>
              <a:rPr lang="en-US" altLang="zh-CN" sz="1800" dirty="0">
                <a:latin typeface="Arial" panose="020B0604020202020204" pitchFamily="34" charset="0"/>
              </a:rPr>
              <a:t>using</a:t>
            </a:r>
            <a:r>
              <a:rPr lang="zh-CN" altLang="en-US" sz="1800" dirty="0">
                <a:latin typeface="Arial" panose="020B0604020202020204" pitchFamily="34" charset="0"/>
              </a:rPr>
              <a:t> </a:t>
            </a:r>
            <a:r>
              <a:rPr lang="en-US" altLang="zh-CN" sz="1800" dirty="0">
                <a:latin typeface="Arial" panose="020B0604020202020204" pitchFamily="34" charset="0"/>
              </a:rPr>
              <a:t>VIP</a:t>
            </a:r>
            <a:r>
              <a:rPr lang="zh-CN" altLang="en-US" sz="1800" dirty="0">
                <a:latin typeface="Arial" panose="020B0604020202020204" pitchFamily="34" charset="0"/>
              </a:rPr>
              <a:t> </a:t>
            </a:r>
            <a:r>
              <a:rPr lang="en-US" altLang="zh-CN" sz="1800" dirty="0">
                <a:latin typeface="Arial" panose="020B0604020202020204" pitchFamily="34" charset="0"/>
              </a:rPr>
              <a:t>score:</a:t>
            </a:r>
            <a:endParaRPr lang="en-US" sz="1800" b="0" dirty="0">
              <a:effectLst/>
              <a:latin typeface="Arial" panose="020B0604020202020204" pitchFamily="34" charset="0"/>
            </a:endParaRPr>
          </a:p>
          <a:p>
            <a:pPr rtl="0">
              <a:lnSpc>
                <a:spcPct val="100000"/>
              </a:lnSpc>
              <a:spcBef>
                <a:spcPts val="0"/>
              </a:spcBef>
              <a:spcAft>
                <a:spcPts val="600"/>
              </a:spcAft>
            </a:pPr>
            <a:r>
              <a:rPr lang="en-US" sz="1800" b="0" i="0" u="none" strike="noStrike" dirty="0">
                <a:solidFill>
                  <a:srgbClr val="FF0000"/>
                </a:solidFill>
                <a:effectLst/>
                <a:latin typeface="Arial" panose="020B0604020202020204" pitchFamily="34" charset="0"/>
              </a:rPr>
              <a:t>With VIP score threshold &gt;1.0, there are 117 variables</a:t>
            </a:r>
            <a:endParaRPr lang="en-US" sz="1800" b="0" dirty="0">
              <a:solidFill>
                <a:srgbClr val="FF0000"/>
              </a:solidFill>
              <a:effectLst/>
            </a:endParaRPr>
          </a:p>
          <a:p>
            <a:pPr rtl="0">
              <a:lnSpc>
                <a:spcPct val="100000"/>
              </a:lnSpc>
              <a:spcBef>
                <a:spcPts val="0"/>
              </a:spcBef>
              <a:spcAft>
                <a:spcPts val="600"/>
              </a:spcAft>
            </a:pPr>
            <a:r>
              <a:rPr lang="en-US" sz="1800" b="0" i="0" u="none" strike="noStrike" dirty="0">
                <a:effectLst/>
                <a:latin typeface="Arial" panose="020B0604020202020204" pitchFamily="34" charset="0"/>
              </a:rPr>
              <a:t>With VIP score threshold &gt; 1.3, there are 62 variables</a:t>
            </a:r>
            <a:endParaRPr lang="en-US" sz="1800" b="0" dirty="0">
              <a:effectLst/>
            </a:endParaRPr>
          </a:p>
          <a:p>
            <a:pPr rtl="0">
              <a:lnSpc>
                <a:spcPct val="100000"/>
              </a:lnSpc>
              <a:spcBef>
                <a:spcPts val="0"/>
              </a:spcBef>
              <a:spcAft>
                <a:spcPts val="600"/>
              </a:spcAft>
            </a:pPr>
            <a:r>
              <a:rPr lang="en-US" sz="1800" b="0" i="0" u="none" strike="noStrike" dirty="0">
                <a:effectLst/>
                <a:latin typeface="Arial" panose="020B0604020202020204" pitchFamily="34" charset="0"/>
              </a:rPr>
              <a:t>With VIP score threshold &gt;1.5, there are 4</a:t>
            </a:r>
            <a:r>
              <a:rPr lang="en-US" altLang="zh-CN" sz="1800" b="0" i="0" u="none" strike="noStrike" dirty="0">
                <a:effectLst/>
                <a:latin typeface="Arial" panose="020B0604020202020204" pitchFamily="34" charset="0"/>
              </a:rPr>
              <a:t>3</a:t>
            </a:r>
            <a:r>
              <a:rPr lang="en-US" sz="1800" b="0" i="0" u="none" strike="noStrike" dirty="0">
                <a:effectLst/>
                <a:latin typeface="Arial" panose="020B0604020202020204" pitchFamily="34" charset="0"/>
              </a:rPr>
              <a:t> variables</a:t>
            </a:r>
            <a:endParaRPr lang="en-US" sz="1800" b="0" dirty="0">
              <a:effectLst/>
            </a:endParaRPr>
          </a:p>
        </p:txBody>
      </p:sp>
      <mc:AlternateContent xmlns:mc="http://schemas.openxmlformats.org/markup-compatibility/2006" xmlns:p14="http://schemas.microsoft.com/office/powerpoint/2010/main">
        <mc:Choice Requires="p14">
          <p:contentPart p14:bwMode="auto" r:id="rId3">
            <p14:nvContentPartPr>
              <p14:cNvPr id="8212" name="Ink 821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8212" name="Ink 821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8194" name="Picture 2">
            <a:extLst>
              <a:ext uri="{FF2B5EF4-FFF2-40B4-BE49-F238E27FC236}">
                <a16:creationId xmlns:a16="http://schemas.microsoft.com/office/drawing/2014/main" id="{2B03F117-029C-547F-BDF0-656255DD80F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04410" y="0"/>
            <a:ext cx="6338942" cy="25989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F61AC37-E5E4-25C9-80CF-19CE41BEF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3317" y="2695920"/>
            <a:ext cx="3861128" cy="38611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33702AB-803F-EDB8-89F3-F6676E7D30A0}"/>
              </a:ext>
            </a:extLst>
          </p:cNvPr>
          <p:cNvSpPr txBox="1"/>
          <p:nvPr/>
        </p:nvSpPr>
        <p:spPr>
          <a:xfrm>
            <a:off x="6172062" y="6198484"/>
            <a:ext cx="6097772" cy="523220"/>
          </a:xfrm>
          <a:prstGeom prst="rect">
            <a:avLst/>
          </a:prstGeom>
          <a:noFill/>
        </p:spPr>
        <p:txBody>
          <a:bodyPr wrap="square">
            <a:spAutoFit/>
          </a:bodyPr>
          <a:lstStyle/>
          <a:p>
            <a:r>
              <a:rPr lang="en-US" sz="1400" b="1" dirty="0">
                <a:solidFill>
                  <a:srgbClr val="000000"/>
                </a:solidFill>
                <a:latin typeface="Times New Roman" panose="02020603050405020304" pitchFamily="18" charset="0"/>
              </a:rPr>
              <a:t>Figure: </a:t>
            </a:r>
            <a:r>
              <a:rPr lang="en-US" altLang="zh-CN" sz="1400" b="1" dirty="0">
                <a:solidFill>
                  <a:srgbClr val="000000"/>
                </a:solidFill>
                <a:latin typeface="Times New Roman" panose="02020603050405020304" pitchFamily="18" charset="0"/>
              </a:rPr>
              <a:t>U</a:t>
            </a:r>
            <a:r>
              <a:rPr lang="en-US" sz="1400" b="1" dirty="0">
                <a:solidFill>
                  <a:srgbClr val="000000"/>
                </a:solidFill>
                <a:latin typeface="Times New Roman" panose="02020603050405020304" pitchFamily="18" charset="0"/>
              </a:rPr>
              <a:t>pset plot between PLS-DA and ANOVA test. </a:t>
            </a:r>
            <a:r>
              <a:rPr lang="en-US" sz="1400" dirty="0">
                <a:solidFill>
                  <a:srgbClr val="000000"/>
                </a:solidFill>
                <a:latin typeface="Times New Roman" panose="02020603050405020304" pitchFamily="18" charset="0"/>
              </a:rPr>
              <a:t>VIP cutoff is 1.3 and 1.5 in PLSDA; FDR threshold is 5% and 10% in ANOVA test.</a:t>
            </a:r>
          </a:p>
        </p:txBody>
      </p:sp>
      <p:sp>
        <p:nvSpPr>
          <p:cNvPr id="5" name="TextBox 4">
            <a:extLst>
              <a:ext uri="{FF2B5EF4-FFF2-40B4-BE49-F238E27FC236}">
                <a16:creationId xmlns:a16="http://schemas.microsoft.com/office/drawing/2014/main" id="{BD7B9A3B-7C28-C746-20C9-C0DCA13397AF}"/>
              </a:ext>
            </a:extLst>
          </p:cNvPr>
          <p:cNvSpPr txBox="1"/>
          <p:nvPr/>
        </p:nvSpPr>
        <p:spPr>
          <a:xfrm>
            <a:off x="6790763" y="2542032"/>
            <a:ext cx="4860370" cy="307777"/>
          </a:xfrm>
          <a:prstGeom prst="rect">
            <a:avLst/>
          </a:prstGeom>
          <a:noFill/>
        </p:spPr>
        <p:txBody>
          <a:bodyPr wrap="none" rtlCol="0">
            <a:spAutoFit/>
          </a:bodyPr>
          <a:lstStyle/>
          <a:p>
            <a:r>
              <a:rPr lang="en-US" altLang="zh-CN" sz="1400" b="1" dirty="0">
                <a:solidFill>
                  <a:srgbClr val="000000"/>
                </a:solidFill>
                <a:latin typeface="Times New Roman" panose="02020603050405020304" pitchFamily="18" charset="0"/>
              </a:rPr>
              <a:t>Figure:</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Histogram</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of</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metabolites’</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P-values</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from</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ANOVA</a:t>
            </a:r>
            <a:r>
              <a:rPr lang="zh-CN" altLang="en-US" sz="1400" b="1" dirty="0">
                <a:solidFill>
                  <a:srgbClr val="000000"/>
                </a:solidFill>
                <a:latin typeface="Times New Roman" panose="02020603050405020304" pitchFamily="18" charset="0"/>
              </a:rPr>
              <a:t> </a:t>
            </a:r>
            <a:r>
              <a:rPr lang="en-US" altLang="zh-CN" sz="1400" b="1" dirty="0">
                <a:solidFill>
                  <a:srgbClr val="000000"/>
                </a:solidFill>
                <a:latin typeface="Times New Roman" panose="02020603050405020304" pitchFamily="18" charset="0"/>
              </a:rPr>
              <a:t>test</a:t>
            </a:r>
            <a:endParaRPr lang="en-US" sz="1400" b="1"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91323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D4705F-9626-5FDC-95DA-0E4D510D9EE8}"/>
              </a:ext>
            </a:extLst>
          </p:cNvPr>
          <p:cNvSpPr>
            <a:spLocks noGrp="1"/>
          </p:cNvSpPr>
          <p:nvPr>
            <p:ph type="title"/>
          </p:nvPr>
        </p:nvSpPr>
        <p:spPr>
          <a:xfrm>
            <a:off x="630936" y="640080"/>
            <a:ext cx="4818888" cy="1481328"/>
          </a:xfrm>
        </p:spPr>
        <p:txBody>
          <a:bodyPr anchor="b">
            <a:normAutofit/>
          </a:bodyPr>
          <a:lstStyle/>
          <a:p>
            <a:pPr>
              <a:lnSpc>
                <a:spcPct val="90000"/>
              </a:lnSpc>
            </a:pPr>
            <a:r>
              <a:rPr lang="en-US" altLang="zh-CN" sz="4300" dirty="0"/>
              <a:t>Why</a:t>
            </a:r>
            <a:r>
              <a:rPr lang="zh-CN" altLang="en-US" sz="4300" dirty="0"/>
              <a:t> </a:t>
            </a:r>
            <a:r>
              <a:rPr lang="en-US" altLang="zh-CN" sz="4300" dirty="0"/>
              <a:t>NOT</a:t>
            </a:r>
            <a:r>
              <a:rPr lang="zh-CN" altLang="en-US" sz="4300" dirty="0"/>
              <a:t> </a:t>
            </a:r>
            <a:r>
              <a:rPr lang="en-US" altLang="zh-CN" sz="4300" dirty="0"/>
              <a:t>Univariate</a:t>
            </a:r>
            <a:r>
              <a:rPr lang="zh-CN" altLang="en-US" sz="4300" dirty="0"/>
              <a:t> </a:t>
            </a:r>
            <a:r>
              <a:rPr lang="en-US" altLang="zh-CN" sz="4300" dirty="0"/>
              <a:t>Statistics</a:t>
            </a:r>
            <a:endParaRPr lang="en-US" sz="4300" dirty="0"/>
          </a:p>
        </p:txBody>
      </p:sp>
      <p:sp>
        <p:nvSpPr>
          <p:cNvPr id="513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F4E4E"/>
          </a:solidFill>
          <a:ln w="38100" cap="rnd">
            <a:solidFill>
              <a:srgbClr val="FF4E4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32A362-8752-2024-9CDE-878FF2BA6E3F}"/>
              </a:ext>
            </a:extLst>
          </p:cNvPr>
          <p:cNvSpPr>
            <a:spLocks noGrp="1"/>
          </p:cNvSpPr>
          <p:nvPr>
            <p:ph idx="1"/>
          </p:nvPr>
        </p:nvSpPr>
        <p:spPr>
          <a:xfrm>
            <a:off x="936515" y="2574036"/>
            <a:ext cx="4818888" cy="3547872"/>
          </a:xfrm>
        </p:spPr>
        <p:txBody>
          <a:bodyPr anchor="t">
            <a:normAutofit/>
          </a:bodyPr>
          <a:lstStyle/>
          <a:p>
            <a:r>
              <a:rPr lang="en-US" sz="2000" dirty="0"/>
              <a:t>High Dimensionality</a:t>
            </a:r>
          </a:p>
          <a:p>
            <a:r>
              <a:rPr lang="en-US" sz="2000" dirty="0"/>
              <a:t>Collinearity</a:t>
            </a:r>
            <a:r>
              <a:rPr lang="zh-CN" altLang="en-US" sz="2000" dirty="0"/>
              <a:t> </a:t>
            </a:r>
            <a:r>
              <a:rPr lang="en-US" altLang="zh-CN" sz="2000" dirty="0"/>
              <a:t>(Right</a:t>
            </a:r>
            <a:r>
              <a:rPr lang="zh-CN" altLang="en-US" sz="2000" dirty="0"/>
              <a:t> </a:t>
            </a:r>
            <a:r>
              <a:rPr lang="en-US" altLang="zh-CN" sz="2000" dirty="0"/>
              <a:t>Figure</a:t>
            </a:r>
            <a:r>
              <a:rPr lang="zh-CN" altLang="en-US" sz="2000" dirty="0"/>
              <a:t> </a:t>
            </a:r>
            <a:r>
              <a:rPr lang="en-US" altLang="zh-CN" sz="2000" dirty="0"/>
              <a:t>)</a:t>
            </a:r>
            <a:endParaRPr lang="en-US" sz="2000" dirty="0"/>
          </a:p>
          <a:p>
            <a:r>
              <a:rPr lang="en-US" sz="2000" dirty="0"/>
              <a:t>Overfitting and False Discovery</a:t>
            </a:r>
            <a:br>
              <a:rPr lang="en-US" dirty="0"/>
            </a:br>
            <a:endParaRPr lang="en-US" dirty="0"/>
          </a:p>
        </p:txBody>
      </p:sp>
      <mc:AlternateContent xmlns:mc="http://schemas.openxmlformats.org/markup-compatibility/2006" xmlns:p14="http://schemas.microsoft.com/office/powerpoint/2010/main">
        <mc:Choice Requires="p14">
          <p:contentPart p14:bwMode="auto" r:id="rId3">
            <p14:nvContentPartPr>
              <p14:cNvPr id="5133" name="Ink 513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5133" name="Ink 513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5124" name="Picture 4">
            <a:extLst>
              <a:ext uri="{FF2B5EF4-FFF2-40B4-BE49-F238E27FC236}">
                <a16:creationId xmlns:a16="http://schemas.microsoft.com/office/drawing/2014/main" id="{5EAF325C-1E20-D744-ABC7-854DA07754F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99048" y="1381887"/>
            <a:ext cx="5458968" cy="4094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7AA242-1A20-D435-622B-109C8E5C35E2}"/>
              </a:ext>
            </a:extLst>
          </p:cNvPr>
          <p:cNvSpPr txBox="1"/>
          <p:nvPr/>
        </p:nvSpPr>
        <p:spPr>
          <a:xfrm>
            <a:off x="7708648" y="5613058"/>
            <a:ext cx="2530107" cy="369332"/>
          </a:xfrm>
          <a:prstGeom prst="rect">
            <a:avLst/>
          </a:prstGeom>
          <a:noFill/>
        </p:spPr>
        <p:txBody>
          <a:bodyPr wrap="square">
            <a:spAutoFit/>
          </a:bodyPr>
          <a:lstStyle/>
          <a:p>
            <a:r>
              <a:rPr lang="en-US" sz="1800" dirty="0"/>
              <a:t>Collinearity</a:t>
            </a:r>
            <a:r>
              <a:rPr lang="zh-CN" altLang="en-US" sz="1800" dirty="0"/>
              <a:t> </a:t>
            </a:r>
            <a:r>
              <a:rPr lang="en-US" altLang="zh-CN" dirty="0"/>
              <a:t>E</a:t>
            </a:r>
            <a:r>
              <a:rPr lang="en-US" altLang="zh-CN" sz="1800" dirty="0"/>
              <a:t>xample</a:t>
            </a:r>
            <a:endParaRPr lang="en-US" dirty="0"/>
          </a:p>
        </p:txBody>
      </p:sp>
    </p:spTree>
    <p:extLst>
      <p:ext uri="{BB962C8B-B14F-4D97-AF65-F5344CB8AC3E}">
        <p14:creationId xmlns:p14="http://schemas.microsoft.com/office/powerpoint/2010/main" val="3586592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12">
            <a:extLst>
              <a:ext uri="{FF2B5EF4-FFF2-40B4-BE49-F238E27FC236}">
                <a16:creationId xmlns:a16="http://schemas.microsoft.com/office/drawing/2014/main" id="{B410A890-67F3-0D6F-C3D4-EF39FCFA8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58A9052-152A-C928-F7BC-3CE9D653AE6D}"/>
              </a:ext>
            </a:extLst>
          </p:cNvPr>
          <p:cNvSpPr>
            <a:spLocks noGrp="1"/>
          </p:cNvSpPr>
          <p:nvPr>
            <p:ph type="title"/>
          </p:nvPr>
        </p:nvSpPr>
        <p:spPr>
          <a:xfrm>
            <a:off x="638882" y="639193"/>
            <a:ext cx="7037248" cy="3573516"/>
          </a:xfrm>
        </p:spPr>
        <p:txBody>
          <a:bodyPr vert="horz" lIns="91440" tIns="45720" rIns="91440" bIns="45720" rtlCol="0" anchor="b">
            <a:noAutofit/>
          </a:bodyPr>
          <a:lstStyle/>
          <a:p>
            <a:pPr>
              <a:lnSpc>
                <a:spcPct val="90000"/>
              </a:lnSpc>
            </a:pPr>
            <a:r>
              <a:rPr lang="en-US" altLang="zh-CN" sz="8800" i="1" dirty="0">
                <a:solidFill>
                  <a:schemeClr val="bg1"/>
                </a:solidFill>
              </a:rPr>
              <a:t>3.Cx. </a:t>
            </a:r>
            <a:r>
              <a:rPr lang="en-US" altLang="zh-CN" sz="8800" i="1" dirty="0" err="1">
                <a:solidFill>
                  <a:schemeClr val="bg1"/>
                </a:solidFill>
              </a:rPr>
              <a:t>Tarsalis</a:t>
            </a:r>
            <a:r>
              <a:rPr lang="en-US" altLang="zh-CN" sz="8800" i="1" dirty="0">
                <a:solidFill>
                  <a:schemeClr val="bg1"/>
                </a:solidFill>
              </a:rPr>
              <a:t> </a:t>
            </a:r>
            <a:r>
              <a:rPr lang="en-US" altLang="zh-CN" sz="8800" dirty="0">
                <a:solidFill>
                  <a:schemeClr val="bg1"/>
                </a:solidFill>
              </a:rPr>
              <a:t>Population Genetics</a:t>
            </a:r>
            <a:endParaRPr lang="en-US" sz="8800" dirty="0">
              <a:solidFill>
                <a:schemeClr val="bg1"/>
              </a:solidFill>
            </a:endParaRPr>
          </a:p>
        </p:txBody>
      </p:sp>
      <p:pic>
        <p:nvPicPr>
          <p:cNvPr id="4" name="Content Placeholder 3" descr="A black and white logo&#10;&#10;Description automatically generated">
            <a:extLst>
              <a:ext uri="{FF2B5EF4-FFF2-40B4-BE49-F238E27FC236}">
                <a16:creationId xmlns:a16="http://schemas.microsoft.com/office/drawing/2014/main" id="{34641A98-9F93-5737-68DB-1590068C6817}"/>
              </a:ext>
            </a:extLst>
          </p:cNvPr>
          <p:cNvPicPr>
            <a:picLocks noGrp="1" noChangeAspect="1"/>
          </p:cNvPicPr>
          <p:nvPr>
            <p:ph idx="1"/>
          </p:nvPr>
        </p:nvPicPr>
        <p:blipFill rotWithShape="1">
          <a:blip r:embed="rId3"/>
          <a:srcRect b="303"/>
          <a:stretch/>
        </p:blipFill>
        <p:spPr>
          <a:xfrm>
            <a:off x="7676130" y="416880"/>
            <a:ext cx="4360648" cy="4347435"/>
          </a:xfrm>
          <a:prstGeom prst="rect">
            <a:avLst/>
          </a:prstGeom>
        </p:spPr>
      </p:pic>
    </p:spTree>
    <p:extLst>
      <p:ext uri="{BB962C8B-B14F-4D97-AF65-F5344CB8AC3E}">
        <p14:creationId xmlns:p14="http://schemas.microsoft.com/office/powerpoint/2010/main" val="377738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D96BD-C2D5-54BC-0E15-4663B2958297}"/>
              </a:ext>
            </a:extLst>
          </p:cNvPr>
          <p:cNvSpPr>
            <a:spLocks noGrp="1"/>
          </p:cNvSpPr>
          <p:nvPr>
            <p:ph type="title"/>
          </p:nvPr>
        </p:nvSpPr>
        <p:spPr>
          <a:xfrm>
            <a:off x="635000" y="634029"/>
            <a:ext cx="10921640" cy="1314698"/>
          </a:xfrm>
        </p:spPr>
        <p:txBody>
          <a:bodyPr vert="horz" lIns="91440" tIns="45720" rIns="91440" bIns="45720" rtlCol="0" anchor="ctr">
            <a:normAutofit/>
          </a:bodyPr>
          <a:lstStyle/>
          <a:p>
            <a:pPr algn="ctr"/>
            <a:r>
              <a:rPr lang="en-US" sz="7200"/>
              <a:t>Content</a:t>
            </a:r>
          </a:p>
        </p:txBody>
      </p:sp>
      <p:sp>
        <p:nvSpPr>
          <p:cNvPr id="13" name="Rectangle 1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4">
            <a:extLst>
              <a:ext uri="{FF2B5EF4-FFF2-40B4-BE49-F238E27FC236}">
                <a16:creationId xmlns:a16="http://schemas.microsoft.com/office/drawing/2014/main" id="{962F11C0-62CD-B0C4-362A-80BC950DED13}"/>
              </a:ext>
            </a:extLst>
          </p:cNvPr>
          <p:cNvGraphicFramePr/>
          <p:nvPr>
            <p:extLst>
              <p:ext uri="{D42A27DB-BD31-4B8C-83A1-F6EECF244321}">
                <p14:modId xmlns:p14="http://schemas.microsoft.com/office/powerpoint/2010/main" val="1426410554"/>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4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6BCB-1878-CFD0-329E-93C4987DC0F5}"/>
              </a:ext>
            </a:extLst>
          </p:cNvPr>
          <p:cNvSpPr>
            <a:spLocks noGrp="1"/>
          </p:cNvSpPr>
          <p:nvPr>
            <p:ph type="title"/>
          </p:nvPr>
        </p:nvSpPr>
        <p:spPr/>
        <p:txBody>
          <a:bodyPr/>
          <a:lstStyle/>
          <a:p>
            <a:r>
              <a:rPr lang="en-US" altLang="zh-CN" dirty="0"/>
              <a:t>Workflow</a:t>
            </a:r>
            <a:endParaRPr lang="en-US" dirty="0"/>
          </a:p>
        </p:txBody>
      </p:sp>
      <p:grpSp>
        <p:nvGrpSpPr>
          <p:cNvPr id="18" name="Group 17">
            <a:extLst>
              <a:ext uri="{FF2B5EF4-FFF2-40B4-BE49-F238E27FC236}">
                <a16:creationId xmlns:a16="http://schemas.microsoft.com/office/drawing/2014/main" id="{FBB80A81-76AC-BE21-F65A-11402697545A}"/>
              </a:ext>
            </a:extLst>
          </p:cNvPr>
          <p:cNvGrpSpPr/>
          <p:nvPr/>
        </p:nvGrpSpPr>
        <p:grpSpPr>
          <a:xfrm>
            <a:off x="178430" y="2182426"/>
            <a:ext cx="1852448" cy="4201620"/>
            <a:chOff x="838200" y="2291255"/>
            <a:chExt cx="1852448" cy="4201620"/>
          </a:xfrm>
        </p:grpSpPr>
        <p:sp>
          <p:nvSpPr>
            <p:cNvPr id="4" name="Rectangle 3">
              <a:extLst>
                <a:ext uri="{FF2B5EF4-FFF2-40B4-BE49-F238E27FC236}">
                  <a16:creationId xmlns:a16="http://schemas.microsoft.com/office/drawing/2014/main" id="{2A530E46-5FF7-3F87-D46A-202149C40736}"/>
                </a:ext>
              </a:extLst>
            </p:cNvPr>
            <p:cNvSpPr/>
            <p:nvPr/>
          </p:nvSpPr>
          <p:spPr>
            <a:xfrm>
              <a:off x="838200" y="2291255"/>
              <a:ext cx="1852448" cy="113774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Sample Collection</a:t>
              </a:r>
            </a:p>
          </p:txBody>
        </p:sp>
        <p:sp>
          <p:nvSpPr>
            <p:cNvPr id="5" name="Rectangle 4">
              <a:extLst>
                <a:ext uri="{FF2B5EF4-FFF2-40B4-BE49-F238E27FC236}">
                  <a16:creationId xmlns:a16="http://schemas.microsoft.com/office/drawing/2014/main" id="{2DC29830-E742-104F-BAB4-5F4FF3AA6B7C}"/>
                </a:ext>
              </a:extLst>
            </p:cNvPr>
            <p:cNvSpPr/>
            <p:nvPr/>
          </p:nvSpPr>
          <p:spPr>
            <a:xfrm>
              <a:off x="838200" y="3662855"/>
              <a:ext cx="1852448" cy="113774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Genome Sequencing, Assembly, and Annotation</a:t>
              </a:r>
            </a:p>
          </p:txBody>
        </p:sp>
        <p:sp>
          <p:nvSpPr>
            <p:cNvPr id="6" name="Rectangle 5">
              <a:extLst>
                <a:ext uri="{FF2B5EF4-FFF2-40B4-BE49-F238E27FC236}">
                  <a16:creationId xmlns:a16="http://schemas.microsoft.com/office/drawing/2014/main" id="{404579D0-4CD4-12C9-3616-3D7565906333}"/>
                </a:ext>
              </a:extLst>
            </p:cNvPr>
            <p:cNvSpPr/>
            <p:nvPr/>
          </p:nvSpPr>
          <p:spPr>
            <a:xfrm>
              <a:off x="838200" y="5034455"/>
              <a:ext cx="1852448" cy="145842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RAD-Seq Library Preparation, Sequencing and SNP Calling</a:t>
              </a:r>
            </a:p>
          </p:txBody>
        </p:sp>
      </p:grpSp>
      <p:sp>
        <p:nvSpPr>
          <p:cNvPr id="7" name="Rectangle 6">
            <a:extLst>
              <a:ext uri="{FF2B5EF4-FFF2-40B4-BE49-F238E27FC236}">
                <a16:creationId xmlns:a16="http://schemas.microsoft.com/office/drawing/2014/main" id="{541A7704-4E5F-2FE3-95AE-DFBFACDD781D}"/>
              </a:ext>
            </a:extLst>
          </p:cNvPr>
          <p:cNvSpPr/>
          <p:nvPr/>
        </p:nvSpPr>
        <p:spPr>
          <a:xfrm>
            <a:off x="2801168" y="2276663"/>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Population Structure Analysis</a:t>
            </a:r>
          </a:p>
        </p:txBody>
      </p:sp>
      <p:sp>
        <p:nvSpPr>
          <p:cNvPr id="8" name="Rectangle 7">
            <a:extLst>
              <a:ext uri="{FF2B5EF4-FFF2-40B4-BE49-F238E27FC236}">
                <a16:creationId xmlns:a16="http://schemas.microsoft.com/office/drawing/2014/main" id="{4713F942-D0B4-5AE4-4AC8-CACCDC59B709}"/>
              </a:ext>
            </a:extLst>
          </p:cNvPr>
          <p:cNvSpPr/>
          <p:nvPr/>
        </p:nvSpPr>
        <p:spPr>
          <a:xfrm>
            <a:off x="2801168" y="3648264"/>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Genotype-Environment Association</a:t>
            </a:r>
          </a:p>
        </p:txBody>
      </p:sp>
      <p:sp>
        <p:nvSpPr>
          <p:cNvPr id="9" name="Rectangle 8">
            <a:extLst>
              <a:ext uri="{FF2B5EF4-FFF2-40B4-BE49-F238E27FC236}">
                <a16:creationId xmlns:a16="http://schemas.microsoft.com/office/drawing/2014/main" id="{4B0FAFB5-2CD0-5769-2A46-68740F0BA4B9}"/>
              </a:ext>
            </a:extLst>
          </p:cNvPr>
          <p:cNvSpPr/>
          <p:nvPr/>
        </p:nvSpPr>
        <p:spPr>
          <a:xfrm>
            <a:off x="2801168" y="5180201"/>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SNPs under Selection</a:t>
            </a:r>
          </a:p>
        </p:txBody>
      </p:sp>
      <p:sp>
        <p:nvSpPr>
          <p:cNvPr id="10" name="Rectangle 9">
            <a:extLst>
              <a:ext uri="{FF2B5EF4-FFF2-40B4-BE49-F238E27FC236}">
                <a16:creationId xmlns:a16="http://schemas.microsoft.com/office/drawing/2014/main" id="{61D987BD-066A-425E-4B46-7E1883692355}"/>
              </a:ext>
            </a:extLst>
          </p:cNvPr>
          <p:cNvSpPr/>
          <p:nvPr/>
        </p:nvSpPr>
        <p:spPr>
          <a:xfrm>
            <a:off x="5670492" y="2035883"/>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ADMIXTURE</a:t>
            </a:r>
          </a:p>
        </p:txBody>
      </p:sp>
      <p:sp>
        <p:nvSpPr>
          <p:cNvPr id="11" name="Rectangle 10">
            <a:extLst>
              <a:ext uri="{FF2B5EF4-FFF2-40B4-BE49-F238E27FC236}">
                <a16:creationId xmlns:a16="http://schemas.microsoft.com/office/drawing/2014/main" id="{7F0428EE-BA1E-F6B6-2B56-58DEECE3DEB4}"/>
              </a:ext>
            </a:extLst>
          </p:cNvPr>
          <p:cNvSpPr/>
          <p:nvPr/>
        </p:nvSpPr>
        <p:spPr>
          <a:xfrm>
            <a:off x="5670492" y="2614171"/>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AMOVA</a:t>
            </a:r>
          </a:p>
        </p:txBody>
      </p:sp>
      <p:sp>
        <p:nvSpPr>
          <p:cNvPr id="12" name="Rectangle 11">
            <a:extLst>
              <a:ext uri="{FF2B5EF4-FFF2-40B4-BE49-F238E27FC236}">
                <a16:creationId xmlns:a16="http://schemas.microsoft.com/office/drawing/2014/main" id="{266EDBE3-3A52-EB4A-D9F9-4B2D7330DEA1}"/>
              </a:ext>
            </a:extLst>
          </p:cNvPr>
          <p:cNvSpPr/>
          <p:nvPr/>
        </p:nvSpPr>
        <p:spPr>
          <a:xfrm>
            <a:off x="5670492" y="3816254"/>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LFMM</a:t>
            </a:r>
          </a:p>
        </p:txBody>
      </p:sp>
      <p:sp>
        <p:nvSpPr>
          <p:cNvPr id="13" name="Rectangle 12">
            <a:extLst>
              <a:ext uri="{FF2B5EF4-FFF2-40B4-BE49-F238E27FC236}">
                <a16:creationId xmlns:a16="http://schemas.microsoft.com/office/drawing/2014/main" id="{F2CCDA29-B03D-8624-6741-F6917F5C62A0}"/>
              </a:ext>
            </a:extLst>
          </p:cNvPr>
          <p:cNvSpPr/>
          <p:nvPr/>
        </p:nvSpPr>
        <p:spPr>
          <a:xfrm>
            <a:off x="5686925" y="4338203"/>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RDA</a:t>
            </a:r>
          </a:p>
        </p:txBody>
      </p:sp>
      <p:sp>
        <p:nvSpPr>
          <p:cNvPr id="14" name="Rectangle 13">
            <a:extLst>
              <a:ext uri="{FF2B5EF4-FFF2-40B4-BE49-F238E27FC236}">
                <a16:creationId xmlns:a16="http://schemas.microsoft.com/office/drawing/2014/main" id="{7E0F4112-715B-6CE4-2AB5-CE16746A37C8}"/>
              </a:ext>
            </a:extLst>
          </p:cNvPr>
          <p:cNvSpPr/>
          <p:nvPr/>
        </p:nvSpPr>
        <p:spPr>
          <a:xfrm>
            <a:off x="5628451" y="5223179"/>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PCAdapt</a:t>
            </a:r>
            <a:endParaRPr lang="en-US" dirty="0">
              <a:solidFill>
                <a:schemeClr val="tx1"/>
              </a:solidFill>
            </a:endParaRPr>
          </a:p>
        </p:txBody>
      </p:sp>
      <p:sp>
        <p:nvSpPr>
          <p:cNvPr id="15" name="Rectangle 14">
            <a:extLst>
              <a:ext uri="{FF2B5EF4-FFF2-40B4-BE49-F238E27FC236}">
                <a16:creationId xmlns:a16="http://schemas.microsoft.com/office/drawing/2014/main" id="{E989F971-8BEA-7A95-192D-B62E0E4F054C}"/>
              </a:ext>
            </a:extLst>
          </p:cNvPr>
          <p:cNvSpPr/>
          <p:nvPr/>
        </p:nvSpPr>
        <p:spPr>
          <a:xfrm>
            <a:off x="5632275" y="5902486"/>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Bayescan</a:t>
            </a:r>
            <a:endParaRPr lang="en-US" dirty="0">
              <a:solidFill>
                <a:schemeClr val="tx1"/>
              </a:solidFill>
            </a:endParaRPr>
          </a:p>
        </p:txBody>
      </p:sp>
      <p:sp>
        <p:nvSpPr>
          <p:cNvPr id="17" name="Right Arrow 16">
            <a:extLst>
              <a:ext uri="{FF2B5EF4-FFF2-40B4-BE49-F238E27FC236}">
                <a16:creationId xmlns:a16="http://schemas.microsoft.com/office/drawing/2014/main" id="{78E7DC49-3912-05AA-9BCA-28BEBE007D1B}"/>
              </a:ext>
            </a:extLst>
          </p:cNvPr>
          <p:cNvSpPr/>
          <p:nvPr/>
        </p:nvSpPr>
        <p:spPr>
          <a:xfrm>
            <a:off x="2076456" y="3918452"/>
            <a:ext cx="575260" cy="52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F619D56-0003-9469-CAF3-0D4C2A042905}"/>
              </a:ext>
            </a:extLst>
          </p:cNvPr>
          <p:cNvCxnSpPr>
            <a:stCxn id="7" idx="3"/>
            <a:endCxn id="10" idx="1"/>
          </p:cNvCxnSpPr>
          <p:nvPr/>
        </p:nvCxnSpPr>
        <p:spPr>
          <a:xfrm flipV="1">
            <a:off x="4653616" y="2276663"/>
            <a:ext cx="1016876" cy="568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C350F73-6389-464F-27B8-525D8D42D830}"/>
              </a:ext>
            </a:extLst>
          </p:cNvPr>
          <p:cNvCxnSpPr>
            <a:cxnSpLocks/>
            <a:stCxn id="7" idx="3"/>
            <a:endCxn id="11" idx="1"/>
          </p:cNvCxnSpPr>
          <p:nvPr/>
        </p:nvCxnSpPr>
        <p:spPr>
          <a:xfrm>
            <a:off x="4653616" y="2845536"/>
            <a:ext cx="1016876" cy="9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F534C8-B9A4-165C-6B0C-072C5A61FF8E}"/>
              </a:ext>
            </a:extLst>
          </p:cNvPr>
          <p:cNvCxnSpPr>
            <a:cxnSpLocks/>
            <a:stCxn id="8" idx="3"/>
            <a:endCxn id="12" idx="1"/>
          </p:cNvCxnSpPr>
          <p:nvPr/>
        </p:nvCxnSpPr>
        <p:spPr>
          <a:xfrm flipV="1">
            <a:off x="4653616" y="4057034"/>
            <a:ext cx="1016876" cy="160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99B2393-3B62-FF84-1D23-540524B00947}"/>
              </a:ext>
            </a:extLst>
          </p:cNvPr>
          <p:cNvCxnSpPr>
            <a:cxnSpLocks/>
            <a:stCxn id="8" idx="3"/>
            <a:endCxn id="13" idx="1"/>
          </p:cNvCxnSpPr>
          <p:nvPr/>
        </p:nvCxnSpPr>
        <p:spPr>
          <a:xfrm>
            <a:off x="4653616" y="4217137"/>
            <a:ext cx="1033309" cy="3618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C9B844-C033-0FFD-31A4-946047D55C4A}"/>
              </a:ext>
            </a:extLst>
          </p:cNvPr>
          <p:cNvCxnSpPr>
            <a:cxnSpLocks/>
            <a:stCxn id="9" idx="3"/>
            <a:endCxn id="14" idx="1"/>
          </p:cNvCxnSpPr>
          <p:nvPr/>
        </p:nvCxnSpPr>
        <p:spPr>
          <a:xfrm flipV="1">
            <a:off x="4653616" y="5463959"/>
            <a:ext cx="974835" cy="2851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127451-5206-B6E6-3C19-BB541028879F}"/>
              </a:ext>
            </a:extLst>
          </p:cNvPr>
          <p:cNvCxnSpPr>
            <a:cxnSpLocks/>
            <a:stCxn id="9" idx="3"/>
            <a:endCxn id="15" idx="1"/>
          </p:cNvCxnSpPr>
          <p:nvPr/>
        </p:nvCxnSpPr>
        <p:spPr>
          <a:xfrm>
            <a:off x="4653616" y="5749074"/>
            <a:ext cx="978659" cy="39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FDF7411-BEC9-36EC-1B56-3F574089E09E}"/>
              </a:ext>
            </a:extLst>
          </p:cNvPr>
          <p:cNvSpPr/>
          <p:nvPr/>
        </p:nvSpPr>
        <p:spPr>
          <a:xfrm>
            <a:off x="2527909" y="1944413"/>
            <a:ext cx="8739181" cy="4645573"/>
          </a:xfrm>
          <a:prstGeom prst="rect">
            <a:avLst/>
          </a:prstGeom>
          <a:noFill/>
          <a:ln w="25400">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0DCE0F5-10FF-01EE-0264-8B0200214E2A}"/>
              </a:ext>
            </a:extLst>
          </p:cNvPr>
          <p:cNvSpPr/>
          <p:nvPr/>
        </p:nvSpPr>
        <p:spPr>
          <a:xfrm>
            <a:off x="5670492" y="3129891"/>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IBD &amp; IBE</a:t>
            </a:r>
          </a:p>
        </p:txBody>
      </p:sp>
      <p:cxnSp>
        <p:nvCxnSpPr>
          <p:cNvPr id="45" name="Straight Arrow Connector 44">
            <a:extLst>
              <a:ext uri="{FF2B5EF4-FFF2-40B4-BE49-F238E27FC236}">
                <a16:creationId xmlns:a16="http://schemas.microsoft.com/office/drawing/2014/main" id="{1E59EBF1-EDF7-4EC5-1F98-EFBF0D1F7D37}"/>
              </a:ext>
            </a:extLst>
          </p:cNvPr>
          <p:cNvCxnSpPr>
            <a:cxnSpLocks/>
            <a:stCxn id="7" idx="3"/>
            <a:endCxn id="41" idx="1"/>
          </p:cNvCxnSpPr>
          <p:nvPr/>
        </p:nvCxnSpPr>
        <p:spPr>
          <a:xfrm>
            <a:off x="4653616" y="2845536"/>
            <a:ext cx="1016876" cy="5251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4945367-5D0B-8D18-C1BB-51B437A5B869}"/>
              </a:ext>
            </a:extLst>
          </p:cNvPr>
          <p:cNvSpPr/>
          <p:nvPr/>
        </p:nvSpPr>
        <p:spPr>
          <a:xfrm>
            <a:off x="8984859" y="2517443"/>
            <a:ext cx="2121774" cy="53140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SIFT</a:t>
            </a:r>
          </a:p>
        </p:txBody>
      </p:sp>
      <p:sp>
        <p:nvSpPr>
          <p:cNvPr id="22" name="Rectangle 21">
            <a:extLst>
              <a:ext uri="{FF2B5EF4-FFF2-40B4-BE49-F238E27FC236}">
                <a16:creationId xmlns:a16="http://schemas.microsoft.com/office/drawing/2014/main" id="{85E5E497-61AE-63D6-2469-BEA293EBF9B2}"/>
              </a:ext>
            </a:extLst>
          </p:cNvPr>
          <p:cNvSpPr/>
          <p:nvPr/>
        </p:nvSpPr>
        <p:spPr>
          <a:xfrm>
            <a:off x="8992420" y="4786009"/>
            <a:ext cx="2121775"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Mapping</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Annotating</a:t>
            </a:r>
            <a:r>
              <a:rPr lang="zh-CN" altLang="en-US" dirty="0">
                <a:solidFill>
                  <a:schemeClr val="tx1"/>
                </a:solidFill>
              </a:rPr>
              <a:t> </a:t>
            </a:r>
            <a:r>
              <a:rPr lang="en-US" altLang="zh-CN" dirty="0">
                <a:solidFill>
                  <a:schemeClr val="tx1"/>
                </a:solidFill>
              </a:rPr>
              <a:t>Candidate</a:t>
            </a:r>
            <a:r>
              <a:rPr lang="zh-CN" altLang="en-US" dirty="0">
                <a:solidFill>
                  <a:schemeClr val="tx1"/>
                </a:solidFill>
              </a:rPr>
              <a:t> </a:t>
            </a:r>
            <a:r>
              <a:rPr lang="en-US" altLang="zh-CN" dirty="0">
                <a:solidFill>
                  <a:schemeClr val="tx1"/>
                </a:solidFill>
              </a:rPr>
              <a:t>SNPs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Functional</a:t>
            </a:r>
            <a:r>
              <a:rPr lang="zh-CN" altLang="en-US" dirty="0">
                <a:solidFill>
                  <a:schemeClr val="tx1"/>
                </a:solidFill>
              </a:rPr>
              <a:t> </a:t>
            </a:r>
            <a:r>
              <a:rPr lang="en-US" altLang="zh-CN" dirty="0">
                <a:solidFill>
                  <a:schemeClr val="tx1"/>
                </a:solidFill>
              </a:rPr>
              <a:t>Gene</a:t>
            </a:r>
            <a:endParaRPr lang="en-US" dirty="0">
              <a:solidFill>
                <a:schemeClr val="tx1"/>
              </a:solidFill>
            </a:endParaRPr>
          </a:p>
        </p:txBody>
      </p:sp>
      <p:cxnSp>
        <p:nvCxnSpPr>
          <p:cNvPr id="24" name="Straight Arrow Connector 23">
            <a:extLst>
              <a:ext uri="{FF2B5EF4-FFF2-40B4-BE49-F238E27FC236}">
                <a16:creationId xmlns:a16="http://schemas.microsoft.com/office/drawing/2014/main" id="{A97A6639-E388-E9D5-E197-3225FAD629E9}"/>
              </a:ext>
            </a:extLst>
          </p:cNvPr>
          <p:cNvCxnSpPr>
            <a:cxnSpLocks/>
            <a:stCxn id="12" idx="3"/>
            <a:endCxn id="22" idx="1"/>
          </p:cNvCxnSpPr>
          <p:nvPr/>
        </p:nvCxnSpPr>
        <p:spPr>
          <a:xfrm>
            <a:off x="7997220" y="4057034"/>
            <a:ext cx="995200" cy="12978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B0DAEC5-F3CE-EB21-E26D-6F72A62FC339}"/>
              </a:ext>
            </a:extLst>
          </p:cNvPr>
          <p:cNvCxnSpPr>
            <a:cxnSpLocks/>
            <a:stCxn id="13" idx="3"/>
            <a:endCxn id="22" idx="1"/>
          </p:cNvCxnSpPr>
          <p:nvPr/>
        </p:nvCxnSpPr>
        <p:spPr>
          <a:xfrm>
            <a:off x="8013653" y="4578983"/>
            <a:ext cx="978767" cy="7758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BF6AADE-D5BA-AD7B-C3D6-21E8CA973B2B}"/>
              </a:ext>
            </a:extLst>
          </p:cNvPr>
          <p:cNvCxnSpPr>
            <a:cxnSpLocks/>
            <a:stCxn id="14" idx="3"/>
            <a:endCxn id="22" idx="1"/>
          </p:cNvCxnSpPr>
          <p:nvPr/>
        </p:nvCxnSpPr>
        <p:spPr>
          <a:xfrm flipV="1">
            <a:off x="7955179" y="5354882"/>
            <a:ext cx="1037241" cy="1090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414C49-5961-EF28-6785-FDB39EE5023F}"/>
              </a:ext>
            </a:extLst>
          </p:cNvPr>
          <p:cNvCxnSpPr>
            <a:cxnSpLocks/>
            <a:stCxn id="15" idx="3"/>
            <a:endCxn id="22" idx="1"/>
          </p:cNvCxnSpPr>
          <p:nvPr/>
        </p:nvCxnSpPr>
        <p:spPr>
          <a:xfrm flipV="1">
            <a:off x="7959003" y="5354882"/>
            <a:ext cx="1033417" cy="788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5ACB7AF-F847-7D1B-DDBA-77760C11B39C}"/>
              </a:ext>
            </a:extLst>
          </p:cNvPr>
          <p:cNvSpPr/>
          <p:nvPr/>
        </p:nvSpPr>
        <p:spPr>
          <a:xfrm>
            <a:off x="8988883" y="3681940"/>
            <a:ext cx="2128849" cy="57192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Common</a:t>
            </a:r>
            <a:r>
              <a:rPr lang="zh-CN" altLang="en-US" dirty="0">
                <a:solidFill>
                  <a:schemeClr val="tx1"/>
                </a:solidFill>
              </a:rPr>
              <a:t> </a:t>
            </a:r>
            <a:r>
              <a:rPr lang="en-US" altLang="zh-CN" dirty="0">
                <a:solidFill>
                  <a:schemeClr val="tx1"/>
                </a:solidFill>
              </a:rPr>
              <a:t>Genes</a:t>
            </a:r>
            <a:endParaRPr lang="en-US" dirty="0">
              <a:solidFill>
                <a:schemeClr val="tx1"/>
              </a:solidFill>
            </a:endParaRPr>
          </a:p>
        </p:txBody>
      </p:sp>
      <p:cxnSp>
        <p:nvCxnSpPr>
          <p:cNvPr id="60" name="Straight Arrow Connector 59">
            <a:extLst>
              <a:ext uri="{FF2B5EF4-FFF2-40B4-BE49-F238E27FC236}">
                <a16:creationId xmlns:a16="http://schemas.microsoft.com/office/drawing/2014/main" id="{6500322B-17F2-9D70-4893-71AD3EC71876}"/>
              </a:ext>
            </a:extLst>
          </p:cNvPr>
          <p:cNvCxnSpPr>
            <a:cxnSpLocks/>
            <a:stCxn id="22" idx="0"/>
            <a:endCxn id="30" idx="2"/>
          </p:cNvCxnSpPr>
          <p:nvPr/>
        </p:nvCxnSpPr>
        <p:spPr>
          <a:xfrm flipV="1">
            <a:off x="10053308" y="4253866"/>
            <a:ext cx="0" cy="5321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7841DAB-2E1B-E4CE-729C-75C4277D9518}"/>
              </a:ext>
            </a:extLst>
          </p:cNvPr>
          <p:cNvCxnSpPr>
            <a:cxnSpLocks/>
            <a:stCxn id="30" idx="0"/>
            <a:endCxn id="21" idx="2"/>
          </p:cNvCxnSpPr>
          <p:nvPr/>
        </p:nvCxnSpPr>
        <p:spPr>
          <a:xfrm flipH="1" flipV="1">
            <a:off x="10045746" y="3048848"/>
            <a:ext cx="7562" cy="633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220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3E48-74C1-B5A0-65A2-F32ED9E6D7EA}"/>
              </a:ext>
            </a:extLst>
          </p:cNvPr>
          <p:cNvSpPr>
            <a:spLocks noGrp="1"/>
          </p:cNvSpPr>
          <p:nvPr>
            <p:ph type="title"/>
          </p:nvPr>
        </p:nvSpPr>
        <p:spPr/>
        <p:txBody>
          <a:bodyPr/>
          <a:lstStyle/>
          <a:p>
            <a:r>
              <a:rPr lang="en-US" altLang="zh-CN" dirty="0">
                <a:highlight>
                  <a:srgbClr val="FFFF00"/>
                </a:highlight>
              </a:rPr>
              <a:t>Sample</a:t>
            </a:r>
            <a:r>
              <a:rPr lang="zh-CN" altLang="en-US" dirty="0">
                <a:highlight>
                  <a:srgbClr val="FFFF00"/>
                </a:highlight>
              </a:rPr>
              <a:t> </a:t>
            </a:r>
            <a:r>
              <a:rPr lang="en-US" altLang="zh-CN" dirty="0">
                <a:highlight>
                  <a:srgbClr val="FFFF00"/>
                </a:highlight>
              </a:rPr>
              <a:t>Collection</a:t>
            </a:r>
            <a:endParaRPr lang="en-US" dirty="0">
              <a:highlight>
                <a:srgbClr val="FFFF00"/>
              </a:highlight>
            </a:endParaRPr>
          </a:p>
        </p:txBody>
      </p:sp>
      <p:sp>
        <p:nvSpPr>
          <p:cNvPr id="3" name="Content Placeholder 2">
            <a:extLst>
              <a:ext uri="{FF2B5EF4-FFF2-40B4-BE49-F238E27FC236}">
                <a16:creationId xmlns:a16="http://schemas.microsoft.com/office/drawing/2014/main" id="{FA8F9580-4004-790E-2484-BD11F370B72B}"/>
              </a:ext>
            </a:extLst>
          </p:cNvPr>
          <p:cNvSpPr>
            <a:spLocks noGrp="1"/>
          </p:cNvSpPr>
          <p:nvPr>
            <p:ph idx="1"/>
          </p:nvPr>
        </p:nvSpPr>
        <p:spPr/>
        <p:txBody>
          <a:bodyPr/>
          <a:lstStyle/>
          <a:p>
            <a:r>
              <a:rPr lang="en-US" altLang="zh-CN" dirty="0"/>
              <a:t>Trapped and collected over 300 individual mosquitoes from 28</a:t>
            </a:r>
            <a:r>
              <a:rPr lang="zh-CN" altLang="en-US" dirty="0"/>
              <a:t> </a:t>
            </a:r>
            <a:r>
              <a:rPr lang="en-US" altLang="zh-CN" dirty="0"/>
              <a:t>locations</a:t>
            </a:r>
            <a:r>
              <a:rPr lang="zh-CN" altLang="en-US" dirty="0"/>
              <a:t> </a:t>
            </a:r>
            <a:r>
              <a:rPr lang="en-US" altLang="zh-CN" dirty="0"/>
              <a:t>across</a:t>
            </a:r>
            <a:r>
              <a:rPr lang="zh-CN" altLang="en-US" dirty="0"/>
              <a:t> </a:t>
            </a:r>
            <a:r>
              <a:rPr lang="en-US" altLang="zh-CN" dirty="0"/>
              <a:t>the</a:t>
            </a:r>
            <a:r>
              <a:rPr lang="zh-CN" altLang="en-US" dirty="0"/>
              <a:t> </a:t>
            </a:r>
            <a:r>
              <a:rPr lang="en-US" altLang="zh-CN" dirty="0"/>
              <a:t>U.S.</a:t>
            </a:r>
            <a:r>
              <a:rPr lang="zh-CN" altLang="en-US" dirty="0"/>
              <a:t> </a:t>
            </a:r>
            <a:r>
              <a:rPr lang="en-US" altLang="zh-CN" dirty="0"/>
              <a:t>and</a:t>
            </a:r>
            <a:r>
              <a:rPr lang="zh-CN" altLang="en-US" dirty="0"/>
              <a:t> </a:t>
            </a:r>
            <a:r>
              <a:rPr lang="en-US" altLang="zh-CN" dirty="0"/>
              <a:t>Canada.</a:t>
            </a:r>
          </a:p>
          <a:p>
            <a:r>
              <a:rPr lang="en-US" dirty="0"/>
              <a:t>Collection was part of the North American Mosquito Project (NAMP)</a:t>
            </a:r>
          </a:p>
          <a:p>
            <a:r>
              <a:rPr lang="en-US" altLang="zh-CN" dirty="0"/>
              <a:t>Between April</a:t>
            </a:r>
            <a:r>
              <a:rPr lang="zh-CN" altLang="en-US" dirty="0"/>
              <a:t> </a:t>
            </a:r>
            <a:r>
              <a:rPr lang="en-US" altLang="zh-CN" dirty="0"/>
              <a:t>and</a:t>
            </a:r>
            <a:r>
              <a:rPr lang="zh-CN" altLang="en-US" dirty="0"/>
              <a:t> </a:t>
            </a:r>
            <a:r>
              <a:rPr lang="en-US" altLang="zh-CN" dirty="0"/>
              <a:t>October in 2012</a:t>
            </a:r>
          </a:p>
          <a:p>
            <a:endParaRPr lang="en-US" altLang="zh-CN" dirty="0"/>
          </a:p>
          <a:p>
            <a:endParaRPr lang="en-US" dirty="0"/>
          </a:p>
        </p:txBody>
      </p:sp>
    </p:spTree>
    <p:extLst>
      <p:ext uri="{BB962C8B-B14F-4D97-AF65-F5344CB8AC3E}">
        <p14:creationId xmlns:p14="http://schemas.microsoft.com/office/powerpoint/2010/main" val="205801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BC8EA-2FBB-192A-7493-2EAC87509009}"/>
              </a:ext>
            </a:extLst>
          </p:cNvPr>
          <p:cNvSpPr>
            <a:spLocks noGrp="1"/>
          </p:cNvSpPr>
          <p:nvPr>
            <p:ph type="title"/>
          </p:nvPr>
        </p:nvSpPr>
        <p:spPr/>
        <p:txBody>
          <a:bodyPr/>
          <a:lstStyle/>
          <a:p>
            <a:r>
              <a:rPr lang="en-US" dirty="0">
                <a:highlight>
                  <a:srgbClr val="FFFF00"/>
                </a:highlight>
              </a:rPr>
              <a:t>Genome Sequencing and Assembly</a:t>
            </a:r>
          </a:p>
        </p:txBody>
      </p:sp>
      <p:sp>
        <p:nvSpPr>
          <p:cNvPr id="3" name="Content Placeholder 2">
            <a:extLst>
              <a:ext uri="{FF2B5EF4-FFF2-40B4-BE49-F238E27FC236}">
                <a16:creationId xmlns:a16="http://schemas.microsoft.com/office/drawing/2014/main" id="{C6CE0F3B-DA08-5FD3-48B7-224C0059ED74}"/>
              </a:ext>
            </a:extLst>
          </p:cNvPr>
          <p:cNvSpPr>
            <a:spLocks noGrp="1"/>
          </p:cNvSpPr>
          <p:nvPr>
            <p:ph idx="1"/>
          </p:nvPr>
        </p:nvSpPr>
        <p:spPr/>
        <p:txBody>
          <a:bodyPr/>
          <a:lstStyle/>
          <a:p>
            <a:r>
              <a:rPr lang="en-US" dirty="0"/>
              <a:t>Utilized an F4 population to generate the reference genome assembly.</a:t>
            </a:r>
          </a:p>
          <a:p>
            <a:r>
              <a:rPr lang="en-US" dirty="0"/>
              <a:t>Sequenced high molecular weight DNA on a Pacific Biosciences RS II, achieving 76X coverage of the </a:t>
            </a:r>
            <a:r>
              <a:rPr lang="en-US" dirty="0" err="1"/>
              <a:t>Cx</a:t>
            </a:r>
            <a:r>
              <a:rPr lang="en-US" dirty="0"/>
              <a:t>. </a:t>
            </a:r>
            <a:r>
              <a:rPr lang="en-US" dirty="0" err="1"/>
              <a:t>tarsalis</a:t>
            </a:r>
            <a:r>
              <a:rPr lang="en-US" dirty="0"/>
              <a:t> genome (~790Mb).</a:t>
            </a:r>
          </a:p>
          <a:p>
            <a:r>
              <a:rPr lang="en-US" dirty="0"/>
              <a:t>Assembled reads with MECAT, with gene annotation completed by MAKER using data from related mosquito species.</a:t>
            </a:r>
          </a:p>
          <a:p>
            <a:endParaRPr lang="en-US" dirty="0"/>
          </a:p>
        </p:txBody>
      </p:sp>
    </p:spTree>
    <p:extLst>
      <p:ext uri="{BB962C8B-B14F-4D97-AF65-F5344CB8AC3E}">
        <p14:creationId xmlns:p14="http://schemas.microsoft.com/office/powerpoint/2010/main" val="1270759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02BBF-498F-1C10-9478-5D78A79754D6}"/>
              </a:ext>
            </a:extLst>
          </p:cNvPr>
          <p:cNvSpPr>
            <a:spLocks noGrp="1"/>
          </p:cNvSpPr>
          <p:nvPr>
            <p:ph type="title"/>
          </p:nvPr>
        </p:nvSpPr>
        <p:spPr/>
        <p:txBody>
          <a:bodyPr/>
          <a:lstStyle/>
          <a:p>
            <a:r>
              <a:rPr lang="en-US" dirty="0">
                <a:highlight>
                  <a:srgbClr val="FFFF00"/>
                </a:highlight>
              </a:rPr>
              <a:t>RAD-Seq for Genetic Variation</a:t>
            </a:r>
          </a:p>
        </p:txBody>
      </p:sp>
      <p:sp>
        <p:nvSpPr>
          <p:cNvPr id="3" name="Content Placeholder 2">
            <a:extLst>
              <a:ext uri="{FF2B5EF4-FFF2-40B4-BE49-F238E27FC236}">
                <a16:creationId xmlns:a16="http://schemas.microsoft.com/office/drawing/2014/main" id="{CB63EE0E-ACDF-6E6E-BF99-EFD01A8C8261}"/>
              </a:ext>
            </a:extLst>
          </p:cNvPr>
          <p:cNvSpPr>
            <a:spLocks noGrp="1"/>
          </p:cNvSpPr>
          <p:nvPr>
            <p:ph idx="1"/>
          </p:nvPr>
        </p:nvSpPr>
        <p:spPr/>
        <p:txBody>
          <a:bodyPr/>
          <a:lstStyle/>
          <a:p>
            <a:r>
              <a:rPr lang="en-US" dirty="0"/>
              <a:t>Constructed libraries for Restriction-site Associated DNA Sequencing (RAD-Seq), followed by Illumina sequencing.</a:t>
            </a:r>
          </a:p>
          <a:p>
            <a:r>
              <a:rPr lang="en-US" dirty="0"/>
              <a:t>Filtered and aligned sequencing reads to the </a:t>
            </a:r>
            <a:r>
              <a:rPr lang="en-US" dirty="0" err="1"/>
              <a:t>Cx</a:t>
            </a:r>
            <a:r>
              <a:rPr lang="en-US" dirty="0"/>
              <a:t>. </a:t>
            </a:r>
            <a:r>
              <a:rPr lang="en-US" dirty="0" err="1"/>
              <a:t>tarsalis</a:t>
            </a:r>
            <a:r>
              <a:rPr lang="en-US" dirty="0"/>
              <a:t> genome draft, excluding individuals with poor mapping rates (&lt;50%).</a:t>
            </a:r>
          </a:p>
          <a:p>
            <a:r>
              <a:rPr lang="en-US" dirty="0"/>
              <a:t>Called and filtered SNPs to identify genetic variations, retaining those with adequate read depth and low missing data, resulting in 457,387 sites from 322 samples across 28 locations.</a:t>
            </a:r>
          </a:p>
          <a:p>
            <a:pPr marL="0" indent="0">
              <a:buNone/>
            </a:pPr>
            <a:endParaRPr lang="en-US" dirty="0"/>
          </a:p>
        </p:txBody>
      </p:sp>
    </p:spTree>
    <p:extLst>
      <p:ext uri="{BB962C8B-B14F-4D97-AF65-F5344CB8AC3E}">
        <p14:creationId xmlns:p14="http://schemas.microsoft.com/office/powerpoint/2010/main" val="3803989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6BCB-1878-CFD0-329E-93C4987DC0F5}"/>
              </a:ext>
            </a:extLst>
          </p:cNvPr>
          <p:cNvSpPr>
            <a:spLocks noGrp="1"/>
          </p:cNvSpPr>
          <p:nvPr>
            <p:ph type="title"/>
          </p:nvPr>
        </p:nvSpPr>
        <p:spPr/>
        <p:txBody>
          <a:bodyPr/>
          <a:lstStyle/>
          <a:p>
            <a:r>
              <a:rPr lang="en-US" altLang="zh-CN" dirty="0"/>
              <a:t>Workflow</a:t>
            </a:r>
            <a:endParaRPr lang="en-US" dirty="0"/>
          </a:p>
        </p:txBody>
      </p:sp>
      <p:sp>
        <p:nvSpPr>
          <p:cNvPr id="7" name="Rectangle 6">
            <a:extLst>
              <a:ext uri="{FF2B5EF4-FFF2-40B4-BE49-F238E27FC236}">
                <a16:creationId xmlns:a16="http://schemas.microsoft.com/office/drawing/2014/main" id="{541A7704-4E5F-2FE3-95AE-DFBFACDD781D}"/>
              </a:ext>
            </a:extLst>
          </p:cNvPr>
          <p:cNvSpPr/>
          <p:nvPr/>
        </p:nvSpPr>
        <p:spPr>
          <a:xfrm>
            <a:off x="899948" y="2451592"/>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Population Structure Analysis</a:t>
            </a:r>
          </a:p>
        </p:txBody>
      </p:sp>
      <p:sp>
        <p:nvSpPr>
          <p:cNvPr id="8" name="Rectangle 7">
            <a:extLst>
              <a:ext uri="{FF2B5EF4-FFF2-40B4-BE49-F238E27FC236}">
                <a16:creationId xmlns:a16="http://schemas.microsoft.com/office/drawing/2014/main" id="{4713F942-D0B4-5AE4-4AC8-CACCDC59B709}"/>
              </a:ext>
            </a:extLst>
          </p:cNvPr>
          <p:cNvSpPr/>
          <p:nvPr/>
        </p:nvSpPr>
        <p:spPr>
          <a:xfrm>
            <a:off x="899948" y="3823193"/>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Genotype-Environment Association</a:t>
            </a:r>
          </a:p>
        </p:txBody>
      </p:sp>
      <p:sp>
        <p:nvSpPr>
          <p:cNvPr id="9" name="Rectangle 8">
            <a:extLst>
              <a:ext uri="{FF2B5EF4-FFF2-40B4-BE49-F238E27FC236}">
                <a16:creationId xmlns:a16="http://schemas.microsoft.com/office/drawing/2014/main" id="{4B0FAFB5-2CD0-5769-2A46-68740F0BA4B9}"/>
              </a:ext>
            </a:extLst>
          </p:cNvPr>
          <p:cNvSpPr/>
          <p:nvPr/>
        </p:nvSpPr>
        <p:spPr>
          <a:xfrm>
            <a:off x="899948" y="5355130"/>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SNPs under Selection</a:t>
            </a:r>
          </a:p>
        </p:txBody>
      </p:sp>
      <p:sp>
        <p:nvSpPr>
          <p:cNvPr id="10" name="Rectangle 9">
            <a:extLst>
              <a:ext uri="{FF2B5EF4-FFF2-40B4-BE49-F238E27FC236}">
                <a16:creationId xmlns:a16="http://schemas.microsoft.com/office/drawing/2014/main" id="{61D987BD-066A-425E-4B46-7E1883692355}"/>
              </a:ext>
            </a:extLst>
          </p:cNvPr>
          <p:cNvSpPr/>
          <p:nvPr/>
        </p:nvSpPr>
        <p:spPr>
          <a:xfrm>
            <a:off x="3769272" y="2210812"/>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ADMIXTURE</a:t>
            </a:r>
          </a:p>
        </p:txBody>
      </p:sp>
      <p:sp>
        <p:nvSpPr>
          <p:cNvPr id="11" name="Rectangle 10">
            <a:extLst>
              <a:ext uri="{FF2B5EF4-FFF2-40B4-BE49-F238E27FC236}">
                <a16:creationId xmlns:a16="http://schemas.microsoft.com/office/drawing/2014/main" id="{7F0428EE-BA1E-F6B6-2B56-58DEECE3DEB4}"/>
              </a:ext>
            </a:extLst>
          </p:cNvPr>
          <p:cNvSpPr/>
          <p:nvPr/>
        </p:nvSpPr>
        <p:spPr>
          <a:xfrm>
            <a:off x="3769272" y="2789100"/>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AMOVA</a:t>
            </a:r>
          </a:p>
        </p:txBody>
      </p:sp>
      <p:sp>
        <p:nvSpPr>
          <p:cNvPr id="12" name="Rectangle 11">
            <a:extLst>
              <a:ext uri="{FF2B5EF4-FFF2-40B4-BE49-F238E27FC236}">
                <a16:creationId xmlns:a16="http://schemas.microsoft.com/office/drawing/2014/main" id="{266EDBE3-3A52-EB4A-D9F9-4B2D7330DEA1}"/>
              </a:ext>
            </a:extLst>
          </p:cNvPr>
          <p:cNvSpPr/>
          <p:nvPr/>
        </p:nvSpPr>
        <p:spPr>
          <a:xfrm>
            <a:off x="3769272" y="3991183"/>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LFMM</a:t>
            </a:r>
          </a:p>
        </p:txBody>
      </p:sp>
      <p:sp>
        <p:nvSpPr>
          <p:cNvPr id="13" name="Rectangle 12">
            <a:extLst>
              <a:ext uri="{FF2B5EF4-FFF2-40B4-BE49-F238E27FC236}">
                <a16:creationId xmlns:a16="http://schemas.microsoft.com/office/drawing/2014/main" id="{F2CCDA29-B03D-8624-6741-F6917F5C62A0}"/>
              </a:ext>
            </a:extLst>
          </p:cNvPr>
          <p:cNvSpPr/>
          <p:nvPr/>
        </p:nvSpPr>
        <p:spPr>
          <a:xfrm>
            <a:off x="3785705" y="4513132"/>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RDA</a:t>
            </a:r>
          </a:p>
        </p:txBody>
      </p:sp>
      <p:sp>
        <p:nvSpPr>
          <p:cNvPr id="14" name="Rectangle 13">
            <a:extLst>
              <a:ext uri="{FF2B5EF4-FFF2-40B4-BE49-F238E27FC236}">
                <a16:creationId xmlns:a16="http://schemas.microsoft.com/office/drawing/2014/main" id="{7E0F4112-715B-6CE4-2AB5-CE16746A37C8}"/>
              </a:ext>
            </a:extLst>
          </p:cNvPr>
          <p:cNvSpPr/>
          <p:nvPr/>
        </p:nvSpPr>
        <p:spPr>
          <a:xfrm>
            <a:off x="3769272" y="5285317"/>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PCAdapt</a:t>
            </a:r>
            <a:endParaRPr lang="en-US" dirty="0">
              <a:solidFill>
                <a:schemeClr val="tx1"/>
              </a:solidFill>
            </a:endParaRPr>
          </a:p>
        </p:txBody>
      </p:sp>
      <p:sp>
        <p:nvSpPr>
          <p:cNvPr id="15" name="Rectangle 14">
            <a:extLst>
              <a:ext uri="{FF2B5EF4-FFF2-40B4-BE49-F238E27FC236}">
                <a16:creationId xmlns:a16="http://schemas.microsoft.com/office/drawing/2014/main" id="{E989F971-8BEA-7A95-192D-B62E0E4F054C}"/>
              </a:ext>
            </a:extLst>
          </p:cNvPr>
          <p:cNvSpPr/>
          <p:nvPr/>
        </p:nvSpPr>
        <p:spPr>
          <a:xfrm>
            <a:off x="3766322" y="5953435"/>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Bayescan</a:t>
            </a:r>
            <a:endParaRPr lang="en-US" dirty="0">
              <a:solidFill>
                <a:schemeClr val="tx1"/>
              </a:solidFill>
            </a:endParaRPr>
          </a:p>
        </p:txBody>
      </p:sp>
      <p:sp>
        <p:nvSpPr>
          <p:cNvPr id="16" name="Rectangle 15">
            <a:extLst>
              <a:ext uri="{FF2B5EF4-FFF2-40B4-BE49-F238E27FC236}">
                <a16:creationId xmlns:a16="http://schemas.microsoft.com/office/drawing/2014/main" id="{CE8390C9-92BF-1255-61FC-809169F8C388}"/>
              </a:ext>
            </a:extLst>
          </p:cNvPr>
          <p:cNvSpPr/>
          <p:nvPr/>
        </p:nvSpPr>
        <p:spPr>
          <a:xfrm>
            <a:off x="9721747" y="3589337"/>
            <a:ext cx="2005170" cy="53140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SIFT</a:t>
            </a:r>
          </a:p>
        </p:txBody>
      </p:sp>
      <p:cxnSp>
        <p:nvCxnSpPr>
          <p:cNvPr id="19" name="Straight Arrow Connector 18">
            <a:extLst>
              <a:ext uri="{FF2B5EF4-FFF2-40B4-BE49-F238E27FC236}">
                <a16:creationId xmlns:a16="http://schemas.microsoft.com/office/drawing/2014/main" id="{0F619D56-0003-9469-CAF3-0D4C2A042905}"/>
              </a:ext>
            </a:extLst>
          </p:cNvPr>
          <p:cNvCxnSpPr>
            <a:cxnSpLocks/>
            <a:stCxn id="7" idx="3"/>
            <a:endCxn id="10" idx="1"/>
          </p:cNvCxnSpPr>
          <p:nvPr/>
        </p:nvCxnSpPr>
        <p:spPr>
          <a:xfrm flipV="1">
            <a:off x="2752396" y="2451592"/>
            <a:ext cx="1016876" cy="568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C350F73-6389-464F-27B8-525D8D42D830}"/>
              </a:ext>
            </a:extLst>
          </p:cNvPr>
          <p:cNvCxnSpPr>
            <a:cxnSpLocks/>
            <a:stCxn id="7" idx="3"/>
            <a:endCxn id="11" idx="1"/>
          </p:cNvCxnSpPr>
          <p:nvPr/>
        </p:nvCxnSpPr>
        <p:spPr>
          <a:xfrm>
            <a:off x="2752396" y="3020465"/>
            <a:ext cx="1016876" cy="9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F534C8-B9A4-165C-6B0C-072C5A61FF8E}"/>
              </a:ext>
            </a:extLst>
          </p:cNvPr>
          <p:cNvCxnSpPr>
            <a:cxnSpLocks/>
            <a:stCxn id="8" idx="3"/>
            <a:endCxn id="12" idx="1"/>
          </p:cNvCxnSpPr>
          <p:nvPr/>
        </p:nvCxnSpPr>
        <p:spPr>
          <a:xfrm flipV="1">
            <a:off x="2752396" y="4231963"/>
            <a:ext cx="1016876" cy="160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99B2393-3B62-FF84-1D23-540524B00947}"/>
              </a:ext>
            </a:extLst>
          </p:cNvPr>
          <p:cNvCxnSpPr>
            <a:cxnSpLocks/>
            <a:stCxn id="8" idx="3"/>
            <a:endCxn id="13" idx="1"/>
          </p:cNvCxnSpPr>
          <p:nvPr/>
        </p:nvCxnSpPr>
        <p:spPr>
          <a:xfrm>
            <a:off x="2752396" y="4392066"/>
            <a:ext cx="1033309" cy="3618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C9B844-C033-0FFD-31A4-946047D55C4A}"/>
              </a:ext>
            </a:extLst>
          </p:cNvPr>
          <p:cNvCxnSpPr>
            <a:cxnSpLocks/>
            <a:stCxn id="9" idx="3"/>
            <a:endCxn id="14" idx="1"/>
          </p:cNvCxnSpPr>
          <p:nvPr/>
        </p:nvCxnSpPr>
        <p:spPr>
          <a:xfrm flipV="1">
            <a:off x="2752396" y="5526097"/>
            <a:ext cx="1016876" cy="3979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127451-5206-B6E6-3C19-BB541028879F}"/>
              </a:ext>
            </a:extLst>
          </p:cNvPr>
          <p:cNvCxnSpPr>
            <a:cxnSpLocks/>
            <a:stCxn id="9" idx="3"/>
            <a:endCxn id="15" idx="1"/>
          </p:cNvCxnSpPr>
          <p:nvPr/>
        </p:nvCxnSpPr>
        <p:spPr>
          <a:xfrm>
            <a:off x="2752396" y="5924003"/>
            <a:ext cx="1013926" cy="270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0DCE0F5-10FF-01EE-0264-8B0200214E2A}"/>
              </a:ext>
            </a:extLst>
          </p:cNvPr>
          <p:cNvSpPr/>
          <p:nvPr/>
        </p:nvSpPr>
        <p:spPr>
          <a:xfrm>
            <a:off x="3769272" y="3304820"/>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IBD &amp; IBE</a:t>
            </a:r>
          </a:p>
        </p:txBody>
      </p:sp>
      <p:cxnSp>
        <p:nvCxnSpPr>
          <p:cNvPr id="45" name="Straight Arrow Connector 44">
            <a:extLst>
              <a:ext uri="{FF2B5EF4-FFF2-40B4-BE49-F238E27FC236}">
                <a16:creationId xmlns:a16="http://schemas.microsoft.com/office/drawing/2014/main" id="{1E59EBF1-EDF7-4EC5-1F98-EFBF0D1F7D37}"/>
              </a:ext>
            </a:extLst>
          </p:cNvPr>
          <p:cNvCxnSpPr>
            <a:cxnSpLocks/>
            <a:stCxn id="7" idx="3"/>
            <a:endCxn id="41" idx="1"/>
          </p:cNvCxnSpPr>
          <p:nvPr/>
        </p:nvCxnSpPr>
        <p:spPr>
          <a:xfrm>
            <a:off x="2752396" y="3020465"/>
            <a:ext cx="1016876" cy="5251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D38B3DA-E7F9-C1DF-04F7-6DEC42BEE4AA}"/>
              </a:ext>
            </a:extLst>
          </p:cNvPr>
          <p:cNvSpPr/>
          <p:nvPr/>
        </p:nvSpPr>
        <p:spPr>
          <a:xfrm>
            <a:off x="6954737" y="4546543"/>
            <a:ext cx="2121775"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Mapping</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Annotating</a:t>
            </a:r>
            <a:r>
              <a:rPr lang="zh-CN" altLang="en-US" dirty="0">
                <a:solidFill>
                  <a:schemeClr val="tx1"/>
                </a:solidFill>
              </a:rPr>
              <a:t> </a:t>
            </a:r>
            <a:r>
              <a:rPr lang="en-US" altLang="zh-CN" dirty="0">
                <a:solidFill>
                  <a:schemeClr val="tx1"/>
                </a:solidFill>
              </a:rPr>
              <a:t>Candidate</a:t>
            </a:r>
            <a:r>
              <a:rPr lang="zh-CN" altLang="en-US" dirty="0">
                <a:solidFill>
                  <a:schemeClr val="tx1"/>
                </a:solidFill>
              </a:rPr>
              <a:t> </a:t>
            </a:r>
            <a:r>
              <a:rPr lang="en-US" altLang="zh-CN" dirty="0">
                <a:solidFill>
                  <a:schemeClr val="tx1"/>
                </a:solidFill>
              </a:rPr>
              <a:t>SNPs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Functional</a:t>
            </a:r>
            <a:r>
              <a:rPr lang="zh-CN" altLang="en-US" dirty="0">
                <a:solidFill>
                  <a:schemeClr val="tx1"/>
                </a:solidFill>
              </a:rPr>
              <a:t> </a:t>
            </a:r>
            <a:r>
              <a:rPr lang="en-US" altLang="zh-CN" dirty="0">
                <a:solidFill>
                  <a:schemeClr val="tx1"/>
                </a:solidFill>
              </a:rPr>
              <a:t>Gene</a:t>
            </a:r>
            <a:endParaRPr lang="en-US" dirty="0">
              <a:solidFill>
                <a:schemeClr val="tx1"/>
              </a:solidFill>
            </a:endParaRPr>
          </a:p>
        </p:txBody>
      </p:sp>
      <p:cxnSp>
        <p:nvCxnSpPr>
          <p:cNvPr id="22" name="Straight Arrow Connector 21">
            <a:extLst>
              <a:ext uri="{FF2B5EF4-FFF2-40B4-BE49-F238E27FC236}">
                <a16:creationId xmlns:a16="http://schemas.microsoft.com/office/drawing/2014/main" id="{921EFB49-DDC6-FA18-0DEB-987568A9983C}"/>
              </a:ext>
            </a:extLst>
          </p:cNvPr>
          <p:cNvCxnSpPr>
            <a:cxnSpLocks/>
            <a:stCxn id="12" idx="3"/>
            <a:endCxn id="21" idx="1"/>
          </p:cNvCxnSpPr>
          <p:nvPr/>
        </p:nvCxnSpPr>
        <p:spPr>
          <a:xfrm>
            <a:off x="6096000" y="4231963"/>
            <a:ext cx="858737" cy="883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B75A15-978D-594A-4913-821A240E6EC6}"/>
              </a:ext>
            </a:extLst>
          </p:cNvPr>
          <p:cNvCxnSpPr>
            <a:cxnSpLocks/>
            <a:stCxn id="13" idx="3"/>
            <a:endCxn id="21" idx="1"/>
          </p:cNvCxnSpPr>
          <p:nvPr/>
        </p:nvCxnSpPr>
        <p:spPr>
          <a:xfrm>
            <a:off x="6112433" y="4753912"/>
            <a:ext cx="842304" cy="3615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B928DFC-7EFB-26A6-19A1-F2F15BC691A1}"/>
              </a:ext>
            </a:extLst>
          </p:cNvPr>
          <p:cNvCxnSpPr>
            <a:cxnSpLocks/>
            <a:stCxn id="14" idx="3"/>
            <a:endCxn id="21" idx="1"/>
          </p:cNvCxnSpPr>
          <p:nvPr/>
        </p:nvCxnSpPr>
        <p:spPr>
          <a:xfrm flipV="1">
            <a:off x="6096000" y="5115416"/>
            <a:ext cx="858737" cy="4106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409990-0A46-FD15-9B18-9B5FBF5174C5}"/>
              </a:ext>
            </a:extLst>
          </p:cNvPr>
          <p:cNvCxnSpPr>
            <a:cxnSpLocks/>
            <a:stCxn id="15" idx="3"/>
            <a:endCxn id="21" idx="1"/>
          </p:cNvCxnSpPr>
          <p:nvPr/>
        </p:nvCxnSpPr>
        <p:spPr>
          <a:xfrm flipV="1">
            <a:off x="6093050" y="5115416"/>
            <a:ext cx="861687" cy="1078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6FD7E37-8093-5B2A-D210-52DCFF9A3DBA}"/>
              </a:ext>
            </a:extLst>
          </p:cNvPr>
          <p:cNvSpPr/>
          <p:nvPr/>
        </p:nvSpPr>
        <p:spPr>
          <a:xfrm>
            <a:off x="9729630" y="4849712"/>
            <a:ext cx="2005170" cy="53140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Common</a:t>
            </a:r>
            <a:r>
              <a:rPr lang="zh-CN" altLang="en-US" dirty="0">
                <a:solidFill>
                  <a:schemeClr val="tx1"/>
                </a:solidFill>
              </a:rPr>
              <a:t> </a:t>
            </a:r>
            <a:r>
              <a:rPr lang="en-US" altLang="zh-CN" dirty="0">
                <a:solidFill>
                  <a:schemeClr val="tx1"/>
                </a:solidFill>
              </a:rPr>
              <a:t>Genes</a:t>
            </a:r>
            <a:endParaRPr lang="en-US" dirty="0">
              <a:solidFill>
                <a:schemeClr val="tx1"/>
              </a:solidFill>
            </a:endParaRPr>
          </a:p>
        </p:txBody>
      </p:sp>
      <p:cxnSp>
        <p:nvCxnSpPr>
          <p:cNvPr id="53" name="Straight Arrow Connector 52">
            <a:extLst>
              <a:ext uri="{FF2B5EF4-FFF2-40B4-BE49-F238E27FC236}">
                <a16:creationId xmlns:a16="http://schemas.microsoft.com/office/drawing/2014/main" id="{6D27FE68-82F9-A541-429A-0884161F2D8C}"/>
              </a:ext>
            </a:extLst>
          </p:cNvPr>
          <p:cNvCxnSpPr>
            <a:cxnSpLocks/>
            <a:stCxn id="21" idx="3"/>
            <a:endCxn id="52" idx="1"/>
          </p:cNvCxnSpPr>
          <p:nvPr/>
        </p:nvCxnSpPr>
        <p:spPr>
          <a:xfrm flipV="1">
            <a:off x="9076512" y="5115415"/>
            <a:ext cx="65311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71F6330-5CE6-B597-9850-8B1DAC5F7EF9}"/>
              </a:ext>
            </a:extLst>
          </p:cNvPr>
          <p:cNvCxnSpPr>
            <a:cxnSpLocks/>
            <a:stCxn id="52" idx="0"/>
            <a:endCxn id="16" idx="2"/>
          </p:cNvCxnSpPr>
          <p:nvPr/>
        </p:nvCxnSpPr>
        <p:spPr>
          <a:xfrm flipH="1" flipV="1">
            <a:off x="10724332" y="4120742"/>
            <a:ext cx="7883" cy="728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6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7"/>
                                        </p:tgtEl>
                                        <p:attrNameLst>
                                          <p:attrName>fillcolor</p:attrName>
                                        </p:attrNameLst>
                                      </p:cBhvr>
                                      <p:to>
                                        <a:srgbClr val="B9182B"/>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0"/>
                                        </p:tgtEl>
                                        <p:attrNameLst>
                                          <p:attrName>fillcolor</p:attrName>
                                        </p:attrNameLst>
                                      </p:cBhvr>
                                      <p:to>
                                        <a:srgbClr val="B9182B"/>
                                      </p:to>
                                    </p:animClr>
                                    <p:set>
                                      <p:cBhvr>
                                        <p:cTn id="11" dur="2000" fill="hold"/>
                                        <p:tgtEl>
                                          <p:spTgt spid="10"/>
                                        </p:tgtEl>
                                        <p:attrNameLst>
                                          <p:attrName>fill.type</p:attrName>
                                        </p:attrNameLst>
                                      </p:cBhvr>
                                      <p:to>
                                        <p:strVal val="solid"/>
                                      </p:to>
                                    </p:set>
                                    <p:set>
                                      <p:cBhvr>
                                        <p:cTn id="12" dur="2000" fill="hold"/>
                                        <p:tgtEl>
                                          <p:spTgt spid="1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1"/>
                                        </p:tgtEl>
                                        <p:attrNameLst>
                                          <p:attrName>fillcolor</p:attrName>
                                        </p:attrNameLst>
                                      </p:cBhvr>
                                      <p:to>
                                        <a:srgbClr val="B9182B"/>
                                      </p:to>
                                    </p:animClr>
                                    <p:set>
                                      <p:cBhvr>
                                        <p:cTn id="15" dur="2000" fill="hold"/>
                                        <p:tgtEl>
                                          <p:spTgt spid="11"/>
                                        </p:tgtEl>
                                        <p:attrNameLst>
                                          <p:attrName>fill.type</p:attrName>
                                        </p:attrNameLst>
                                      </p:cBhvr>
                                      <p:to>
                                        <p:strVal val="solid"/>
                                      </p:to>
                                    </p:set>
                                    <p:set>
                                      <p:cBhvr>
                                        <p:cTn id="16" dur="2000" fill="hold"/>
                                        <p:tgtEl>
                                          <p:spTgt spid="1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41"/>
                                        </p:tgtEl>
                                        <p:attrNameLst>
                                          <p:attrName>fillcolor</p:attrName>
                                        </p:attrNameLst>
                                      </p:cBhvr>
                                      <p:to>
                                        <a:srgbClr val="B9182B"/>
                                      </p:to>
                                    </p:animClr>
                                    <p:set>
                                      <p:cBhvr>
                                        <p:cTn id="19" dur="2000" fill="hold"/>
                                        <p:tgtEl>
                                          <p:spTgt spid="41"/>
                                        </p:tgtEl>
                                        <p:attrNameLst>
                                          <p:attrName>fill.type</p:attrName>
                                        </p:attrNameLst>
                                      </p:cBhvr>
                                      <p:to>
                                        <p:strVal val="solid"/>
                                      </p:to>
                                    </p:set>
                                    <p:set>
                                      <p:cBhvr>
                                        <p:cTn id="20" dur="2000" fill="hold"/>
                                        <p:tgtEl>
                                          <p:spTgt spid="41"/>
                                        </p:tgtEl>
                                        <p:attrNameLst>
                                          <p:attrName>fill.on</p:attrName>
                                        </p:attrNameLst>
                                      </p:cBhvr>
                                      <p:to>
                                        <p:strVal val="true"/>
                                      </p:to>
                                    </p:set>
                                  </p:childTnLst>
                                </p:cTn>
                              </p:par>
                              <p:par>
                                <p:cTn id="21" presetID="7" presetClass="emph" presetSubtype="2" fill="hold" nodeType="withEffect">
                                  <p:stCondLst>
                                    <p:cond delay="0"/>
                                  </p:stCondLst>
                                  <p:childTnLst>
                                    <p:animClr clrSpc="rgb" dir="cw">
                                      <p:cBhvr>
                                        <p:cTn id="22" dur="2000" fill="hold"/>
                                        <p:tgtEl>
                                          <p:spTgt spid="19"/>
                                        </p:tgtEl>
                                        <p:attrNameLst>
                                          <p:attrName>stroke.color</p:attrName>
                                        </p:attrNameLst>
                                      </p:cBhvr>
                                      <p:to>
                                        <a:srgbClr val="B9182B"/>
                                      </p:to>
                                    </p:animClr>
                                    <p:set>
                                      <p:cBhvr>
                                        <p:cTn id="23" dur="2000" fill="hold"/>
                                        <p:tgtEl>
                                          <p:spTgt spid="19"/>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2000" fill="hold"/>
                                        <p:tgtEl>
                                          <p:spTgt spid="20"/>
                                        </p:tgtEl>
                                        <p:attrNameLst>
                                          <p:attrName>stroke.color</p:attrName>
                                        </p:attrNameLst>
                                      </p:cBhvr>
                                      <p:to>
                                        <a:srgbClr val="B9182B"/>
                                      </p:to>
                                    </p:animClr>
                                    <p:set>
                                      <p:cBhvr>
                                        <p:cTn id="26" dur="2000" fill="hold"/>
                                        <p:tgtEl>
                                          <p:spTgt spid="20"/>
                                        </p:tgtEl>
                                        <p:attrNameLst>
                                          <p:attrName>stroke.on</p:attrName>
                                        </p:attrNameLst>
                                      </p:cBhvr>
                                      <p:to>
                                        <p:strVal val="true"/>
                                      </p:to>
                                    </p:set>
                                  </p:childTnLst>
                                </p:cTn>
                              </p:par>
                              <p:par>
                                <p:cTn id="27" presetID="7" presetClass="emph" presetSubtype="2" fill="hold" nodeType="withEffect">
                                  <p:stCondLst>
                                    <p:cond delay="0"/>
                                  </p:stCondLst>
                                  <p:childTnLst>
                                    <p:animClr clrSpc="rgb" dir="cw">
                                      <p:cBhvr>
                                        <p:cTn id="28" dur="2000" fill="hold"/>
                                        <p:tgtEl>
                                          <p:spTgt spid="45"/>
                                        </p:tgtEl>
                                        <p:attrNameLst>
                                          <p:attrName>stroke.color</p:attrName>
                                        </p:attrNameLst>
                                      </p:cBhvr>
                                      <p:to>
                                        <a:srgbClr val="B9182B"/>
                                      </p:to>
                                    </p:animClr>
                                    <p:set>
                                      <p:cBhvr>
                                        <p:cTn id="29" dur="2000" fill="hold"/>
                                        <p:tgtEl>
                                          <p:spTgt spid="4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D7C9-85E4-3A97-BDA3-E06437AC9B29}"/>
              </a:ext>
            </a:extLst>
          </p:cNvPr>
          <p:cNvSpPr>
            <a:spLocks noGrp="1"/>
          </p:cNvSpPr>
          <p:nvPr>
            <p:ph type="title"/>
          </p:nvPr>
        </p:nvSpPr>
        <p:spPr/>
        <p:txBody>
          <a:bodyPr/>
          <a:lstStyle/>
          <a:p>
            <a:r>
              <a:rPr lang="en-US" dirty="0"/>
              <a:t>Pop. Structure - ADMIXTURE</a:t>
            </a:r>
          </a:p>
        </p:txBody>
      </p:sp>
      <p:pic>
        <p:nvPicPr>
          <p:cNvPr id="5" name="Picture 4" descr="A map of the united states with pink and blue circles&#10;&#10;Description automatically generated">
            <a:extLst>
              <a:ext uri="{FF2B5EF4-FFF2-40B4-BE49-F238E27FC236}">
                <a16:creationId xmlns:a16="http://schemas.microsoft.com/office/drawing/2014/main" id="{C8EAC3D2-23B1-FEC3-19C9-DC2FB371C18E}"/>
              </a:ext>
            </a:extLst>
          </p:cNvPr>
          <p:cNvPicPr>
            <a:picLocks noChangeAspect="1"/>
          </p:cNvPicPr>
          <p:nvPr/>
        </p:nvPicPr>
        <p:blipFill>
          <a:blip r:embed="rId3"/>
          <a:stretch>
            <a:fillRect/>
          </a:stretch>
        </p:blipFill>
        <p:spPr>
          <a:xfrm>
            <a:off x="462455" y="1868740"/>
            <a:ext cx="6821214" cy="3410607"/>
          </a:xfrm>
          <a:prstGeom prst="rect">
            <a:avLst/>
          </a:prstGeom>
        </p:spPr>
      </p:pic>
      <p:pic>
        <p:nvPicPr>
          <p:cNvPr id="7" name="Picture 6" descr="A colorful chart with text&#10;&#10;Description automatically generated with medium confidence">
            <a:extLst>
              <a:ext uri="{FF2B5EF4-FFF2-40B4-BE49-F238E27FC236}">
                <a16:creationId xmlns:a16="http://schemas.microsoft.com/office/drawing/2014/main" id="{9E0B576D-9E5A-8101-199F-9F049E354546}"/>
              </a:ext>
            </a:extLst>
          </p:cNvPr>
          <p:cNvPicPr>
            <a:picLocks noChangeAspect="1"/>
          </p:cNvPicPr>
          <p:nvPr/>
        </p:nvPicPr>
        <p:blipFill>
          <a:blip r:embed="rId4"/>
          <a:stretch>
            <a:fillRect/>
          </a:stretch>
        </p:blipFill>
        <p:spPr>
          <a:xfrm>
            <a:off x="399392" y="4989260"/>
            <a:ext cx="5339256" cy="1868740"/>
          </a:xfrm>
          <a:prstGeom prst="rect">
            <a:avLst/>
          </a:prstGeom>
        </p:spPr>
      </p:pic>
      <p:sp>
        <p:nvSpPr>
          <p:cNvPr id="11" name="TextBox 10">
            <a:extLst>
              <a:ext uri="{FF2B5EF4-FFF2-40B4-BE49-F238E27FC236}">
                <a16:creationId xmlns:a16="http://schemas.microsoft.com/office/drawing/2014/main" id="{BE2B60D1-978A-86B8-6AA2-41F4D2834014}"/>
              </a:ext>
            </a:extLst>
          </p:cNvPr>
          <p:cNvSpPr txBox="1"/>
          <p:nvPr/>
        </p:nvSpPr>
        <p:spPr>
          <a:xfrm>
            <a:off x="7294180" y="1868740"/>
            <a:ext cx="4435365" cy="2462213"/>
          </a:xfrm>
          <a:prstGeom prst="rect">
            <a:avLst/>
          </a:prstGeom>
          <a:noFill/>
        </p:spPr>
        <p:txBody>
          <a:bodyPr wrap="square">
            <a:spAutoFit/>
          </a:bodyPr>
          <a:lstStyle/>
          <a:p>
            <a:r>
              <a:rPr lang="en-US" sz="1400" b="1" i="0" u="none" strike="noStrike" dirty="0">
                <a:solidFill>
                  <a:srgbClr val="000000"/>
                </a:solidFill>
                <a:effectLst/>
                <a:latin typeface="Times New Roman" panose="02020603050405020304" pitchFamily="18" charset="0"/>
              </a:rPr>
              <a:t>Figure: Population Structure of </a:t>
            </a:r>
            <a:r>
              <a:rPr lang="en-US" sz="1400" b="1" i="1" u="none" strike="noStrike" dirty="0" err="1">
                <a:solidFill>
                  <a:srgbClr val="000000"/>
                </a:solidFill>
                <a:effectLst/>
                <a:latin typeface="Times New Roman" panose="02020603050405020304" pitchFamily="18" charset="0"/>
              </a:rPr>
              <a:t>Cx</a:t>
            </a:r>
            <a:r>
              <a:rPr lang="en-US" sz="1400" b="1" i="1" u="none" strike="noStrike" dirty="0">
                <a:solidFill>
                  <a:srgbClr val="000000"/>
                </a:solidFill>
                <a:effectLst/>
                <a:latin typeface="Times New Roman" panose="02020603050405020304" pitchFamily="18" charset="0"/>
              </a:rPr>
              <a:t>. </a:t>
            </a:r>
            <a:r>
              <a:rPr lang="en-US" sz="1400" b="1" i="1" u="none" strike="noStrike" dirty="0" err="1">
                <a:solidFill>
                  <a:srgbClr val="000000"/>
                </a:solidFill>
                <a:effectLst/>
                <a:latin typeface="Times New Roman" panose="02020603050405020304" pitchFamily="18" charset="0"/>
              </a:rPr>
              <a:t>tarsalis</a:t>
            </a:r>
            <a:r>
              <a:rPr lang="en-US" sz="1400" b="1" i="0" u="none" strike="noStrike" dirty="0">
                <a:solidFill>
                  <a:srgbClr val="000000"/>
                </a:solidFill>
                <a:effectLst/>
                <a:latin typeface="Times New Roman" panose="02020603050405020304" pitchFamily="18" charset="0"/>
              </a:rPr>
              <a:t>: </a:t>
            </a:r>
            <a:r>
              <a:rPr lang="en-US" sz="1400" b="0" i="0" u="none" strike="noStrike" dirty="0">
                <a:solidFill>
                  <a:srgbClr val="000000"/>
                </a:solidFill>
                <a:effectLst/>
                <a:latin typeface="Times New Roman" panose="02020603050405020304" pitchFamily="18" charset="0"/>
              </a:rPr>
              <a:t>(A) Floating pie charts of the admixture proportions in </a:t>
            </a:r>
            <a:r>
              <a:rPr lang="en-US" sz="1400" b="0" i="1" u="none" strike="noStrike" dirty="0" err="1">
                <a:solidFill>
                  <a:srgbClr val="000000"/>
                </a:solidFill>
                <a:effectLst/>
                <a:latin typeface="Times New Roman" panose="02020603050405020304" pitchFamily="18" charset="0"/>
              </a:rPr>
              <a:t>Cx</a:t>
            </a:r>
            <a:r>
              <a:rPr lang="en-US" sz="1400" b="0" i="1" u="none" strike="noStrike" dirty="0">
                <a:solidFill>
                  <a:srgbClr val="000000"/>
                </a:solidFill>
                <a:effectLst/>
                <a:latin typeface="Times New Roman" panose="02020603050405020304" pitchFamily="18" charset="0"/>
              </a:rPr>
              <a:t>.</a:t>
            </a:r>
            <a:r>
              <a:rPr lang="en-US" sz="1400" b="0" i="0" u="none" strike="noStrike" dirty="0">
                <a:solidFill>
                  <a:srgbClr val="000000"/>
                </a:solidFill>
                <a:effectLst/>
                <a:latin typeface="Times New Roman" panose="02020603050405020304" pitchFamily="18" charset="0"/>
              </a:rPr>
              <a:t> </a:t>
            </a:r>
            <a:r>
              <a:rPr lang="en-US" sz="1400" b="0" i="1" u="none" strike="noStrike" dirty="0" err="1">
                <a:solidFill>
                  <a:srgbClr val="000000"/>
                </a:solidFill>
                <a:effectLst/>
                <a:latin typeface="Times New Roman" panose="02020603050405020304" pitchFamily="18" charset="0"/>
              </a:rPr>
              <a:t>tarsalis</a:t>
            </a:r>
            <a:r>
              <a:rPr lang="en-US" sz="1400" b="0" i="0" u="none" strike="noStrike" dirty="0">
                <a:solidFill>
                  <a:srgbClr val="000000"/>
                </a:solidFill>
                <a:effectLst/>
                <a:latin typeface="Times New Roman" panose="02020603050405020304" pitchFamily="18" charset="0"/>
              </a:rPr>
              <a:t> populations sampled across the Western and Midwestern U.S and parts of Canada. Pie chart sizes are proportional to the sample size at each collection site. (B) ADMIXTURE results for K=4.  Labels along the x-axis indicate sampling locations and colors correspond to the admixture proportion for each of the 4 clusters. (C) PCA results for the top 2 principal components, with points colored by the 4 geographic regions identified by ADMIXTURE. </a:t>
            </a:r>
            <a:endParaRPr lang="en-US" sz="1400" dirty="0"/>
          </a:p>
        </p:txBody>
      </p:sp>
      <p:sp>
        <p:nvSpPr>
          <p:cNvPr id="12" name="TextBox 11">
            <a:extLst>
              <a:ext uri="{FF2B5EF4-FFF2-40B4-BE49-F238E27FC236}">
                <a16:creationId xmlns:a16="http://schemas.microsoft.com/office/drawing/2014/main" id="{FF419633-F92D-9B6F-8A8C-28549852A43D}"/>
              </a:ext>
            </a:extLst>
          </p:cNvPr>
          <p:cNvSpPr txBox="1"/>
          <p:nvPr/>
        </p:nvSpPr>
        <p:spPr>
          <a:xfrm>
            <a:off x="-61520" y="2935854"/>
            <a:ext cx="492443"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02FA6CD6-4C8A-DE3A-163F-8036B68B563E}"/>
              </a:ext>
            </a:extLst>
          </p:cNvPr>
          <p:cNvSpPr txBox="1"/>
          <p:nvPr/>
        </p:nvSpPr>
        <p:spPr>
          <a:xfrm>
            <a:off x="86255" y="5699341"/>
            <a:ext cx="492443"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2E8E5039-9B0C-A146-C2EC-DE760685CE3E}"/>
              </a:ext>
            </a:extLst>
          </p:cNvPr>
          <p:cNvSpPr txBox="1"/>
          <p:nvPr/>
        </p:nvSpPr>
        <p:spPr>
          <a:xfrm>
            <a:off x="6051785" y="5514675"/>
            <a:ext cx="505267" cy="369332"/>
          </a:xfrm>
          <a:prstGeom prst="rect">
            <a:avLst/>
          </a:prstGeom>
          <a:noFill/>
        </p:spPr>
        <p:txBody>
          <a:bodyPr wrap="none" rtlCol="0">
            <a:spAutoFit/>
          </a:bodyPr>
          <a:lstStyle/>
          <a:p>
            <a:r>
              <a:rPr lang="en-US" dirty="0"/>
              <a:t>(C)</a:t>
            </a:r>
          </a:p>
        </p:txBody>
      </p:sp>
      <p:pic>
        <p:nvPicPr>
          <p:cNvPr id="4" name="Picture 3" descr="A diagram of a number of dots&#10;&#10;Description automatically generated">
            <a:extLst>
              <a:ext uri="{FF2B5EF4-FFF2-40B4-BE49-F238E27FC236}">
                <a16:creationId xmlns:a16="http://schemas.microsoft.com/office/drawing/2014/main" id="{BD394905-AB16-700F-EFDC-F3C11E89D6B1}"/>
              </a:ext>
            </a:extLst>
          </p:cNvPr>
          <p:cNvPicPr>
            <a:picLocks noChangeAspect="1"/>
          </p:cNvPicPr>
          <p:nvPr/>
        </p:nvPicPr>
        <p:blipFill>
          <a:blip r:embed="rId5"/>
          <a:stretch>
            <a:fillRect/>
          </a:stretch>
        </p:blipFill>
        <p:spPr>
          <a:xfrm>
            <a:off x="6870189" y="4330733"/>
            <a:ext cx="4963056" cy="2481528"/>
          </a:xfrm>
          <a:prstGeom prst="rect">
            <a:avLst/>
          </a:prstGeom>
        </p:spPr>
      </p:pic>
    </p:spTree>
    <p:extLst>
      <p:ext uri="{BB962C8B-B14F-4D97-AF65-F5344CB8AC3E}">
        <p14:creationId xmlns:p14="http://schemas.microsoft.com/office/powerpoint/2010/main" val="1380965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1E1C-B2F8-D035-6A49-F247CF37D79C}"/>
              </a:ext>
            </a:extLst>
          </p:cNvPr>
          <p:cNvSpPr>
            <a:spLocks noGrp="1"/>
          </p:cNvSpPr>
          <p:nvPr>
            <p:ph type="title"/>
          </p:nvPr>
        </p:nvSpPr>
        <p:spPr/>
        <p:txBody>
          <a:bodyPr/>
          <a:lstStyle/>
          <a:p>
            <a:r>
              <a:rPr lang="en-US" dirty="0"/>
              <a:t>ADMIXTURE – Supplemental Data</a:t>
            </a:r>
          </a:p>
        </p:txBody>
      </p:sp>
      <p:pic>
        <p:nvPicPr>
          <p:cNvPr id="11266" name="Picture 2">
            <a:extLst>
              <a:ext uri="{FF2B5EF4-FFF2-40B4-BE49-F238E27FC236}">
                <a16:creationId xmlns:a16="http://schemas.microsoft.com/office/drawing/2014/main" id="{F8118AC4-63BF-4934-881F-DF90038F4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916" y="2218339"/>
            <a:ext cx="5445085" cy="34257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E5897C-8926-8EE5-79D8-18A7DABA3378}"/>
              </a:ext>
            </a:extLst>
          </p:cNvPr>
          <p:cNvSpPr txBox="1"/>
          <p:nvPr/>
        </p:nvSpPr>
        <p:spPr>
          <a:xfrm>
            <a:off x="3363310" y="5980386"/>
            <a:ext cx="4412298" cy="369332"/>
          </a:xfrm>
          <a:prstGeom prst="rect">
            <a:avLst/>
          </a:prstGeom>
          <a:noFill/>
        </p:spPr>
        <p:txBody>
          <a:bodyPr wrap="none" rtlCol="0">
            <a:spAutoFit/>
          </a:bodyPr>
          <a:lstStyle/>
          <a:p>
            <a:r>
              <a:rPr lang="en-US" dirty="0"/>
              <a:t>Cross Validation Errors from K=1 to K=13</a:t>
            </a:r>
          </a:p>
        </p:txBody>
      </p:sp>
    </p:spTree>
    <p:extLst>
      <p:ext uri="{BB962C8B-B14F-4D97-AF65-F5344CB8AC3E}">
        <p14:creationId xmlns:p14="http://schemas.microsoft.com/office/powerpoint/2010/main" val="1695709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AF91-14B4-940E-CB9D-1AB0B0929959}"/>
              </a:ext>
            </a:extLst>
          </p:cNvPr>
          <p:cNvSpPr>
            <a:spLocks noGrp="1"/>
          </p:cNvSpPr>
          <p:nvPr>
            <p:ph type="title"/>
          </p:nvPr>
        </p:nvSpPr>
        <p:spPr/>
        <p:txBody>
          <a:bodyPr/>
          <a:lstStyle/>
          <a:p>
            <a:r>
              <a:rPr lang="en-US" dirty="0"/>
              <a:t>Pop. Structure – AMOVA</a:t>
            </a:r>
          </a:p>
        </p:txBody>
      </p:sp>
      <p:graphicFrame>
        <p:nvGraphicFramePr>
          <p:cNvPr id="4" name="Table 3">
            <a:extLst>
              <a:ext uri="{FF2B5EF4-FFF2-40B4-BE49-F238E27FC236}">
                <a16:creationId xmlns:a16="http://schemas.microsoft.com/office/drawing/2014/main" id="{EC00D3A6-5E4C-D6E1-BB3D-62F22F1042D6}"/>
              </a:ext>
            </a:extLst>
          </p:cNvPr>
          <p:cNvGraphicFramePr>
            <a:graphicFrameLocks noGrp="1"/>
          </p:cNvGraphicFramePr>
          <p:nvPr>
            <p:extLst>
              <p:ext uri="{D42A27DB-BD31-4B8C-83A1-F6EECF244321}">
                <p14:modId xmlns:p14="http://schemas.microsoft.com/office/powerpoint/2010/main" val="730674677"/>
              </p:ext>
            </p:extLst>
          </p:nvPr>
        </p:nvGraphicFramePr>
        <p:xfrm>
          <a:off x="1458310" y="2809630"/>
          <a:ext cx="8540891" cy="3683245"/>
        </p:xfrm>
        <a:graphic>
          <a:graphicData uri="http://schemas.openxmlformats.org/drawingml/2006/table">
            <a:tbl>
              <a:tblPr firstRow="1" bandRow="1"/>
              <a:tblGrid>
                <a:gridCol w="1820952">
                  <a:extLst>
                    <a:ext uri="{9D8B030D-6E8A-4147-A177-3AD203B41FA5}">
                      <a16:colId xmlns:a16="http://schemas.microsoft.com/office/drawing/2014/main" val="1607675854"/>
                    </a:ext>
                  </a:extLst>
                </a:gridCol>
                <a:gridCol w="1301975">
                  <a:extLst>
                    <a:ext uri="{9D8B030D-6E8A-4147-A177-3AD203B41FA5}">
                      <a16:colId xmlns:a16="http://schemas.microsoft.com/office/drawing/2014/main" val="3138211748"/>
                    </a:ext>
                  </a:extLst>
                </a:gridCol>
                <a:gridCol w="1115370">
                  <a:extLst>
                    <a:ext uri="{9D8B030D-6E8A-4147-A177-3AD203B41FA5}">
                      <a16:colId xmlns:a16="http://schemas.microsoft.com/office/drawing/2014/main" val="1011776730"/>
                    </a:ext>
                  </a:extLst>
                </a:gridCol>
                <a:gridCol w="1051034">
                  <a:extLst>
                    <a:ext uri="{9D8B030D-6E8A-4147-A177-3AD203B41FA5}">
                      <a16:colId xmlns:a16="http://schemas.microsoft.com/office/drawing/2014/main" val="2400934049"/>
                    </a:ext>
                  </a:extLst>
                </a:gridCol>
                <a:gridCol w="1008993">
                  <a:extLst>
                    <a:ext uri="{9D8B030D-6E8A-4147-A177-3AD203B41FA5}">
                      <a16:colId xmlns:a16="http://schemas.microsoft.com/office/drawing/2014/main" val="1264299214"/>
                    </a:ext>
                  </a:extLst>
                </a:gridCol>
                <a:gridCol w="2242567">
                  <a:extLst>
                    <a:ext uri="{9D8B030D-6E8A-4147-A177-3AD203B41FA5}">
                      <a16:colId xmlns:a16="http://schemas.microsoft.com/office/drawing/2014/main" val="3314934925"/>
                    </a:ext>
                  </a:extLst>
                </a:gridCol>
              </a:tblGrid>
              <a:tr h="867694">
                <a:tc>
                  <a:txBody>
                    <a:bodyPr/>
                    <a:lstStyle/>
                    <a:p>
                      <a:pPr rtl="0" fontAlgn="t">
                        <a:spcBef>
                          <a:spcPts val="0"/>
                        </a:spcBef>
                        <a:spcAft>
                          <a:spcPts val="0"/>
                        </a:spcAft>
                      </a:pPr>
                      <a:r>
                        <a:rPr lang="en-US" sz="1400" b="0" i="0" u="none" strike="noStrike" dirty="0">
                          <a:solidFill>
                            <a:srgbClr val="000000"/>
                          </a:solidFill>
                          <a:effectLst/>
                          <a:latin typeface="+mn-lt"/>
                        </a:rPr>
                        <a:t>Source of Variation</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Degree of Freedom (</a:t>
                      </a:r>
                      <a:r>
                        <a:rPr lang="en-US" sz="1400" b="0" i="0" u="none" strike="noStrike" dirty="0" err="1">
                          <a:solidFill>
                            <a:srgbClr val="000000"/>
                          </a:solidFill>
                          <a:effectLst/>
                          <a:latin typeface="+mn-lt"/>
                        </a:rPr>
                        <a:t>Df</a:t>
                      </a:r>
                      <a:r>
                        <a:rPr lang="en-US" sz="1400" b="0" i="0" u="none" strike="noStrike" dirty="0">
                          <a:solidFill>
                            <a:srgbClr val="000000"/>
                          </a:solidFill>
                          <a:effectLst/>
                          <a:latin typeface="+mn-lt"/>
                        </a:rPr>
                        <a:t>)</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Sum of Squares</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Mean Squares</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 of Variation</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Phi - statistics</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5882324"/>
                  </a:ext>
                </a:extLst>
              </a:tr>
              <a:tr h="649662">
                <a:tc>
                  <a:txBody>
                    <a:bodyPr/>
                    <a:lstStyle/>
                    <a:p>
                      <a:pPr rtl="0" fontAlgn="t">
                        <a:spcBef>
                          <a:spcPts val="0"/>
                        </a:spcBef>
                        <a:spcAft>
                          <a:spcPts val="0"/>
                        </a:spcAft>
                      </a:pPr>
                      <a:r>
                        <a:rPr lang="en-US" sz="1400" b="0" i="0" u="none" strike="noStrike">
                          <a:solidFill>
                            <a:srgbClr val="000000"/>
                          </a:solidFill>
                          <a:effectLst/>
                          <a:latin typeface="+mn-lt"/>
                        </a:rPr>
                        <a:t>Within populations</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286</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399769.91</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1397.80</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77.27</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ɸ-populations-total = 0.2273</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6746255"/>
                  </a:ext>
                </a:extLst>
              </a:tr>
              <a:tr h="867694">
                <a:tc>
                  <a:txBody>
                    <a:bodyPr/>
                    <a:lstStyle/>
                    <a:p>
                      <a:pPr rtl="0" fontAlgn="t">
                        <a:spcBef>
                          <a:spcPts val="0"/>
                        </a:spcBef>
                        <a:spcAft>
                          <a:spcPts val="0"/>
                        </a:spcAft>
                      </a:pPr>
                      <a:r>
                        <a:rPr lang="en-US" sz="1400" b="0" i="0" u="none" strike="noStrike">
                          <a:solidFill>
                            <a:srgbClr val="000000"/>
                          </a:solidFill>
                          <a:effectLst/>
                          <a:latin typeface="+mn-lt"/>
                        </a:rPr>
                        <a:t>Between populations within regions</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32</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53923.27</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1685.10</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1.85</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ɸ-populations-regions = 0.0234</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379110"/>
                  </a:ext>
                </a:extLst>
              </a:tr>
              <a:tr h="648533">
                <a:tc>
                  <a:txBody>
                    <a:bodyPr/>
                    <a:lstStyle/>
                    <a:p>
                      <a:pPr rtl="0" fontAlgn="t">
                        <a:spcBef>
                          <a:spcPts val="0"/>
                        </a:spcBef>
                        <a:spcAft>
                          <a:spcPts val="0"/>
                        </a:spcAft>
                      </a:pPr>
                      <a:r>
                        <a:rPr lang="en-US" sz="1400" b="0" i="0" u="none" strike="noStrike">
                          <a:solidFill>
                            <a:srgbClr val="000000"/>
                          </a:solidFill>
                          <a:effectLst/>
                          <a:latin typeface="+mn-lt"/>
                        </a:rPr>
                        <a:t>Between regions</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3</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93341.38</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31113.79</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20.88</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err="1">
                          <a:solidFill>
                            <a:srgbClr val="000000"/>
                          </a:solidFill>
                          <a:effectLst/>
                          <a:latin typeface="+mn-lt"/>
                        </a:rPr>
                        <a:t>ɸ</a:t>
                      </a:r>
                      <a:r>
                        <a:rPr lang="en-US" sz="1400" b="0" i="0" u="none" strike="noStrike" dirty="0">
                          <a:solidFill>
                            <a:srgbClr val="000000"/>
                          </a:solidFill>
                          <a:effectLst/>
                          <a:latin typeface="+mn-lt"/>
                        </a:rPr>
                        <a:t>-regions-total = 0.2088</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639216"/>
                  </a:ext>
                </a:extLst>
              </a:tr>
              <a:tr h="649662">
                <a:tc>
                  <a:txBody>
                    <a:bodyPr/>
                    <a:lstStyle/>
                    <a:p>
                      <a:pPr rtl="0" fontAlgn="t">
                        <a:spcBef>
                          <a:spcPts val="0"/>
                        </a:spcBef>
                        <a:spcAft>
                          <a:spcPts val="0"/>
                        </a:spcAft>
                      </a:pPr>
                      <a:r>
                        <a:rPr lang="en-US" sz="1400" b="0" i="0" u="none" strike="noStrike" dirty="0">
                          <a:solidFill>
                            <a:srgbClr val="000000"/>
                          </a:solidFill>
                          <a:effectLst/>
                          <a:latin typeface="+mn-lt"/>
                        </a:rPr>
                        <a:t>Total</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321</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547034.55</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1704.16</a:t>
                      </a:r>
                      <a:endParaRPr lang="en-US" sz="140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100.00</a:t>
                      </a: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1400" dirty="0">
                          <a:effectLst/>
                          <a:latin typeface="+mn-lt"/>
                        </a:rPr>
                      </a:br>
                      <a:endParaRPr lang="en-US" sz="1400" dirty="0">
                        <a:effectLst/>
                        <a:latin typeface="+mn-lt"/>
                      </a:endParaRPr>
                    </a:p>
                  </a:txBody>
                  <a:tcPr marL="104510" marR="104510" marT="104510" marB="10451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3155618"/>
                  </a:ext>
                </a:extLst>
              </a:tr>
            </a:tbl>
          </a:graphicData>
        </a:graphic>
      </p:graphicFrame>
      <p:sp>
        <p:nvSpPr>
          <p:cNvPr id="6" name="TextBox 5">
            <a:extLst>
              <a:ext uri="{FF2B5EF4-FFF2-40B4-BE49-F238E27FC236}">
                <a16:creationId xmlns:a16="http://schemas.microsoft.com/office/drawing/2014/main" id="{18A0B3B5-B69B-5226-ABC1-B9FF359221DC}"/>
              </a:ext>
            </a:extLst>
          </p:cNvPr>
          <p:cNvSpPr txBox="1"/>
          <p:nvPr/>
        </p:nvSpPr>
        <p:spPr>
          <a:xfrm>
            <a:off x="1282357" y="1973829"/>
            <a:ext cx="10909643" cy="552659"/>
          </a:xfrm>
          <a:prstGeom prst="rect">
            <a:avLst/>
          </a:prstGeom>
        </p:spPr>
        <p:txBody>
          <a:bodyPr vert="horz" lIns="91440" tIns="45720" rIns="91440" bIns="45720" rtlCol="0" anchor="ctr">
            <a:normAutofit/>
          </a:bodyPr>
          <a:lstStyle/>
          <a:p>
            <a:pPr>
              <a:lnSpc>
                <a:spcPct val="110000"/>
              </a:lnSpc>
              <a:spcBef>
                <a:spcPts val="1000"/>
              </a:spcBef>
            </a:pPr>
            <a:r>
              <a:rPr lang="en-US" sz="2400" i="0" u="none" strike="noStrike" dirty="0">
                <a:effectLst/>
              </a:rPr>
              <a:t>Table: Results of Analysis of Molecular Variance (AMOVA)</a:t>
            </a:r>
            <a:endParaRPr lang="en-US" sz="2400" dirty="0"/>
          </a:p>
        </p:txBody>
      </p:sp>
    </p:spTree>
    <p:extLst>
      <p:ext uri="{BB962C8B-B14F-4D97-AF65-F5344CB8AC3E}">
        <p14:creationId xmlns:p14="http://schemas.microsoft.com/office/powerpoint/2010/main" val="4021867841"/>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AF91-14B4-940E-CB9D-1AB0B0929959}"/>
              </a:ext>
            </a:extLst>
          </p:cNvPr>
          <p:cNvSpPr>
            <a:spLocks noGrp="1"/>
          </p:cNvSpPr>
          <p:nvPr>
            <p:ph type="title"/>
          </p:nvPr>
        </p:nvSpPr>
        <p:spPr/>
        <p:txBody>
          <a:bodyPr>
            <a:normAutofit fontScale="90000"/>
          </a:bodyPr>
          <a:lstStyle/>
          <a:p>
            <a:r>
              <a:rPr lang="en-US" dirty="0"/>
              <a:t>Pop. Structure – AMOVA</a:t>
            </a:r>
            <a:r>
              <a:rPr lang="zh-CN" altLang="en-US" dirty="0"/>
              <a:t> </a:t>
            </a:r>
            <a:r>
              <a:rPr lang="en-US" altLang="zh-CN" dirty="0"/>
              <a:t>Significance</a:t>
            </a:r>
            <a:endParaRPr lang="en-US" dirty="0"/>
          </a:p>
        </p:txBody>
      </p:sp>
      <p:pic>
        <p:nvPicPr>
          <p:cNvPr id="3" name="Picture 2">
            <a:extLst>
              <a:ext uri="{FF2B5EF4-FFF2-40B4-BE49-F238E27FC236}">
                <a16:creationId xmlns:a16="http://schemas.microsoft.com/office/drawing/2014/main" id="{C2F76440-84FB-CE42-A47B-5980C955619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0268" y="1995262"/>
            <a:ext cx="4471521" cy="44715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63F74F0C-8EC1-CBCA-834E-FE1FDBDCADF7}"/>
              </a:ext>
            </a:extLst>
          </p:cNvPr>
          <p:cNvGraphicFramePr>
            <a:graphicFrameLocks noGrp="1"/>
          </p:cNvGraphicFramePr>
          <p:nvPr>
            <p:extLst>
              <p:ext uri="{D42A27DB-BD31-4B8C-83A1-F6EECF244321}">
                <p14:modId xmlns:p14="http://schemas.microsoft.com/office/powerpoint/2010/main" val="936530338"/>
              </p:ext>
            </p:extLst>
          </p:nvPr>
        </p:nvGraphicFramePr>
        <p:xfrm>
          <a:off x="5988358" y="2875318"/>
          <a:ext cx="5294024" cy="2663411"/>
        </p:xfrm>
        <a:graphic>
          <a:graphicData uri="http://schemas.openxmlformats.org/drawingml/2006/table">
            <a:tbl>
              <a:tblPr>
                <a:noFill/>
              </a:tblPr>
              <a:tblGrid>
                <a:gridCol w="2065008">
                  <a:extLst>
                    <a:ext uri="{9D8B030D-6E8A-4147-A177-3AD203B41FA5}">
                      <a16:colId xmlns:a16="http://schemas.microsoft.com/office/drawing/2014/main" val="2849766012"/>
                    </a:ext>
                  </a:extLst>
                </a:gridCol>
                <a:gridCol w="887303">
                  <a:extLst>
                    <a:ext uri="{9D8B030D-6E8A-4147-A177-3AD203B41FA5}">
                      <a16:colId xmlns:a16="http://schemas.microsoft.com/office/drawing/2014/main" val="1588935875"/>
                    </a:ext>
                  </a:extLst>
                </a:gridCol>
                <a:gridCol w="758882">
                  <a:extLst>
                    <a:ext uri="{9D8B030D-6E8A-4147-A177-3AD203B41FA5}">
                      <a16:colId xmlns:a16="http://schemas.microsoft.com/office/drawing/2014/main" val="3922978507"/>
                    </a:ext>
                  </a:extLst>
                </a:gridCol>
                <a:gridCol w="796553">
                  <a:extLst>
                    <a:ext uri="{9D8B030D-6E8A-4147-A177-3AD203B41FA5}">
                      <a16:colId xmlns:a16="http://schemas.microsoft.com/office/drawing/2014/main" val="1334545706"/>
                    </a:ext>
                  </a:extLst>
                </a:gridCol>
                <a:gridCol w="786278">
                  <a:extLst>
                    <a:ext uri="{9D8B030D-6E8A-4147-A177-3AD203B41FA5}">
                      <a16:colId xmlns:a16="http://schemas.microsoft.com/office/drawing/2014/main" val="731561946"/>
                    </a:ext>
                  </a:extLst>
                </a:gridCol>
              </a:tblGrid>
              <a:tr h="316452">
                <a:tc gridSpan="5">
                  <a:txBody>
                    <a:bodyPr/>
                    <a:lstStyle/>
                    <a:p>
                      <a:pP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Monte-Carlo tests - permutation number: 999</a:t>
                      </a:r>
                      <a:endParaRPr lang="en-US" sz="1400" cap="none" spc="0" dirty="0">
                        <a:solidFill>
                          <a:schemeClr val="tx1"/>
                        </a:solidFill>
                        <a:effectLst/>
                      </a:endParaRPr>
                    </a:p>
                  </a:txBody>
                  <a:tcPr marL="72636" marR="72636" marT="73217" marB="73217">
                    <a:lnL w="28575" cap="flat" cmpd="sng" algn="ctr">
                      <a:noFill/>
                      <a:prstDash val="solid"/>
                    </a:lnL>
                    <a:lnR w="28575"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664697"/>
                  </a:ext>
                </a:extLst>
              </a:tr>
              <a:tr h="490214">
                <a:tc>
                  <a:txBody>
                    <a:bodyPr/>
                    <a:lstStyle/>
                    <a:p>
                      <a:pP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Test</a:t>
                      </a:r>
                      <a:endParaRPr lang="en-US" sz="1400" cap="none" spc="0" dirty="0">
                        <a:solidFill>
                          <a:schemeClr val="tx1"/>
                        </a:solidFill>
                        <a:effectLst/>
                      </a:endParaRPr>
                    </a:p>
                  </a:txBody>
                  <a:tcPr marL="72636" marR="72636" marT="73217" marB="73217">
                    <a:lnL w="28575" cap="flat" cmpd="sng" algn="ctr">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noFill/>
                  </a:tcPr>
                </a:tc>
                <a:tc>
                  <a:txBody>
                    <a:bodyPr/>
                    <a:lstStyle/>
                    <a:p>
                      <a:pP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Obs.</a:t>
                      </a:r>
                      <a:endParaRPr lang="en-US" sz="1400" cap="none" spc="0" dirty="0">
                        <a:solidFill>
                          <a:schemeClr val="tx1"/>
                        </a:solidFill>
                        <a:effectLst/>
                      </a:endParaRPr>
                    </a:p>
                  </a:txBody>
                  <a:tcPr marL="72636" marR="72636" marT="73217" marB="73217">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noFill/>
                  </a:tcPr>
                </a:tc>
                <a:tc>
                  <a:txBody>
                    <a:bodyPr/>
                    <a:lstStyle/>
                    <a:p>
                      <a:pP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Std. </a:t>
                      </a:r>
                      <a:r>
                        <a:rPr lang="en-US" sz="1400" b="0" i="0" u="none" strike="noStrike" cap="none" spc="0" dirty="0" err="1">
                          <a:solidFill>
                            <a:schemeClr val="tx1"/>
                          </a:solidFill>
                          <a:effectLst/>
                          <a:latin typeface="Times New Roman" panose="02020603050405020304" pitchFamily="18" charset="0"/>
                        </a:rPr>
                        <a:t>Obs</a:t>
                      </a:r>
                      <a:endParaRPr lang="en-US" sz="1400" cap="none" spc="0" dirty="0">
                        <a:solidFill>
                          <a:schemeClr val="tx1"/>
                        </a:solidFill>
                        <a:effectLst/>
                      </a:endParaRPr>
                    </a:p>
                  </a:txBody>
                  <a:tcPr marL="72636" marR="72636" marT="73217" marB="73217">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noFill/>
                  </a:tcPr>
                </a:tc>
                <a:tc>
                  <a:txBody>
                    <a:bodyPr/>
                    <a:lstStyle/>
                    <a:p>
                      <a:pP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Alter </a:t>
                      </a:r>
                      <a:endParaRPr lang="en-US" sz="1400" cap="none" spc="0" dirty="0">
                        <a:solidFill>
                          <a:schemeClr val="tx1"/>
                        </a:solidFill>
                        <a:effectLst/>
                      </a:endParaRPr>
                    </a:p>
                  </a:txBody>
                  <a:tcPr marL="72636" marR="72636" marT="73217" marB="73217">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noFill/>
                  </a:tcPr>
                </a:tc>
                <a:tc>
                  <a:txBody>
                    <a:bodyPr/>
                    <a:lstStyle/>
                    <a:p>
                      <a:pP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Pvalue</a:t>
                      </a:r>
                      <a:endParaRPr lang="en-US" sz="1400" cap="none" spc="0">
                        <a:solidFill>
                          <a:schemeClr val="tx1"/>
                        </a:solidFill>
                        <a:effectLst/>
                      </a:endParaRPr>
                    </a:p>
                  </a:txBody>
                  <a:tcPr marL="72636" marR="72636" marT="73217" marB="73217">
                    <a:lnL w="12700" cmpd="sng">
                      <a:noFill/>
                      <a:prstDash val="solid"/>
                    </a:lnL>
                    <a:lnR w="28575" cap="flat" cmpd="sng" algn="ctr">
                      <a:noFill/>
                      <a:prstDash val="solid"/>
                    </a:lnR>
                    <a:lnT w="12700" cap="flat" cmpd="sng" algn="ctr">
                      <a:solidFill>
                        <a:schemeClr val="tx1"/>
                      </a:solidFill>
                      <a:prstDash val="solid"/>
                      <a:round/>
                      <a:headEnd type="none" w="med" len="med"/>
                      <a:tailEnd type="none" w="med" len="med"/>
                    </a:lnT>
                    <a:lnB w="12700" cmpd="sng">
                      <a:noFill/>
                      <a:prstDash val="solid"/>
                    </a:lnB>
                    <a:noFill/>
                  </a:tcPr>
                </a:tc>
                <a:extLst>
                  <a:ext uri="{0D108BD9-81ED-4DB2-BD59-A6C34878D82A}">
                    <a16:rowId xmlns:a16="http://schemas.microsoft.com/office/drawing/2014/main" val="1957060168"/>
                  </a:ext>
                </a:extLst>
              </a:tr>
              <a:tr h="504109">
                <a:tc>
                  <a:txBody>
                    <a:bodyPr/>
                    <a:lstStyle/>
                    <a:p>
                      <a:pP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Variations within populations</a:t>
                      </a:r>
                      <a:endParaRPr lang="en-US" sz="1400" cap="none" spc="0">
                        <a:solidFill>
                          <a:schemeClr val="tx1"/>
                        </a:solidFill>
                        <a:effectLst/>
                      </a:endParaRPr>
                    </a:p>
                  </a:txBody>
                  <a:tcPr marL="72636" marR="72636" marT="73217" marB="73217">
                    <a:lnL w="28575" cap="flat" cmpd="sng" algn="ctr">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1397.80</a:t>
                      </a:r>
                      <a:endParaRPr lang="en-US" sz="1400" cap="none" spc="0">
                        <a:solidFill>
                          <a:schemeClr val="tx1"/>
                        </a:solidFill>
                        <a:effectLst/>
                      </a:endParaRPr>
                    </a:p>
                  </a:txBody>
                  <a:tcPr marL="72636" marR="72636" marT="73217" marB="73217">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-62.38</a:t>
                      </a:r>
                      <a:endParaRPr lang="en-US" sz="1400" cap="none" spc="0" dirty="0">
                        <a:solidFill>
                          <a:schemeClr val="tx1"/>
                        </a:solidFill>
                        <a:effectLst/>
                      </a:endParaRPr>
                    </a:p>
                  </a:txBody>
                  <a:tcPr marL="72636" marR="72636" marT="73217" marB="73217">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less</a:t>
                      </a:r>
                      <a:endParaRPr lang="en-US" sz="1400" cap="none" spc="0" dirty="0">
                        <a:solidFill>
                          <a:schemeClr val="tx1"/>
                        </a:solidFill>
                        <a:effectLst/>
                      </a:endParaRPr>
                    </a:p>
                  </a:txBody>
                  <a:tcPr marL="72636" marR="72636" marT="73217" marB="73217">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0.001</a:t>
                      </a:r>
                      <a:endParaRPr lang="en-US" sz="1400" cap="none" spc="0">
                        <a:solidFill>
                          <a:schemeClr val="tx1"/>
                        </a:solidFill>
                        <a:effectLst/>
                      </a:endParaRPr>
                    </a:p>
                  </a:txBody>
                  <a:tcPr marL="72636" marR="72636" marT="73217" marB="73217">
                    <a:lnL w="12700" cmpd="sng">
                      <a:noFill/>
                      <a:prstDash val="solid"/>
                    </a:lnL>
                    <a:lnR w="28575" cap="flat" cmpd="sng" algn="ctr">
                      <a:noFill/>
                      <a:prstDash val="solid"/>
                    </a:lnR>
                    <a:lnT w="12700" cmpd="sng">
                      <a:noFill/>
                      <a:prstDash val="solid"/>
                    </a:lnT>
                    <a:lnB w="12700" cmpd="sng">
                      <a:noFill/>
                      <a:prstDash val="solid"/>
                    </a:lnB>
                    <a:noFill/>
                  </a:tcPr>
                </a:tc>
                <a:extLst>
                  <a:ext uri="{0D108BD9-81ED-4DB2-BD59-A6C34878D82A}">
                    <a16:rowId xmlns:a16="http://schemas.microsoft.com/office/drawing/2014/main" val="2199446879"/>
                  </a:ext>
                </a:extLst>
              </a:tr>
              <a:tr h="667095">
                <a:tc>
                  <a:txBody>
                    <a:bodyPr/>
                    <a:lstStyle/>
                    <a:p>
                      <a:pP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Variations between populations within regions</a:t>
                      </a:r>
                      <a:endParaRPr lang="en-US" sz="1400" cap="none" spc="0" dirty="0">
                        <a:solidFill>
                          <a:schemeClr val="tx1"/>
                        </a:solidFill>
                        <a:effectLst/>
                      </a:endParaRPr>
                    </a:p>
                  </a:txBody>
                  <a:tcPr marL="72636" marR="72636" marT="73217" marB="73217">
                    <a:lnL w="28575" cap="flat" cmpd="sng" algn="ctr">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33.42</a:t>
                      </a:r>
                      <a:endParaRPr lang="en-US" sz="1400" cap="none" spc="0">
                        <a:solidFill>
                          <a:schemeClr val="tx1"/>
                        </a:solidFill>
                        <a:effectLst/>
                      </a:endParaRPr>
                    </a:p>
                  </a:txBody>
                  <a:tcPr marL="72636" marR="72636" marT="73217" marB="73217">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26.25</a:t>
                      </a:r>
                      <a:endParaRPr lang="en-US" sz="1400" cap="none" spc="0">
                        <a:solidFill>
                          <a:schemeClr val="tx1"/>
                        </a:solidFill>
                        <a:effectLst/>
                      </a:endParaRPr>
                    </a:p>
                  </a:txBody>
                  <a:tcPr marL="72636" marR="72636" marT="73217" marB="73217">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greater</a:t>
                      </a:r>
                      <a:endParaRPr lang="en-US" sz="1400" cap="none" spc="0" dirty="0">
                        <a:solidFill>
                          <a:schemeClr val="tx1"/>
                        </a:solidFill>
                        <a:effectLst/>
                      </a:endParaRPr>
                    </a:p>
                  </a:txBody>
                  <a:tcPr marL="72636" marR="72636" marT="73217" marB="73217">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0.001</a:t>
                      </a:r>
                      <a:endParaRPr lang="en-US" sz="1400" cap="none" spc="0" dirty="0">
                        <a:solidFill>
                          <a:schemeClr val="tx1"/>
                        </a:solidFill>
                        <a:effectLst/>
                      </a:endParaRPr>
                    </a:p>
                  </a:txBody>
                  <a:tcPr marL="72636" marR="72636" marT="73217" marB="73217">
                    <a:lnL w="12700" cmpd="sng">
                      <a:noFill/>
                      <a:prstDash val="solid"/>
                    </a:lnL>
                    <a:lnR w="28575" cap="flat" cmpd="sng" algn="ctr">
                      <a:noFill/>
                      <a:prstDash val="solid"/>
                    </a:lnR>
                    <a:lnT w="12700" cmpd="sng">
                      <a:noFill/>
                      <a:prstDash val="solid"/>
                    </a:lnT>
                    <a:lnB w="12700" cmpd="sng">
                      <a:noFill/>
                      <a:prstDash val="solid"/>
                    </a:lnB>
                    <a:noFill/>
                  </a:tcPr>
                </a:tc>
                <a:extLst>
                  <a:ext uri="{0D108BD9-81ED-4DB2-BD59-A6C34878D82A}">
                    <a16:rowId xmlns:a16="http://schemas.microsoft.com/office/drawing/2014/main" val="16450169"/>
                  </a:ext>
                </a:extLst>
              </a:tr>
              <a:tr h="504109">
                <a:tc>
                  <a:txBody>
                    <a:bodyPr/>
                    <a:lstStyle/>
                    <a:p>
                      <a:pP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Variations between regions</a:t>
                      </a:r>
                      <a:endParaRPr lang="en-US" sz="1400" cap="none" spc="0">
                        <a:solidFill>
                          <a:schemeClr val="tx1"/>
                        </a:solidFill>
                        <a:effectLst/>
                      </a:endParaRPr>
                    </a:p>
                  </a:txBody>
                  <a:tcPr marL="72636" marR="72636" marT="73217" marB="73217">
                    <a:lnL w="28575" cap="flat" cmpd="sng" algn="ctr">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377.71</a:t>
                      </a:r>
                      <a:endParaRPr lang="en-US" sz="1400" cap="none" spc="0">
                        <a:solidFill>
                          <a:schemeClr val="tx1"/>
                        </a:solidFill>
                        <a:effectLst/>
                      </a:endParaRPr>
                    </a:p>
                  </a:txBody>
                  <a:tcPr marL="72636" marR="72636" marT="73217" marB="73217">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15.13</a:t>
                      </a:r>
                      <a:endParaRPr lang="en-US" sz="1400" cap="none" spc="0">
                        <a:solidFill>
                          <a:schemeClr val="tx1"/>
                        </a:solidFill>
                        <a:effectLst/>
                      </a:endParaRPr>
                    </a:p>
                  </a:txBody>
                  <a:tcPr marL="72636" marR="72636" marT="73217" marB="73217">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greater</a:t>
                      </a:r>
                      <a:endParaRPr lang="en-US" sz="1400" cap="none" spc="0">
                        <a:solidFill>
                          <a:schemeClr val="tx1"/>
                        </a:solidFill>
                        <a:effectLst/>
                      </a:endParaRPr>
                    </a:p>
                  </a:txBody>
                  <a:tcPr marL="72636" marR="72636" marT="73217" marB="73217">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0.001</a:t>
                      </a:r>
                      <a:endParaRPr lang="en-US" sz="1400" cap="none" spc="0" dirty="0">
                        <a:solidFill>
                          <a:schemeClr val="tx1"/>
                        </a:solidFill>
                        <a:effectLst/>
                      </a:endParaRPr>
                    </a:p>
                  </a:txBody>
                  <a:tcPr marL="72636" marR="72636" marT="73217" marB="73217">
                    <a:lnL w="12700" cmpd="sng">
                      <a:noFill/>
                      <a:prstDash val="solid"/>
                    </a:lnL>
                    <a:lnR w="28575" cap="flat" cmpd="sng" algn="ctr">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0726494"/>
                  </a:ext>
                </a:extLst>
              </a:tr>
            </a:tbl>
          </a:graphicData>
        </a:graphic>
      </p:graphicFrame>
      <p:sp>
        <p:nvSpPr>
          <p:cNvPr id="4" name="TextBox 3">
            <a:extLst>
              <a:ext uri="{FF2B5EF4-FFF2-40B4-BE49-F238E27FC236}">
                <a16:creationId xmlns:a16="http://schemas.microsoft.com/office/drawing/2014/main" id="{3004E617-0AC8-27F8-87B6-04E3D90A230F}"/>
              </a:ext>
            </a:extLst>
          </p:cNvPr>
          <p:cNvSpPr txBox="1"/>
          <p:nvPr/>
        </p:nvSpPr>
        <p:spPr>
          <a:xfrm>
            <a:off x="6693408" y="2536764"/>
            <a:ext cx="3563732" cy="338554"/>
          </a:xfrm>
          <a:prstGeom prst="rect">
            <a:avLst/>
          </a:prstGeom>
          <a:noFill/>
        </p:spPr>
        <p:txBody>
          <a:bodyPr wrap="none" rtlCol="0">
            <a:spAutoFit/>
          </a:bodyPr>
          <a:lstStyle/>
          <a:p>
            <a:pPr algn="l"/>
            <a:r>
              <a:rPr lang="en-US" altLang="zh-CN" sz="1600" b="1" i="0" dirty="0">
                <a:solidFill>
                  <a:srgbClr val="3E3F3A"/>
                </a:solidFill>
                <a:effectLst/>
                <a:highlight>
                  <a:srgbClr val="FFFFFF"/>
                </a:highlight>
              </a:rPr>
              <a:t>Table</a:t>
            </a:r>
            <a:r>
              <a:rPr lang="en-US" altLang="zh-CN" sz="1600" b="1" dirty="0">
                <a:solidFill>
                  <a:srgbClr val="3E3F3A"/>
                </a:solidFill>
                <a:highlight>
                  <a:srgbClr val="FFFFFF"/>
                </a:highlight>
              </a:rPr>
              <a:t>:</a:t>
            </a:r>
            <a:r>
              <a:rPr lang="zh-CN" altLang="en-US" sz="1600" b="1" dirty="0">
                <a:solidFill>
                  <a:srgbClr val="3E3F3A"/>
                </a:solidFill>
                <a:highlight>
                  <a:srgbClr val="FFFFFF"/>
                </a:highlight>
              </a:rPr>
              <a:t> </a:t>
            </a:r>
            <a:r>
              <a:rPr lang="en-US" altLang="zh-CN" sz="1600" b="1" dirty="0">
                <a:solidFill>
                  <a:srgbClr val="3E3F3A"/>
                </a:solidFill>
                <a:highlight>
                  <a:srgbClr val="FFFFFF"/>
                </a:highlight>
              </a:rPr>
              <a:t>Randomization</a:t>
            </a:r>
            <a:r>
              <a:rPr lang="zh-CN" altLang="en-US" sz="1600" b="1" dirty="0">
                <a:solidFill>
                  <a:srgbClr val="3E3F3A"/>
                </a:solidFill>
                <a:highlight>
                  <a:srgbClr val="FFFFFF"/>
                </a:highlight>
              </a:rPr>
              <a:t> </a:t>
            </a:r>
            <a:r>
              <a:rPr lang="en-US" altLang="zh-CN" sz="1600" b="1" i="0" dirty="0">
                <a:solidFill>
                  <a:srgbClr val="3E3F3A"/>
                </a:solidFill>
                <a:effectLst/>
                <a:highlight>
                  <a:srgbClr val="FFFFFF"/>
                </a:highlight>
              </a:rPr>
              <a:t>Test</a:t>
            </a:r>
            <a:r>
              <a:rPr lang="zh-CN" altLang="en-US" sz="1600" b="1" i="0" dirty="0">
                <a:solidFill>
                  <a:srgbClr val="3E3F3A"/>
                </a:solidFill>
                <a:effectLst/>
                <a:highlight>
                  <a:srgbClr val="FFFFFF"/>
                </a:highlight>
              </a:rPr>
              <a:t> </a:t>
            </a:r>
            <a:r>
              <a:rPr lang="en-US" altLang="zh-CN" sz="1600" b="1" i="0" dirty="0">
                <a:solidFill>
                  <a:srgbClr val="3E3F3A"/>
                </a:solidFill>
                <a:effectLst/>
                <a:highlight>
                  <a:srgbClr val="FFFFFF"/>
                </a:highlight>
              </a:rPr>
              <a:t>Results</a:t>
            </a:r>
            <a:endParaRPr lang="en-US" sz="1600" b="1" i="0" dirty="0">
              <a:solidFill>
                <a:srgbClr val="3E3F3A"/>
              </a:solidFill>
              <a:effectLst/>
              <a:highlight>
                <a:srgbClr val="FFFFFF"/>
              </a:highlight>
            </a:endParaRPr>
          </a:p>
        </p:txBody>
      </p:sp>
    </p:spTree>
    <p:extLst>
      <p:ext uri="{BB962C8B-B14F-4D97-AF65-F5344CB8AC3E}">
        <p14:creationId xmlns:p14="http://schemas.microsoft.com/office/powerpoint/2010/main" val="1942815476"/>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6275C-8526-919B-32AB-6F92F087E61D}"/>
              </a:ext>
            </a:extLst>
          </p:cNvPr>
          <p:cNvSpPr>
            <a:spLocks noGrp="1"/>
          </p:cNvSpPr>
          <p:nvPr>
            <p:ph type="title"/>
          </p:nvPr>
        </p:nvSpPr>
        <p:spPr>
          <a:xfrm>
            <a:off x="838200" y="365125"/>
            <a:ext cx="10927080" cy="1325563"/>
          </a:xfrm>
        </p:spPr>
        <p:txBody>
          <a:bodyPr>
            <a:normAutofit fontScale="90000"/>
          </a:bodyPr>
          <a:lstStyle/>
          <a:p>
            <a:r>
              <a:rPr lang="en-US" dirty="0"/>
              <a:t>Pop. Structure – IBD &amp; IBE</a:t>
            </a:r>
            <a:r>
              <a:rPr lang="zh-CN" altLang="en-US" dirty="0"/>
              <a:t> </a:t>
            </a:r>
            <a:r>
              <a:rPr lang="en-US" altLang="zh-CN" dirty="0"/>
              <a:t>Visualization</a:t>
            </a:r>
            <a:endParaRPr lang="en-US" dirty="0"/>
          </a:p>
        </p:txBody>
      </p:sp>
      <p:pic>
        <p:nvPicPr>
          <p:cNvPr id="15362" name="Picture 2">
            <a:extLst>
              <a:ext uri="{FF2B5EF4-FFF2-40B4-BE49-F238E27FC236}">
                <a16:creationId xmlns:a16="http://schemas.microsoft.com/office/drawing/2014/main" id="{77E5AF66-4850-73EB-2237-EAC63BA3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283" y="1810407"/>
            <a:ext cx="5047593" cy="5047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C692DC-B522-DB35-188E-E799AAEB4BA8}"/>
              </a:ext>
            </a:extLst>
          </p:cNvPr>
          <p:cNvSpPr txBox="1"/>
          <p:nvPr/>
        </p:nvSpPr>
        <p:spPr>
          <a:xfrm>
            <a:off x="6222126" y="3318540"/>
            <a:ext cx="5759669" cy="2031325"/>
          </a:xfrm>
          <a:prstGeom prst="rect">
            <a:avLst/>
          </a:prstGeom>
          <a:noFill/>
        </p:spPr>
        <p:txBody>
          <a:bodyPr wrap="square">
            <a:spAutoFit/>
          </a:bodyPr>
          <a:lstStyle/>
          <a:p>
            <a:r>
              <a:rPr lang="en-US" sz="1400" b="1" i="0" u="none" strike="noStrike" dirty="0">
                <a:solidFill>
                  <a:srgbClr val="000000"/>
                </a:solidFill>
                <a:effectLst/>
                <a:latin typeface="Times New Roman" panose="02020603050405020304" pitchFamily="18" charset="0"/>
              </a:rPr>
              <a:t>Figure: Isolation-by-Distance and Isolation-by-Environment. </a:t>
            </a:r>
            <a:r>
              <a:rPr lang="en-US" sz="1400" b="0" i="0" u="none" strike="noStrike" dirty="0">
                <a:solidFill>
                  <a:srgbClr val="000000"/>
                </a:solidFill>
                <a:effectLst/>
                <a:latin typeface="Times New Roman" panose="02020603050405020304" pitchFamily="18" charset="0"/>
              </a:rPr>
              <a:t>(A) Pairwise geographic distance versus genetic distance (F</a:t>
            </a:r>
            <a:r>
              <a:rPr lang="en-US" sz="1400" b="0" i="0" u="none" strike="noStrike" baseline="-25000" dirty="0">
                <a:solidFill>
                  <a:srgbClr val="000000"/>
                </a:solidFill>
                <a:effectLst/>
                <a:latin typeface="Times New Roman" panose="02020603050405020304" pitchFamily="18" charset="0"/>
              </a:rPr>
              <a:t>ST</a:t>
            </a:r>
            <a:r>
              <a:rPr lang="en-US" sz="1400" b="0" i="0" u="none" strike="noStrike" dirty="0">
                <a:solidFill>
                  <a:srgbClr val="000000"/>
                </a:solidFill>
                <a:effectLst/>
                <a:latin typeface="Times New Roman" panose="02020603050405020304" pitchFamily="18" charset="0"/>
              </a:rPr>
              <a:t>) with best fit linear regression model (red line: y = 0.012+8.410-8x, R</a:t>
            </a:r>
            <a:r>
              <a:rPr lang="en-US" sz="1400" b="0" i="0" u="none" strike="noStrike" baseline="30000" dirty="0">
                <a:solidFill>
                  <a:srgbClr val="000000"/>
                </a:solidFill>
                <a:effectLst/>
                <a:latin typeface="Times New Roman" panose="02020603050405020304" pitchFamily="18" charset="0"/>
              </a:rPr>
              <a:t>2</a:t>
            </a:r>
            <a:r>
              <a:rPr lang="en-US" sz="1400" b="0" i="0" u="none" strike="noStrike" dirty="0">
                <a:solidFill>
                  <a:srgbClr val="000000"/>
                </a:solidFill>
                <a:effectLst/>
                <a:latin typeface="Times New Roman" panose="02020603050405020304" pitchFamily="18" charset="0"/>
              </a:rPr>
              <a:t>=0.3). (B) Pairwise environmental distance versus genetic distance with best-fit linear regression mode (red line: y=0.06+0.021x, R</a:t>
            </a:r>
            <a:r>
              <a:rPr lang="en-US" sz="1400" b="0" i="0" u="none" strike="noStrike" baseline="30000" dirty="0">
                <a:solidFill>
                  <a:srgbClr val="000000"/>
                </a:solidFill>
                <a:effectLst/>
                <a:latin typeface="Times New Roman" panose="02020603050405020304" pitchFamily="18" charset="0"/>
              </a:rPr>
              <a:t>2</a:t>
            </a:r>
            <a:r>
              <a:rPr lang="en-US" sz="1400" b="0" i="0" u="none" strike="noStrike" dirty="0">
                <a:solidFill>
                  <a:srgbClr val="000000"/>
                </a:solidFill>
                <a:effectLst/>
                <a:latin typeface="Times New Roman" panose="02020603050405020304" pitchFamily="18" charset="0"/>
              </a:rPr>
              <a:t>=0.04). (C)Kernel density plot with best fit spline for geographic distance versus genetic distance. Areas of high, intermediate, and low density are represented by red, yellow, and blue colors, respectively. (D) Kernel density plot with best-fit spline for environmental distance versus genetic distance.</a:t>
            </a:r>
            <a:endParaRPr lang="en-US" sz="1400" dirty="0"/>
          </a:p>
        </p:txBody>
      </p:sp>
    </p:spTree>
    <p:extLst>
      <p:ext uri="{BB962C8B-B14F-4D97-AF65-F5344CB8AC3E}">
        <p14:creationId xmlns:p14="http://schemas.microsoft.com/office/powerpoint/2010/main" val="3187588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1A08AD3-2817-4F0C-1120-A6CB55317A4A}"/>
              </a:ext>
            </a:extLst>
          </p:cNvPr>
          <p:cNvSpPr txBox="1"/>
          <p:nvPr/>
        </p:nvSpPr>
        <p:spPr>
          <a:xfrm>
            <a:off x="1524000" y="929452"/>
            <a:ext cx="9144000" cy="2526738"/>
          </a:xfrm>
          <a:prstGeom prst="rect">
            <a:avLst/>
          </a:prstGeom>
        </p:spPr>
        <p:txBody>
          <a:bodyPr vert="horz" lIns="91440" tIns="45720" rIns="91440" bIns="45720" rtlCol="0" anchor="b">
            <a:normAutofit/>
          </a:bodyPr>
          <a:lstStyle/>
          <a:p>
            <a:pPr algn="ctr">
              <a:spcBef>
                <a:spcPct val="0"/>
              </a:spcBef>
              <a:spcAft>
                <a:spcPts val="600"/>
              </a:spcAft>
            </a:pPr>
            <a:r>
              <a:rPr lang="en-US" altLang="zh-CN" sz="8800" dirty="0">
                <a:solidFill>
                  <a:srgbClr val="FFFFFF"/>
                </a:solidFill>
                <a:latin typeface="+mj-lt"/>
                <a:ea typeface="+mj-ea"/>
                <a:cs typeface="+mj-cs"/>
              </a:rPr>
              <a:t>1.</a:t>
            </a:r>
            <a:r>
              <a:rPr lang="zh-CN" altLang="en-US" sz="8800" dirty="0">
                <a:solidFill>
                  <a:srgbClr val="FFFFFF"/>
                </a:solidFill>
                <a:latin typeface="+mj-lt"/>
                <a:ea typeface="+mj-ea"/>
                <a:cs typeface="+mj-cs"/>
              </a:rPr>
              <a:t> </a:t>
            </a:r>
            <a:r>
              <a:rPr lang="en-US" altLang="zh-CN" sz="8800" dirty="0">
                <a:solidFill>
                  <a:srgbClr val="FFFFFF"/>
                </a:solidFill>
                <a:latin typeface="+mj-lt"/>
                <a:ea typeface="+mj-ea"/>
                <a:cs typeface="+mj-cs"/>
              </a:rPr>
              <a:t>Introduction</a:t>
            </a:r>
            <a:endParaRPr lang="en-US" sz="8800" dirty="0">
              <a:solidFill>
                <a:srgbClr val="FFFFFF"/>
              </a:solidFill>
              <a:latin typeface="+mj-lt"/>
              <a:ea typeface="+mj-ea"/>
              <a:cs typeface="+mj-cs"/>
            </a:endParaRPr>
          </a:p>
        </p:txBody>
      </p:sp>
      <p:sp>
        <p:nvSpPr>
          <p:cNvPr id="25" name="Rectangle 24">
            <a:extLst>
              <a:ext uri="{FF2B5EF4-FFF2-40B4-BE49-F238E27FC236}">
                <a16:creationId xmlns:a16="http://schemas.microsoft.com/office/drawing/2014/main" id="{08FD86A2-82CE-48F4-B78A-8B9CA7BA2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145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ECE1-175F-0969-825F-470D56F970D5}"/>
              </a:ext>
            </a:extLst>
          </p:cNvPr>
          <p:cNvSpPr>
            <a:spLocks noGrp="1"/>
          </p:cNvSpPr>
          <p:nvPr>
            <p:ph type="title"/>
          </p:nvPr>
        </p:nvSpPr>
        <p:spPr>
          <a:xfrm>
            <a:off x="838200" y="365125"/>
            <a:ext cx="11109960" cy="1325563"/>
          </a:xfrm>
        </p:spPr>
        <p:txBody>
          <a:bodyPr>
            <a:normAutofit fontScale="90000"/>
          </a:bodyPr>
          <a:lstStyle/>
          <a:p>
            <a:r>
              <a:rPr lang="en-US" dirty="0"/>
              <a:t>Pop. Structure – IBD &amp; IBE</a:t>
            </a:r>
            <a:r>
              <a:rPr lang="zh-CN" altLang="en-US" dirty="0"/>
              <a:t> </a:t>
            </a:r>
            <a:r>
              <a:rPr lang="en-US" altLang="zh-CN" dirty="0"/>
              <a:t>Quantification</a:t>
            </a:r>
            <a:endParaRPr lang="en-US" dirty="0"/>
          </a:p>
        </p:txBody>
      </p:sp>
      <p:sp>
        <p:nvSpPr>
          <p:cNvPr id="5" name="TextBox 4">
            <a:extLst>
              <a:ext uri="{FF2B5EF4-FFF2-40B4-BE49-F238E27FC236}">
                <a16:creationId xmlns:a16="http://schemas.microsoft.com/office/drawing/2014/main" id="{55E4D699-2013-6EF8-F03D-3C06339D5A1E}"/>
              </a:ext>
            </a:extLst>
          </p:cNvPr>
          <p:cNvSpPr txBox="1"/>
          <p:nvPr/>
        </p:nvSpPr>
        <p:spPr>
          <a:xfrm>
            <a:off x="6254496" y="2522557"/>
            <a:ext cx="5852160" cy="3970318"/>
          </a:xfrm>
          <a:prstGeom prst="rect">
            <a:avLst/>
          </a:prstGeom>
          <a:noFill/>
          <a:ln>
            <a:solidFill>
              <a:schemeClr val="accent1">
                <a:shade val="15000"/>
              </a:schemeClr>
            </a:solidFill>
          </a:ln>
        </p:spPr>
        <p:txBody>
          <a:bodyPr wrap="square">
            <a:spAutoFit/>
          </a:bodyPr>
          <a:lstStyle/>
          <a:p>
            <a:r>
              <a:rPr lang="en-US" sz="1400" dirty="0"/>
              <a:t>&gt; IBE &lt;- vegan::mantel(</a:t>
            </a:r>
            <a:r>
              <a:rPr lang="en-US" sz="1400" dirty="0" err="1"/>
              <a:t>mat.gen,dist.env</a:t>
            </a:r>
            <a:r>
              <a:rPr lang="en-US" sz="1400" dirty="0"/>
              <a:t>, method="spearman", permutations=9999)</a:t>
            </a:r>
          </a:p>
          <a:p>
            <a:r>
              <a:rPr lang="en-US" sz="1400" dirty="0"/>
              <a:t>&gt; </a:t>
            </a:r>
            <a:r>
              <a:rPr lang="en-US" sz="1400" b="1" dirty="0">
                <a:solidFill>
                  <a:srgbClr val="FF0000"/>
                </a:solidFill>
              </a:rPr>
              <a:t>IBE</a:t>
            </a:r>
          </a:p>
          <a:p>
            <a:endParaRPr lang="en-US" sz="1400" dirty="0"/>
          </a:p>
          <a:p>
            <a:r>
              <a:rPr lang="en-US" sz="1400" dirty="0"/>
              <a:t>Mantel statistic based on Spearman's rank correlation rho </a:t>
            </a:r>
          </a:p>
          <a:p>
            <a:endParaRPr lang="en-US" sz="1400" dirty="0"/>
          </a:p>
          <a:p>
            <a:r>
              <a:rPr lang="en-US" sz="1400" dirty="0"/>
              <a:t>Call:</a:t>
            </a:r>
          </a:p>
          <a:p>
            <a:r>
              <a:rPr lang="en-US" sz="1400" dirty="0"/>
              <a:t>vegan::mantel(</a:t>
            </a:r>
            <a:r>
              <a:rPr lang="en-US" sz="1400" dirty="0" err="1"/>
              <a:t>xdis</a:t>
            </a:r>
            <a:r>
              <a:rPr lang="en-US" sz="1400" dirty="0"/>
              <a:t> = </a:t>
            </a:r>
            <a:r>
              <a:rPr lang="en-US" sz="1400" dirty="0" err="1"/>
              <a:t>mat.gen</a:t>
            </a:r>
            <a:r>
              <a:rPr lang="en-US" sz="1400" dirty="0"/>
              <a:t>, </a:t>
            </a:r>
            <a:r>
              <a:rPr lang="en-US" sz="1400" dirty="0" err="1"/>
              <a:t>ydis</a:t>
            </a:r>
            <a:r>
              <a:rPr lang="en-US" sz="1400" dirty="0"/>
              <a:t> = </a:t>
            </a:r>
            <a:r>
              <a:rPr lang="en-US" sz="1400" dirty="0" err="1"/>
              <a:t>dist.env</a:t>
            </a:r>
            <a:r>
              <a:rPr lang="en-US" sz="1400" dirty="0"/>
              <a:t>, method = "spearman",      permutations = 9999) </a:t>
            </a:r>
          </a:p>
          <a:p>
            <a:endParaRPr lang="en-US" sz="1400" dirty="0"/>
          </a:p>
          <a:p>
            <a:r>
              <a:rPr lang="en-US" sz="1400" dirty="0">
                <a:solidFill>
                  <a:srgbClr val="FF0000"/>
                </a:solidFill>
              </a:rPr>
              <a:t>Mantel statistic r: 0.1866 </a:t>
            </a:r>
          </a:p>
          <a:p>
            <a:r>
              <a:rPr lang="en-US" sz="1400" dirty="0">
                <a:solidFill>
                  <a:srgbClr val="FF0000"/>
                </a:solidFill>
              </a:rPr>
              <a:t>      Significance: 0.011 </a:t>
            </a:r>
          </a:p>
          <a:p>
            <a:endParaRPr lang="en-US" sz="1400" dirty="0"/>
          </a:p>
          <a:p>
            <a:r>
              <a:rPr lang="en-US" sz="1400" dirty="0"/>
              <a:t>Upper quantiles of permutations (null model):</a:t>
            </a:r>
          </a:p>
          <a:p>
            <a:r>
              <a:rPr lang="en-US" sz="1400" dirty="0"/>
              <a:t>   90%    95%  </a:t>
            </a:r>
            <a:r>
              <a:rPr lang="en-US" sz="1400" dirty="0">
                <a:highlight>
                  <a:srgbClr val="FFFF00"/>
                </a:highlight>
              </a:rPr>
              <a:t>97.5%    99% </a:t>
            </a:r>
          </a:p>
          <a:p>
            <a:r>
              <a:rPr lang="en-US" sz="1400" dirty="0"/>
              <a:t>0.0918 0.1260 </a:t>
            </a:r>
            <a:r>
              <a:rPr lang="en-US" sz="1400" dirty="0">
                <a:highlight>
                  <a:srgbClr val="FFFF00"/>
                </a:highlight>
              </a:rPr>
              <a:t>0.1574 0.1919 </a:t>
            </a:r>
          </a:p>
          <a:p>
            <a:r>
              <a:rPr lang="en-US" sz="1400" dirty="0"/>
              <a:t>Permutation: free</a:t>
            </a:r>
          </a:p>
          <a:p>
            <a:r>
              <a:rPr lang="en-US" sz="1400" dirty="0"/>
              <a:t>Number of permutations: 9999</a:t>
            </a:r>
          </a:p>
        </p:txBody>
      </p:sp>
      <p:sp>
        <p:nvSpPr>
          <p:cNvPr id="7" name="TextBox 6">
            <a:extLst>
              <a:ext uri="{FF2B5EF4-FFF2-40B4-BE49-F238E27FC236}">
                <a16:creationId xmlns:a16="http://schemas.microsoft.com/office/drawing/2014/main" id="{B0620054-DC3E-0B86-FAFC-3C716E3B51EE}"/>
              </a:ext>
            </a:extLst>
          </p:cNvPr>
          <p:cNvSpPr txBox="1"/>
          <p:nvPr/>
        </p:nvSpPr>
        <p:spPr>
          <a:xfrm>
            <a:off x="48768" y="2522557"/>
            <a:ext cx="6096000" cy="3970318"/>
          </a:xfrm>
          <a:prstGeom prst="rect">
            <a:avLst/>
          </a:prstGeom>
          <a:noFill/>
          <a:ln>
            <a:solidFill>
              <a:schemeClr val="accent1">
                <a:shade val="15000"/>
              </a:schemeClr>
            </a:solidFill>
          </a:ln>
        </p:spPr>
        <p:txBody>
          <a:bodyPr wrap="square">
            <a:spAutoFit/>
          </a:bodyPr>
          <a:lstStyle/>
          <a:p>
            <a:r>
              <a:rPr lang="en-US" sz="1400" dirty="0"/>
              <a:t>&gt; IBD &lt;- vegan::mantel(</a:t>
            </a:r>
            <a:r>
              <a:rPr lang="en-US" sz="1400" dirty="0" err="1"/>
              <a:t>mat.gen,mat.geo</a:t>
            </a:r>
            <a:r>
              <a:rPr lang="en-US" sz="1400" dirty="0"/>
              <a:t>, method="spearman", permutations=9999)</a:t>
            </a:r>
          </a:p>
          <a:p>
            <a:r>
              <a:rPr lang="en-US" sz="1400" dirty="0"/>
              <a:t>&gt; </a:t>
            </a:r>
            <a:r>
              <a:rPr lang="en-US" sz="1400" b="1" dirty="0">
                <a:solidFill>
                  <a:srgbClr val="FF0000"/>
                </a:solidFill>
              </a:rPr>
              <a:t>IBD</a:t>
            </a:r>
          </a:p>
          <a:p>
            <a:endParaRPr lang="en-US" sz="1400" dirty="0"/>
          </a:p>
          <a:p>
            <a:r>
              <a:rPr lang="en-US" sz="1400" dirty="0"/>
              <a:t>Mantel statistic based on Spearman's rank correlation rho </a:t>
            </a:r>
          </a:p>
          <a:p>
            <a:endParaRPr lang="en-US" sz="1400" dirty="0"/>
          </a:p>
          <a:p>
            <a:r>
              <a:rPr lang="en-US" sz="1400" dirty="0"/>
              <a:t>Call:</a:t>
            </a:r>
          </a:p>
          <a:p>
            <a:r>
              <a:rPr lang="en-US" sz="1400" dirty="0"/>
              <a:t>vegan::mantel(</a:t>
            </a:r>
            <a:r>
              <a:rPr lang="en-US" sz="1400" dirty="0" err="1"/>
              <a:t>xdis</a:t>
            </a:r>
            <a:r>
              <a:rPr lang="en-US" sz="1400" dirty="0"/>
              <a:t> = </a:t>
            </a:r>
            <a:r>
              <a:rPr lang="en-US" sz="1400" dirty="0" err="1"/>
              <a:t>mat.gen</a:t>
            </a:r>
            <a:r>
              <a:rPr lang="en-US" sz="1400" dirty="0"/>
              <a:t>, </a:t>
            </a:r>
            <a:r>
              <a:rPr lang="en-US" sz="1400" dirty="0" err="1"/>
              <a:t>ydis</a:t>
            </a:r>
            <a:r>
              <a:rPr lang="en-US" sz="1400" dirty="0"/>
              <a:t> = </a:t>
            </a:r>
            <a:r>
              <a:rPr lang="en-US" sz="1400" dirty="0" err="1"/>
              <a:t>mat.geo</a:t>
            </a:r>
            <a:r>
              <a:rPr lang="en-US" sz="1400" dirty="0"/>
              <a:t>, method = "spearman",      permutations = 9999) </a:t>
            </a:r>
          </a:p>
          <a:p>
            <a:endParaRPr lang="en-US" sz="1400" dirty="0"/>
          </a:p>
          <a:p>
            <a:r>
              <a:rPr lang="en-US" sz="1400" dirty="0">
                <a:solidFill>
                  <a:srgbClr val="FF0000"/>
                </a:solidFill>
              </a:rPr>
              <a:t>Mantel statistic r: 0.5661 </a:t>
            </a:r>
          </a:p>
          <a:p>
            <a:r>
              <a:rPr lang="en-US" sz="1400" dirty="0">
                <a:solidFill>
                  <a:srgbClr val="FF0000"/>
                </a:solidFill>
              </a:rPr>
              <a:t>      Significance: 1e-04 </a:t>
            </a:r>
          </a:p>
          <a:p>
            <a:endParaRPr lang="en-US" sz="1400" dirty="0"/>
          </a:p>
          <a:p>
            <a:r>
              <a:rPr lang="en-US" sz="1400" dirty="0"/>
              <a:t>Upper quantiles of permutations (null model):</a:t>
            </a:r>
          </a:p>
          <a:p>
            <a:r>
              <a:rPr lang="en-US" sz="1400" dirty="0"/>
              <a:t>   90%    95%  97.5%    </a:t>
            </a:r>
            <a:r>
              <a:rPr lang="en-US" sz="1400" dirty="0">
                <a:highlight>
                  <a:srgbClr val="FFFF00"/>
                </a:highlight>
              </a:rPr>
              <a:t>99%</a:t>
            </a:r>
            <a:r>
              <a:rPr lang="en-US" sz="1400" dirty="0"/>
              <a:t> </a:t>
            </a:r>
          </a:p>
          <a:p>
            <a:r>
              <a:rPr lang="en-US" sz="1400" dirty="0"/>
              <a:t>0.0792 0.1071 0.1332 </a:t>
            </a:r>
            <a:r>
              <a:rPr lang="en-US" sz="1400" dirty="0">
                <a:highlight>
                  <a:srgbClr val="FFFF00"/>
                </a:highlight>
              </a:rPr>
              <a:t>0.1683 </a:t>
            </a:r>
          </a:p>
          <a:p>
            <a:r>
              <a:rPr lang="en-US" sz="1400" dirty="0"/>
              <a:t>Permutation: free</a:t>
            </a:r>
          </a:p>
          <a:p>
            <a:r>
              <a:rPr lang="en-US" sz="1400" dirty="0"/>
              <a:t>Number of permutations: 9999</a:t>
            </a:r>
          </a:p>
        </p:txBody>
      </p:sp>
      <p:sp>
        <p:nvSpPr>
          <p:cNvPr id="8" name="TextBox 7">
            <a:extLst>
              <a:ext uri="{FF2B5EF4-FFF2-40B4-BE49-F238E27FC236}">
                <a16:creationId xmlns:a16="http://schemas.microsoft.com/office/drawing/2014/main" id="{E95FC14F-BEF5-F74A-8EB4-887074819F8D}"/>
              </a:ext>
            </a:extLst>
          </p:cNvPr>
          <p:cNvSpPr txBox="1"/>
          <p:nvPr/>
        </p:nvSpPr>
        <p:spPr>
          <a:xfrm>
            <a:off x="2304288" y="2153225"/>
            <a:ext cx="1351652" cy="369332"/>
          </a:xfrm>
          <a:prstGeom prst="rect">
            <a:avLst/>
          </a:prstGeom>
          <a:noFill/>
        </p:spPr>
        <p:txBody>
          <a:bodyPr wrap="none" rtlCol="0">
            <a:spAutoFit/>
          </a:bodyPr>
          <a:lstStyle/>
          <a:p>
            <a:r>
              <a:rPr lang="en-US" altLang="zh-CN" b="1" dirty="0"/>
              <a:t>IBD</a:t>
            </a:r>
            <a:r>
              <a:rPr lang="zh-CN" altLang="en-US" b="1" dirty="0"/>
              <a:t> </a:t>
            </a:r>
            <a:r>
              <a:rPr lang="en-US" altLang="zh-CN" b="1" dirty="0"/>
              <a:t>Result</a:t>
            </a:r>
            <a:endParaRPr lang="en-US" b="1" dirty="0"/>
          </a:p>
        </p:txBody>
      </p:sp>
      <p:sp>
        <p:nvSpPr>
          <p:cNvPr id="9" name="TextBox 8">
            <a:extLst>
              <a:ext uri="{FF2B5EF4-FFF2-40B4-BE49-F238E27FC236}">
                <a16:creationId xmlns:a16="http://schemas.microsoft.com/office/drawing/2014/main" id="{3C497444-5AD0-5D73-FD0C-A99BF83013F7}"/>
              </a:ext>
            </a:extLst>
          </p:cNvPr>
          <p:cNvSpPr txBox="1"/>
          <p:nvPr/>
        </p:nvSpPr>
        <p:spPr>
          <a:xfrm>
            <a:off x="8284464" y="2153225"/>
            <a:ext cx="1338828" cy="369332"/>
          </a:xfrm>
          <a:prstGeom prst="rect">
            <a:avLst/>
          </a:prstGeom>
          <a:noFill/>
        </p:spPr>
        <p:txBody>
          <a:bodyPr wrap="none" rtlCol="0">
            <a:spAutoFit/>
          </a:bodyPr>
          <a:lstStyle/>
          <a:p>
            <a:r>
              <a:rPr lang="en-US" altLang="zh-CN" b="1" dirty="0"/>
              <a:t>IBE</a:t>
            </a:r>
            <a:r>
              <a:rPr lang="zh-CN" altLang="en-US" b="1" dirty="0"/>
              <a:t> </a:t>
            </a:r>
            <a:r>
              <a:rPr lang="en-US" altLang="zh-CN" b="1" dirty="0"/>
              <a:t>Result</a:t>
            </a:r>
            <a:endParaRPr lang="en-US" b="1" dirty="0"/>
          </a:p>
        </p:txBody>
      </p:sp>
    </p:spTree>
    <p:extLst>
      <p:ext uri="{BB962C8B-B14F-4D97-AF65-F5344CB8AC3E}">
        <p14:creationId xmlns:p14="http://schemas.microsoft.com/office/powerpoint/2010/main" val="709523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23DD5-721E-CFA3-8356-6A6EEEA661DE}"/>
              </a:ext>
            </a:extLst>
          </p:cNvPr>
          <p:cNvSpPr>
            <a:spLocks noGrp="1"/>
          </p:cNvSpPr>
          <p:nvPr>
            <p:ph type="title"/>
          </p:nvPr>
        </p:nvSpPr>
        <p:spPr/>
        <p:txBody>
          <a:bodyPr/>
          <a:lstStyle/>
          <a:p>
            <a:r>
              <a:rPr lang="en-US" dirty="0"/>
              <a:t>IBD &amp; IBE Supplementary Results</a:t>
            </a:r>
          </a:p>
        </p:txBody>
      </p:sp>
      <p:sp>
        <p:nvSpPr>
          <p:cNvPr id="3" name="Content Placeholder 2">
            <a:extLst>
              <a:ext uri="{FF2B5EF4-FFF2-40B4-BE49-F238E27FC236}">
                <a16:creationId xmlns:a16="http://schemas.microsoft.com/office/drawing/2014/main" id="{98594B23-0C18-29C5-30CF-96C8404FD8E6}"/>
              </a:ext>
            </a:extLst>
          </p:cNvPr>
          <p:cNvSpPr>
            <a:spLocks noGrp="1"/>
          </p:cNvSpPr>
          <p:nvPr>
            <p:ph idx="1"/>
          </p:nvPr>
        </p:nvSpPr>
        <p:spPr>
          <a:xfrm>
            <a:off x="838200" y="1929384"/>
            <a:ext cx="10515600" cy="2033016"/>
          </a:xfrm>
        </p:spPr>
        <p:txBody>
          <a:bodyPr>
            <a:noAutofit/>
          </a:bodyPr>
          <a:lstStyle/>
          <a:p>
            <a:pPr algn="just" rtl="0">
              <a:spcBef>
                <a:spcPts val="0"/>
              </a:spcBef>
              <a:spcAft>
                <a:spcPts val="0"/>
              </a:spcAft>
            </a:pPr>
            <a:r>
              <a:rPr lang="en-US" sz="1800" b="0" i="0" u="none" strike="noStrike" dirty="0">
                <a:solidFill>
                  <a:srgbClr val="000000"/>
                </a:solidFill>
                <a:effectLst/>
              </a:rPr>
              <a:t>The Mantel tests </a:t>
            </a:r>
            <a:r>
              <a:rPr lang="en-US" sz="1800" b="0" i="0" u="none" strike="noStrike" dirty="0">
                <a:solidFill>
                  <a:srgbClr val="000000"/>
                </a:solidFill>
                <a:effectLst/>
                <a:hlinkClick r:id="rId3"/>
              </a:rPr>
              <a:t>(Sokal and Rohlf 1995; Wagner and Fortin 2015)</a:t>
            </a:r>
            <a:r>
              <a:rPr lang="en-US" sz="1800" b="0" i="0" u="none" strike="noStrike" dirty="0">
                <a:solidFill>
                  <a:srgbClr val="000000"/>
                </a:solidFill>
                <a:effectLst/>
              </a:rPr>
              <a:t> first assessed the correlation between genetic and geographic distance matrices, examining isolation by distance (IBD).  Subsequently, the tests evaluated the correlation between genetic and environmental distances while controlling for geographic distance, aiming to uncover isolation by environment (IBE). The significance of these relationships was determined using 9999 permutations. IBD and IBE were quantified by comparing the Mantel correlation coefficients between genetic, geographic, and environmental distances.</a:t>
            </a:r>
            <a:endParaRPr lang="en-US" sz="1800" b="0" dirty="0">
              <a:effectLst/>
            </a:endParaRPr>
          </a:p>
        </p:txBody>
      </p:sp>
      <p:graphicFrame>
        <p:nvGraphicFramePr>
          <p:cNvPr id="4" name="Table 3">
            <a:extLst>
              <a:ext uri="{FF2B5EF4-FFF2-40B4-BE49-F238E27FC236}">
                <a16:creationId xmlns:a16="http://schemas.microsoft.com/office/drawing/2014/main" id="{D89647CA-BE8A-0604-D19A-A7B86073B627}"/>
              </a:ext>
            </a:extLst>
          </p:cNvPr>
          <p:cNvGraphicFramePr>
            <a:graphicFrameLocks noGrp="1"/>
          </p:cNvGraphicFramePr>
          <p:nvPr>
            <p:extLst>
              <p:ext uri="{D42A27DB-BD31-4B8C-83A1-F6EECF244321}">
                <p14:modId xmlns:p14="http://schemas.microsoft.com/office/powerpoint/2010/main" val="3065265983"/>
              </p:ext>
            </p:extLst>
          </p:nvPr>
        </p:nvGraphicFramePr>
        <p:xfrm>
          <a:off x="3888827" y="4771697"/>
          <a:ext cx="3783724" cy="1098205"/>
        </p:xfrm>
        <a:graphic>
          <a:graphicData uri="http://schemas.openxmlformats.org/drawingml/2006/table">
            <a:tbl>
              <a:tblPr/>
              <a:tblGrid>
                <a:gridCol w="1051034">
                  <a:extLst>
                    <a:ext uri="{9D8B030D-6E8A-4147-A177-3AD203B41FA5}">
                      <a16:colId xmlns:a16="http://schemas.microsoft.com/office/drawing/2014/main" val="1591461298"/>
                    </a:ext>
                  </a:extLst>
                </a:gridCol>
                <a:gridCol w="1376855">
                  <a:extLst>
                    <a:ext uri="{9D8B030D-6E8A-4147-A177-3AD203B41FA5}">
                      <a16:colId xmlns:a16="http://schemas.microsoft.com/office/drawing/2014/main" val="3755488940"/>
                    </a:ext>
                  </a:extLst>
                </a:gridCol>
                <a:gridCol w="1355835">
                  <a:extLst>
                    <a:ext uri="{9D8B030D-6E8A-4147-A177-3AD203B41FA5}">
                      <a16:colId xmlns:a16="http://schemas.microsoft.com/office/drawing/2014/main" val="1528443852"/>
                    </a:ext>
                  </a:extLst>
                </a:gridCol>
              </a:tblGrid>
              <a:tr h="417485">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Mantel Test</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Mantel statistic r</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Significance</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5565125"/>
                  </a:ext>
                </a:extLst>
              </a:tr>
              <a:tr h="257699">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IBD</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0.5661</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0.0001</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5457346"/>
                  </a:ext>
                </a:extLst>
              </a:tr>
              <a:tr h="257699">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IBE</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0.1866</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0.0115</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8234291"/>
                  </a:ext>
                </a:extLst>
              </a:tr>
            </a:tbl>
          </a:graphicData>
        </a:graphic>
      </p:graphicFrame>
      <p:sp>
        <p:nvSpPr>
          <p:cNvPr id="6" name="TextBox 5">
            <a:extLst>
              <a:ext uri="{FF2B5EF4-FFF2-40B4-BE49-F238E27FC236}">
                <a16:creationId xmlns:a16="http://schemas.microsoft.com/office/drawing/2014/main" id="{39732C3E-A58B-EDBB-4E3A-8EC7224595DB}"/>
              </a:ext>
            </a:extLst>
          </p:cNvPr>
          <p:cNvSpPr txBox="1"/>
          <p:nvPr/>
        </p:nvSpPr>
        <p:spPr>
          <a:xfrm>
            <a:off x="4574782" y="4390282"/>
            <a:ext cx="2411814" cy="307777"/>
          </a:xfrm>
          <a:prstGeom prst="rect">
            <a:avLst/>
          </a:prstGeom>
          <a:noFill/>
        </p:spPr>
        <p:txBody>
          <a:bodyPr wrap="none" rtlCol="0">
            <a:spAutoFit/>
          </a:bodyPr>
          <a:lstStyle/>
          <a:p>
            <a:r>
              <a:rPr lang="en-US" sz="1400" b="1" dirty="0"/>
              <a:t>Table: Mantel Test Results</a:t>
            </a:r>
          </a:p>
        </p:txBody>
      </p:sp>
    </p:spTree>
    <p:extLst>
      <p:ext uri="{BB962C8B-B14F-4D97-AF65-F5344CB8AC3E}">
        <p14:creationId xmlns:p14="http://schemas.microsoft.com/office/powerpoint/2010/main" val="15707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E4DA-8EDE-93EE-2B44-1E57382CB7C8}"/>
              </a:ext>
            </a:extLst>
          </p:cNvPr>
          <p:cNvSpPr>
            <a:spLocks noGrp="1"/>
          </p:cNvSpPr>
          <p:nvPr>
            <p:ph type="title"/>
          </p:nvPr>
        </p:nvSpPr>
        <p:spPr/>
        <p:txBody>
          <a:bodyPr/>
          <a:lstStyle/>
          <a:p>
            <a:r>
              <a:rPr lang="en-US" dirty="0"/>
              <a:t>IBD &amp; IBE Supplementary Results</a:t>
            </a:r>
          </a:p>
        </p:txBody>
      </p:sp>
      <p:sp>
        <p:nvSpPr>
          <p:cNvPr id="3" name="Content Placeholder 2">
            <a:extLst>
              <a:ext uri="{FF2B5EF4-FFF2-40B4-BE49-F238E27FC236}">
                <a16:creationId xmlns:a16="http://schemas.microsoft.com/office/drawing/2014/main" id="{A3264E0E-4027-0DE5-AF86-E9B1CDF8977C}"/>
              </a:ext>
            </a:extLst>
          </p:cNvPr>
          <p:cNvSpPr>
            <a:spLocks noGrp="1"/>
          </p:cNvSpPr>
          <p:nvPr>
            <p:ph idx="1"/>
          </p:nvPr>
        </p:nvSpPr>
        <p:spPr>
          <a:xfrm>
            <a:off x="838200" y="1929384"/>
            <a:ext cx="10515600" cy="1325563"/>
          </a:xfrm>
        </p:spPr>
        <p:txBody>
          <a:bodyPr>
            <a:normAutofit fontScale="92500"/>
          </a:bodyPr>
          <a:lstStyle/>
          <a:p>
            <a:pPr algn="just" rtl="0">
              <a:spcBef>
                <a:spcPts val="0"/>
              </a:spcBef>
              <a:spcAft>
                <a:spcPts val="0"/>
              </a:spcAft>
            </a:pPr>
            <a:r>
              <a:rPr lang="en-US" sz="1800" b="0" i="0" u="none" strike="noStrike" dirty="0">
                <a:solidFill>
                  <a:srgbClr val="000000"/>
                </a:solidFill>
                <a:effectLst/>
              </a:rPr>
              <a:t>To ascertain if environmental factors influence genetic differences alongside geographic distance, a mixed model was utilized to analyze the relationships between genetic distance, geographic distance, and environmental distance. Concurrently, to address potential collinearity issues, Variance </a:t>
            </a:r>
            <a:r>
              <a:rPr lang="en-US" sz="1800" dirty="0">
                <a:solidFill>
                  <a:srgbClr val="000000"/>
                </a:solidFill>
              </a:rPr>
              <a:t>I</a:t>
            </a:r>
            <a:r>
              <a:rPr lang="en-US" sz="1800" b="0" i="0" u="none" strike="noStrike" dirty="0">
                <a:solidFill>
                  <a:srgbClr val="000000"/>
                </a:solidFill>
                <a:effectLst/>
              </a:rPr>
              <a:t>nflation Factor (VIF) assessments </a:t>
            </a:r>
            <a:r>
              <a:rPr lang="en-US" sz="1800" b="0" i="0" u="none" strike="noStrike" dirty="0">
                <a:solidFill>
                  <a:srgbClr val="000000"/>
                </a:solidFill>
                <a:effectLst/>
                <a:hlinkClick r:id="rId3"/>
              </a:rPr>
              <a:t>(Wikipedia contributors 2023; O’brien 2007)</a:t>
            </a:r>
            <a:r>
              <a:rPr lang="en-US" sz="1800" b="0" i="0" u="none" strike="noStrike" dirty="0">
                <a:solidFill>
                  <a:srgbClr val="000000"/>
                </a:solidFill>
                <a:effectLst/>
              </a:rPr>
              <a:t> were conducted. </a:t>
            </a:r>
            <a:endParaRPr lang="en-US" b="0" dirty="0">
              <a:effectLst/>
            </a:endParaRPr>
          </a:p>
        </p:txBody>
      </p:sp>
      <p:graphicFrame>
        <p:nvGraphicFramePr>
          <p:cNvPr id="4" name="Table 3">
            <a:extLst>
              <a:ext uri="{FF2B5EF4-FFF2-40B4-BE49-F238E27FC236}">
                <a16:creationId xmlns:a16="http://schemas.microsoft.com/office/drawing/2014/main" id="{18FCDB97-46E5-1460-8E6B-00FBCDD0A3BB}"/>
              </a:ext>
            </a:extLst>
          </p:cNvPr>
          <p:cNvGraphicFramePr>
            <a:graphicFrameLocks noGrp="1"/>
          </p:cNvGraphicFramePr>
          <p:nvPr>
            <p:extLst>
              <p:ext uri="{D42A27DB-BD31-4B8C-83A1-F6EECF244321}">
                <p14:modId xmlns:p14="http://schemas.microsoft.com/office/powerpoint/2010/main" val="1601805137"/>
              </p:ext>
            </p:extLst>
          </p:nvPr>
        </p:nvGraphicFramePr>
        <p:xfrm>
          <a:off x="5527623" y="4389476"/>
          <a:ext cx="5572125" cy="1574800"/>
        </p:xfrm>
        <a:graphic>
          <a:graphicData uri="http://schemas.openxmlformats.org/drawingml/2006/table">
            <a:tbl>
              <a:tblPr/>
              <a:tblGrid>
                <a:gridCol w="1009650">
                  <a:extLst>
                    <a:ext uri="{9D8B030D-6E8A-4147-A177-3AD203B41FA5}">
                      <a16:colId xmlns:a16="http://schemas.microsoft.com/office/drawing/2014/main" val="2829711537"/>
                    </a:ext>
                  </a:extLst>
                </a:gridCol>
                <a:gridCol w="895350">
                  <a:extLst>
                    <a:ext uri="{9D8B030D-6E8A-4147-A177-3AD203B41FA5}">
                      <a16:colId xmlns:a16="http://schemas.microsoft.com/office/drawing/2014/main" val="4029425221"/>
                    </a:ext>
                  </a:extLst>
                </a:gridCol>
                <a:gridCol w="809625">
                  <a:extLst>
                    <a:ext uri="{9D8B030D-6E8A-4147-A177-3AD203B41FA5}">
                      <a16:colId xmlns:a16="http://schemas.microsoft.com/office/drawing/2014/main" val="2815894949"/>
                    </a:ext>
                  </a:extLst>
                </a:gridCol>
                <a:gridCol w="390525">
                  <a:extLst>
                    <a:ext uri="{9D8B030D-6E8A-4147-A177-3AD203B41FA5}">
                      <a16:colId xmlns:a16="http://schemas.microsoft.com/office/drawing/2014/main" val="2208962687"/>
                    </a:ext>
                  </a:extLst>
                </a:gridCol>
                <a:gridCol w="895350">
                  <a:extLst>
                    <a:ext uri="{9D8B030D-6E8A-4147-A177-3AD203B41FA5}">
                      <a16:colId xmlns:a16="http://schemas.microsoft.com/office/drawing/2014/main" val="1169892010"/>
                    </a:ext>
                  </a:extLst>
                </a:gridCol>
                <a:gridCol w="828675">
                  <a:extLst>
                    <a:ext uri="{9D8B030D-6E8A-4147-A177-3AD203B41FA5}">
                      <a16:colId xmlns:a16="http://schemas.microsoft.com/office/drawing/2014/main" val="1725555206"/>
                    </a:ext>
                  </a:extLst>
                </a:gridCol>
                <a:gridCol w="742950">
                  <a:extLst>
                    <a:ext uri="{9D8B030D-6E8A-4147-A177-3AD203B41FA5}">
                      <a16:colId xmlns:a16="http://schemas.microsoft.com/office/drawing/2014/main" val="2265915552"/>
                    </a:ext>
                  </a:extLst>
                </a:gridCol>
              </a:tblGrid>
              <a:tr h="153695">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Models</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AIC</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BIC</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k</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AICc</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AICcmin</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BICew</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3394835"/>
                  </a:ext>
                </a:extLst>
              </a:tr>
              <a:tr h="0">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Full</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689.701</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709.375</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5</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689.862</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0.959</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0.771</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5712240"/>
                  </a:ext>
                </a:extLst>
              </a:tr>
              <a:tr h="0">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Distance</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696.061</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711.801</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4</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696.169</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0.041</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0.229</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6663821"/>
                  </a:ext>
                </a:extLst>
              </a:tr>
              <a:tr h="0">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Environment</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1001.974</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1017.713</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4</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1002.081</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0.000</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0.000</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397116"/>
                  </a:ext>
                </a:extLst>
              </a:tr>
            </a:tbl>
          </a:graphicData>
        </a:graphic>
      </p:graphicFrame>
      <p:graphicFrame>
        <p:nvGraphicFramePr>
          <p:cNvPr id="5" name="Table 4">
            <a:extLst>
              <a:ext uri="{FF2B5EF4-FFF2-40B4-BE49-F238E27FC236}">
                <a16:creationId xmlns:a16="http://schemas.microsoft.com/office/drawing/2014/main" id="{79DDC380-1EA0-4B5C-3E86-7454113A4E96}"/>
              </a:ext>
            </a:extLst>
          </p:cNvPr>
          <p:cNvGraphicFramePr>
            <a:graphicFrameLocks noGrp="1"/>
          </p:cNvGraphicFramePr>
          <p:nvPr>
            <p:extLst>
              <p:ext uri="{D42A27DB-BD31-4B8C-83A1-F6EECF244321}">
                <p14:modId xmlns:p14="http://schemas.microsoft.com/office/powerpoint/2010/main" val="4294248112"/>
              </p:ext>
            </p:extLst>
          </p:nvPr>
        </p:nvGraphicFramePr>
        <p:xfrm>
          <a:off x="1092252" y="4406649"/>
          <a:ext cx="3040117" cy="1361440"/>
        </p:xfrm>
        <a:graphic>
          <a:graphicData uri="http://schemas.openxmlformats.org/drawingml/2006/table">
            <a:tbl>
              <a:tblPr/>
              <a:tblGrid>
                <a:gridCol w="2022935">
                  <a:extLst>
                    <a:ext uri="{9D8B030D-6E8A-4147-A177-3AD203B41FA5}">
                      <a16:colId xmlns:a16="http://schemas.microsoft.com/office/drawing/2014/main" val="1240113632"/>
                    </a:ext>
                  </a:extLst>
                </a:gridCol>
                <a:gridCol w="1017182">
                  <a:extLst>
                    <a:ext uri="{9D8B030D-6E8A-4147-A177-3AD203B41FA5}">
                      <a16:colId xmlns:a16="http://schemas.microsoft.com/office/drawing/2014/main" val="2256201590"/>
                    </a:ext>
                  </a:extLst>
                </a:gridCol>
              </a:tblGrid>
              <a:tr h="0">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Variables</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VIF</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2617928"/>
                  </a:ext>
                </a:extLst>
              </a:tr>
              <a:tr h="0">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genetic distance</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1.537177</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0555176"/>
                  </a:ext>
                </a:extLst>
              </a:tr>
              <a:tr h="0">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geographic distance</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1.476724</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9498651"/>
                  </a:ext>
                </a:extLst>
              </a:tr>
              <a:tr h="0">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Environmental distance</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1.070282</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4102656"/>
                  </a:ext>
                </a:extLst>
              </a:tr>
            </a:tbl>
          </a:graphicData>
        </a:graphic>
      </p:graphicFrame>
      <p:sp>
        <p:nvSpPr>
          <p:cNvPr id="7" name="TextBox 6">
            <a:extLst>
              <a:ext uri="{FF2B5EF4-FFF2-40B4-BE49-F238E27FC236}">
                <a16:creationId xmlns:a16="http://schemas.microsoft.com/office/drawing/2014/main" id="{CA29F74D-DAA9-AE86-4E6A-AF12CAEAE06A}"/>
              </a:ext>
            </a:extLst>
          </p:cNvPr>
          <p:cNvSpPr txBox="1"/>
          <p:nvPr/>
        </p:nvSpPr>
        <p:spPr>
          <a:xfrm>
            <a:off x="1891862" y="3993931"/>
            <a:ext cx="1662122" cy="307777"/>
          </a:xfrm>
          <a:prstGeom prst="rect">
            <a:avLst/>
          </a:prstGeom>
          <a:noFill/>
        </p:spPr>
        <p:txBody>
          <a:bodyPr wrap="none" rtlCol="0">
            <a:spAutoFit/>
          </a:bodyPr>
          <a:lstStyle/>
          <a:p>
            <a:r>
              <a:rPr lang="en-US" sz="1400" b="1" dirty="0"/>
              <a:t>Table: VIF results</a:t>
            </a:r>
          </a:p>
        </p:txBody>
      </p:sp>
      <p:sp>
        <p:nvSpPr>
          <p:cNvPr id="8" name="TextBox 7">
            <a:extLst>
              <a:ext uri="{FF2B5EF4-FFF2-40B4-BE49-F238E27FC236}">
                <a16:creationId xmlns:a16="http://schemas.microsoft.com/office/drawing/2014/main" id="{AA5F95C9-7480-D461-6277-74E0ABFBD921}"/>
              </a:ext>
            </a:extLst>
          </p:cNvPr>
          <p:cNvSpPr txBox="1"/>
          <p:nvPr/>
        </p:nvSpPr>
        <p:spPr>
          <a:xfrm>
            <a:off x="5596972" y="3993930"/>
            <a:ext cx="5433426" cy="307777"/>
          </a:xfrm>
          <a:prstGeom prst="rect">
            <a:avLst/>
          </a:prstGeom>
          <a:noFill/>
        </p:spPr>
        <p:txBody>
          <a:bodyPr wrap="square" rtlCol="0">
            <a:spAutoFit/>
          </a:bodyPr>
          <a:lstStyle/>
          <a:p>
            <a:pPr algn="l"/>
            <a:r>
              <a:rPr lang="en-US" sz="1400" b="1" dirty="0"/>
              <a:t>Table: Mixed Model Results (</a:t>
            </a:r>
            <a:r>
              <a:rPr lang="en-US" sz="1400" b="1" i="0" dirty="0">
                <a:effectLst/>
                <a:highlight>
                  <a:srgbClr val="FFFFFF"/>
                </a:highlight>
                <a:latin typeface="Lato" panose="020F0502020204030204" pitchFamily="34" charset="0"/>
              </a:rPr>
              <a:t>Generalized Least Squares model</a:t>
            </a:r>
            <a:r>
              <a:rPr lang="en-US" sz="1400" b="1" dirty="0"/>
              <a:t>)</a:t>
            </a:r>
          </a:p>
        </p:txBody>
      </p:sp>
    </p:spTree>
    <p:extLst>
      <p:ext uri="{BB962C8B-B14F-4D97-AF65-F5344CB8AC3E}">
        <p14:creationId xmlns:p14="http://schemas.microsoft.com/office/powerpoint/2010/main" val="3001785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6BCB-1878-CFD0-329E-93C4987DC0F5}"/>
              </a:ext>
            </a:extLst>
          </p:cNvPr>
          <p:cNvSpPr>
            <a:spLocks noGrp="1"/>
          </p:cNvSpPr>
          <p:nvPr>
            <p:ph type="title"/>
          </p:nvPr>
        </p:nvSpPr>
        <p:spPr/>
        <p:txBody>
          <a:bodyPr/>
          <a:lstStyle/>
          <a:p>
            <a:r>
              <a:rPr lang="en-US" altLang="zh-CN" dirty="0"/>
              <a:t>Workflow</a:t>
            </a:r>
            <a:endParaRPr lang="en-US" dirty="0"/>
          </a:p>
        </p:txBody>
      </p:sp>
      <p:sp>
        <p:nvSpPr>
          <p:cNvPr id="7" name="Rectangle 6">
            <a:extLst>
              <a:ext uri="{FF2B5EF4-FFF2-40B4-BE49-F238E27FC236}">
                <a16:creationId xmlns:a16="http://schemas.microsoft.com/office/drawing/2014/main" id="{541A7704-4E5F-2FE3-95AE-DFBFACDD781D}"/>
              </a:ext>
            </a:extLst>
          </p:cNvPr>
          <p:cNvSpPr/>
          <p:nvPr/>
        </p:nvSpPr>
        <p:spPr>
          <a:xfrm>
            <a:off x="899948" y="2451592"/>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Population Structure Analysis</a:t>
            </a:r>
          </a:p>
        </p:txBody>
      </p:sp>
      <p:sp>
        <p:nvSpPr>
          <p:cNvPr id="8" name="Rectangle 7">
            <a:extLst>
              <a:ext uri="{FF2B5EF4-FFF2-40B4-BE49-F238E27FC236}">
                <a16:creationId xmlns:a16="http://schemas.microsoft.com/office/drawing/2014/main" id="{4713F942-D0B4-5AE4-4AC8-CACCDC59B709}"/>
              </a:ext>
            </a:extLst>
          </p:cNvPr>
          <p:cNvSpPr/>
          <p:nvPr/>
        </p:nvSpPr>
        <p:spPr>
          <a:xfrm>
            <a:off x="899948" y="3823193"/>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Genotype-Environment Association</a:t>
            </a:r>
          </a:p>
        </p:txBody>
      </p:sp>
      <p:sp>
        <p:nvSpPr>
          <p:cNvPr id="9" name="Rectangle 8">
            <a:extLst>
              <a:ext uri="{FF2B5EF4-FFF2-40B4-BE49-F238E27FC236}">
                <a16:creationId xmlns:a16="http://schemas.microsoft.com/office/drawing/2014/main" id="{4B0FAFB5-2CD0-5769-2A46-68740F0BA4B9}"/>
              </a:ext>
            </a:extLst>
          </p:cNvPr>
          <p:cNvSpPr/>
          <p:nvPr/>
        </p:nvSpPr>
        <p:spPr>
          <a:xfrm>
            <a:off x="899948" y="5355130"/>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SNPs under Selection</a:t>
            </a:r>
          </a:p>
        </p:txBody>
      </p:sp>
      <p:sp>
        <p:nvSpPr>
          <p:cNvPr id="10" name="Rectangle 9">
            <a:extLst>
              <a:ext uri="{FF2B5EF4-FFF2-40B4-BE49-F238E27FC236}">
                <a16:creationId xmlns:a16="http://schemas.microsoft.com/office/drawing/2014/main" id="{61D987BD-066A-425E-4B46-7E1883692355}"/>
              </a:ext>
            </a:extLst>
          </p:cNvPr>
          <p:cNvSpPr/>
          <p:nvPr/>
        </p:nvSpPr>
        <p:spPr>
          <a:xfrm>
            <a:off x="3769272" y="2210812"/>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ADMIXTURE</a:t>
            </a:r>
          </a:p>
        </p:txBody>
      </p:sp>
      <p:sp>
        <p:nvSpPr>
          <p:cNvPr id="11" name="Rectangle 10">
            <a:extLst>
              <a:ext uri="{FF2B5EF4-FFF2-40B4-BE49-F238E27FC236}">
                <a16:creationId xmlns:a16="http://schemas.microsoft.com/office/drawing/2014/main" id="{7F0428EE-BA1E-F6B6-2B56-58DEECE3DEB4}"/>
              </a:ext>
            </a:extLst>
          </p:cNvPr>
          <p:cNvSpPr/>
          <p:nvPr/>
        </p:nvSpPr>
        <p:spPr>
          <a:xfrm>
            <a:off x="3769272" y="2789100"/>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AMOVA</a:t>
            </a:r>
          </a:p>
        </p:txBody>
      </p:sp>
      <p:sp>
        <p:nvSpPr>
          <p:cNvPr id="12" name="Rectangle 11">
            <a:extLst>
              <a:ext uri="{FF2B5EF4-FFF2-40B4-BE49-F238E27FC236}">
                <a16:creationId xmlns:a16="http://schemas.microsoft.com/office/drawing/2014/main" id="{266EDBE3-3A52-EB4A-D9F9-4B2D7330DEA1}"/>
              </a:ext>
            </a:extLst>
          </p:cNvPr>
          <p:cNvSpPr/>
          <p:nvPr/>
        </p:nvSpPr>
        <p:spPr>
          <a:xfrm>
            <a:off x="3769272" y="3991183"/>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LFMM</a:t>
            </a:r>
          </a:p>
        </p:txBody>
      </p:sp>
      <p:sp>
        <p:nvSpPr>
          <p:cNvPr id="13" name="Rectangle 12">
            <a:extLst>
              <a:ext uri="{FF2B5EF4-FFF2-40B4-BE49-F238E27FC236}">
                <a16:creationId xmlns:a16="http://schemas.microsoft.com/office/drawing/2014/main" id="{F2CCDA29-B03D-8624-6741-F6917F5C62A0}"/>
              </a:ext>
            </a:extLst>
          </p:cNvPr>
          <p:cNvSpPr/>
          <p:nvPr/>
        </p:nvSpPr>
        <p:spPr>
          <a:xfrm>
            <a:off x="3785705" y="4513132"/>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RDA</a:t>
            </a:r>
          </a:p>
        </p:txBody>
      </p:sp>
      <p:sp>
        <p:nvSpPr>
          <p:cNvPr id="14" name="Rectangle 13">
            <a:extLst>
              <a:ext uri="{FF2B5EF4-FFF2-40B4-BE49-F238E27FC236}">
                <a16:creationId xmlns:a16="http://schemas.microsoft.com/office/drawing/2014/main" id="{7E0F4112-715B-6CE4-2AB5-CE16746A37C8}"/>
              </a:ext>
            </a:extLst>
          </p:cNvPr>
          <p:cNvSpPr/>
          <p:nvPr/>
        </p:nvSpPr>
        <p:spPr>
          <a:xfrm>
            <a:off x="3769272" y="5285317"/>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PCAdapt</a:t>
            </a:r>
            <a:endParaRPr lang="en-US" dirty="0">
              <a:solidFill>
                <a:schemeClr val="tx1"/>
              </a:solidFill>
            </a:endParaRPr>
          </a:p>
        </p:txBody>
      </p:sp>
      <p:sp>
        <p:nvSpPr>
          <p:cNvPr id="15" name="Rectangle 14">
            <a:extLst>
              <a:ext uri="{FF2B5EF4-FFF2-40B4-BE49-F238E27FC236}">
                <a16:creationId xmlns:a16="http://schemas.microsoft.com/office/drawing/2014/main" id="{E989F971-8BEA-7A95-192D-B62E0E4F054C}"/>
              </a:ext>
            </a:extLst>
          </p:cNvPr>
          <p:cNvSpPr/>
          <p:nvPr/>
        </p:nvSpPr>
        <p:spPr>
          <a:xfrm>
            <a:off x="3766322" y="5953435"/>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Bayescan</a:t>
            </a:r>
            <a:endParaRPr lang="en-US" dirty="0">
              <a:solidFill>
                <a:schemeClr val="tx1"/>
              </a:solidFill>
            </a:endParaRPr>
          </a:p>
        </p:txBody>
      </p:sp>
      <p:sp>
        <p:nvSpPr>
          <p:cNvPr id="16" name="Rectangle 15">
            <a:extLst>
              <a:ext uri="{FF2B5EF4-FFF2-40B4-BE49-F238E27FC236}">
                <a16:creationId xmlns:a16="http://schemas.microsoft.com/office/drawing/2014/main" id="{CE8390C9-92BF-1255-61FC-809169F8C388}"/>
              </a:ext>
            </a:extLst>
          </p:cNvPr>
          <p:cNvSpPr/>
          <p:nvPr/>
        </p:nvSpPr>
        <p:spPr>
          <a:xfrm>
            <a:off x="9721747" y="3589337"/>
            <a:ext cx="2005170" cy="53140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SIFT</a:t>
            </a:r>
          </a:p>
        </p:txBody>
      </p:sp>
      <p:cxnSp>
        <p:nvCxnSpPr>
          <p:cNvPr id="19" name="Straight Arrow Connector 18">
            <a:extLst>
              <a:ext uri="{FF2B5EF4-FFF2-40B4-BE49-F238E27FC236}">
                <a16:creationId xmlns:a16="http://schemas.microsoft.com/office/drawing/2014/main" id="{0F619D56-0003-9469-CAF3-0D4C2A042905}"/>
              </a:ext>
            </a:extLst>
          </p:cNvPr>
          <p:cNvCxnSpPr>
            <a:cxnSpLocks/>
            <a:stCxn id="7" idx="3"/>
            <a:endCxn id="10" idx="1"/>
          </p:cNvCxnSpPr>
          <p:nvPr/>
        </p:nvCxnSpPr>
        <p:spPr>
          <a:xfrm flipV="1">
            <a:off x="2752396" y="2451592"/>
            <a:ext cx="1016876" cy="568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C350F73-6389-464F-27B8-525D8D42D830}"/>
              </a:ext>
            </a:extLst>
          </p:cNvPr>
          <p:cNvCxnSpPr>
            <a:cxnSpLocks/>
            <a:stCxn id="7" idx="3"/>
            <a:endCxn id="11" idx="1"/>
          </p:cNvCxnSpPr>
          <p:nvPr/>
        </p:nvCxnSpPr>
        <p:spPr>
          <a:xfrm>
            <a:off x="2752396" y="3020465"/>
            <a:ext cx="1016876" cy="9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F534C8-B9A4-165C-6B0C-072C5A61FF8E}"/>
              </a:ext>
            </a:extLst>
          </p:cNvPr>
          <p:cNvCxnSpPr>
            <a:cxnSpLocks/>
            <a:stCxn id="8" idx="3"/>
            <a:endCxn id="12" idx="1"/>
          </p:cNvCxnSpPr>
          <p:nvPr/>
        </p:nvCxnSpPr>
        <p:spPr>
          <a:xfrm flipV="1">
            <a:off x="2752396" y="4231963"/>
            <a:ext cx="1016876" cy="160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99B2393-3B62-FF84-1D23-540524B00947}"/>
              </a:ext>
            </a:extLst>
          </p:cNvPr>
          <p:cNvCxnSpPr>
            <a:cxnSpLocks/>
            <a:stCxn id="8" idx="3"/>
            <a:endCxn id="13" idx="1"/>
          </p:cNvCxnSpPr>
          <p:nvPr/>
        </p:nvCxnSpPr>
        <p:spPr>
          <a:xfrm>
            <a:off x="2752396" y="4392066"/>
            <a:ext cx="1033309" cy="3618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C9B844-C033-0FFD-31A4-946047D55C4A}"/>
              </a:ext>
            </a:extLst>
          </p:cNvPr>
          <p:cNvCxnSpPr>
            <a:cxnSpLocks/>
            <a:stCxn id="9" idx="3"/>
            <a:endCxn id="14" idx="1"/>
          </p:cNvCxnSpPr>
          <p:nvPr/>
        </p:nvCxnSpPr>
        <p:spPr>
          <a:xfrm flipV="1">
            <a:off x="2752396" y="5526097"/>
            <a:ext cx="1016876" cy="3979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127451-5206-B6E6-3C19-BB541028879F}"/>
              </a:ext>
            </a:extLst>
          </p:cNvPr>
          <p:cNvCxnSpPr>
            <a:cxnSpLocks/>
            <a:stCxn id="9" idx="3"/>
            <a:endCxn id="15" idx="1"/>
          </p:cNvCxnSpPr>
          <p:nvPr/>
        </p:nvCxnSpPr>
        <p:spPr>
          <a:xfrm>
            <a:off x="2752396" y="5924003"/>
            <a:ext cx="1013926" cy="270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0DCE0F5-10FF-01EE-0264-8B0200214E2A}"/>
              </a:ext>
            </a:extLst>
          </p:cNvPr>
          <p:cNvSpPr/>
          <p:nvPr/>
        </p:nvSpPr>
        <p:spPr>
          <a:xfrm>
            <a:off x="3769272" y="3304820"/>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IBD &amp; IBE</a:t>
            </a:r>
          </a:p>
        </p:txBody>
      </p:sp>
      <p:cxnSp>
        <p:nvCxnSpPr>
          <p:cNvPr id="45" name="Straight Arrow Connector 44">
            <a:extLst>
              <a:ext uri="{FF2B5EF4-FFF2-40B4-BE49-F238E27FC236}">
                <a16:creationId xmlns:a16="http://schemas.microsoft.com/office/drawing/2014/main" id="{1E59EBF1-EDF7-4EC5-1F98-EFBF0D1F7D37}"/>
              </a:ext>
            </a:extLst>
          </p:cNvPr>
          <p:cNvCxnSpPr>
            <a:cxnSpLocks/>
            <a:stCxn id="7" idx="3"/>
            <a:endCxn id="41" idx="1"/>
          </p:cNvCxnSpPr>
          <p:nvPr/>
        </p:nvCxnSpPr>
        <p:spPr>
          <a:xfrm>
            <a:off x="2752396" y="3020465"/>
            <a:ext cx="1016876" cy="5251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D38B3DA-E7F9-C1DF-04F7-6DEC42BEE4AA}"/>
              </a:ext>
            </a:extLst>
          </p:cNvPr>
          <p:cNvSpPr/>
          <p:nvPr/>
        </p:nvSpPr>
        <p:spPr>
          <a:xfrm>
            <a:off x="6954737" y="4546543"/>
            <a:ext cx="2121775"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Mapping</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Annotating</a:t>
            </a:r>
            <a:r>
              <a:rPr lang="zh-CN" altLang="en-US" dirty="0">
                <a:solidFill>
                  <a:schemeClr val="tx1"/>
                </a:solidFill>
              </a:rPr>
              <a:t> </a:t>
            </a:r>
            <a:r>
              <a:rPr lang="en-US" altLang="zh-CN" dirty="0">
                <a:solidFill>
                  <a:schemeClr val="tx1"/>
                </a:solidFill>
              </a:rPr>
              <a:t>Candidate</a:t>
            </a:r>
            <a:r>
              <a:rPr lang="zh-CN" altLang="en-US" dirty="0">
                <a:solidFill>
                  <a:schemeClr val="tx1"/>
                </a:solidFill>
              </a:rPr>
              <a:t> </a:t>
            </a:r>
            <a:r>
              <a:rPr lang="en-US" altLang="zh-CN" dirty="0">
                <a:solidFill>
                  <a:schemeClr val="tx1"/>
                </a:solidFill>
              </a:rPr>
              <a:t>SNPs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Functional</a:t>
            </a:r>
            <a:r>
              <a:rPr lang="zh-CN" altLang="en-US" dirty="0">
                <a:solidFill>
                  <a:schemeClr val="tx1"/>
                </a:solidFill>
              </a:rPr>
              <a:t> </a:t>
            </a:r>
            <a:r>
              <a:rPr lang="en-US" altLang="zh-CN" dirty="0">
                <a:solidFill>
                  <a:schemeClr val="tx1"/>
                </a:solidFill>
              </a:rPr>
              <a:t>Gene</a:t>
            </a:r>
            <a:endParaRPr lang="en-US" dirty="0">
              <a:solidFill>
                <a:schemeClr val="tx1"/>
              </a:solidFill>
            </a:endParaRPr>
          </a:p>
        </p:txBody>
      </p:sp>
      <p:cxnSp>
        <p:nvCxnSpPr>
          <p:cNvPr id="22" name="Straight Arrow Connector 21">
            <a:extLst>
              <a:ext uri="{FF2B5EF4-FFF2-40B4-BE49-F238E27FC236}">
                <a16:creationId xmlns:a16="http://schemas.microsoft.com/office/drawing/2014/main" id="{921EFB49-DDC6-FA18-0DEB-987568A9983C}"/>
              </a:ext>
            </a:extLst>
          </p:cNvPr>
          <p:cNvCxnSpPr>
            <a:cxnSpLocks/>
            <a:stCxn id="12" idx="3"/>
            <a:endCxn id="21" idx="1"/>
          </p:cNvCxnSpPr>
          <p:nvPr/>
        </p:nvCxnSpPr>
        <p:spPr>
          <a:xfrm>
            <a:off x="6096000" y="4231963"/>
            <a:ext cx="858737" cy="883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B75A15-978D-594A-4913-821A240E6EC6}"/>
              </a:ext>
            </a:extLst>
          </p:cNvPr>
          <p:cNvCxnSpPr>
            <a:cxnSpLocks/>
            <a:stCxn id="13" idx="3"/>
            <a:endCxn id="21" idx="1"/>
          </p:cNvCxnSpPr>
          <p:nvPr/>
        </p:nvCxnSpPr>
        <p:spPr>
          <a:xfrm>
            <a:off x="6112433" y="4753912"/>
            <a:ext cx="842304" cy="3615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B928DFC-7EFB-26A6-19A1-F2F15BC691A1}"/>
              </a:ext>
            </a:extLst>
          </p:cNvPr>
          <p:cNvCxnSpPr>
            <a:cxnSpLocks/>
            <a:stCxn id="14" idx="3"/>
            <a:endCxn id="21" idx="1"/>
          </p:cNvCxnSpPr>
          <p:nvPr/>
        </p:nvCxnSpPr>
        <p:spPr>
          <a:xfrm flipV="1">
            <a:off x="6096000" y="5115416"/>
            <a:ext cx="858737" cy="4106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409990-0A46-FD15-9B18-9B5FBF5174C5}"/>
              </a:ext>
            </a:extLst>
          </p:cNvPr>
          <p:cNvCxnSpPr>
            <a:cxnSpLocks/>
            <a:stCxn id="15" idx="3"/>
            <a:endCxn id="21" idx="1"/>
          </p:cNvCxnSpPr>
          <p:nvPr/>
        </p:nvCxnSpPr>
        <p:spPr>
          <a:xfrm flipV="1">
            <a:off x="6093050" y="5115416"/>
            <a:ext cx="861687" cy="1078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6FD7E37-8093-5B2A-D210-52DCFF9A3DBA}"/>
              </a:ext>
            </a:extLst>
          </p:cNvPr>
          <p:cNvSpPr/>
          <p:nvPr/>
        </p:nvSpPr>
        <p:spPr>
          <a:xfrm>
            <a:off x="9729630" y="4849712"/>
            <a:ext cx="2005170" cy="53140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Common</a:t>
            </a:r>
            <a:r>
              <a:rPr lang="zh-CN" altLang="en-US" dirty="0">
                <a:solidFill>
                  <a:schemeClr val="tx1"/>
                </a:solidFill>
              </a:rPr>
              <a:t> </a:t>
            </a:r>
            <a:r>
              <a:rPr lang="en-US" altLang="zh-CN" dirty="0">
                <a:solidFill>
                  <a:schemeClr val="tx1"/>
                </a:solidFill>
              </a:rPr>
              <a:t>Genes</a:t>
            </a:r>
            <a:endParaRPr lang="en-US" dirty="0">
              <a:solidFill>
                <a:schemeClr val="tx1"/>
              </a:solidFill>
            </a:endParaRPr>
          </a:p>
        </p:txBody>
      </p:sp>
      <p:cxnSp>
        <p:nvCxnSpPr>
          <p:cNvPr id="53" name="Straight Arrow Connector 52">
            <a:extLst>
              <a:ext uri="{FF2B5EF4-FFF2-40B4-BE49-F238E27FC236}">
                <a16:creationId xmlns:a16="http://schemas.microsoft.com/office/drawing/2014/main" id="{6D27FE68-82F9-A541-429A-0884161F2D8C}"/>
              </a:ext>
            </a:extLst>
          </p:cNvPr>
          <p:cNvCxnSpPr>
            <a:cxnSpLocks/>
            <a:stCxn id="21" idx="3"/>
            <a:endCxn id="52" idx="1"/>
          </p:cNvCxnSpPr>
          <p:nvPr/>
        </p:nvCxnSpPr>
        <p:spPr>
          <a:xfrm flipV="1">
            <a:off x="9076512" y="5115415"/>
            <a:ext cx="65311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71F6330-5CE6-B597-9850-8B1DAC5F7EF9}"/>
              </a:ext>
            </a:extLst>
          </p:cNvPr>
          <p:cNvCxnSpPr>
            <a:cxnSpLocks/>
            <a:stCxn id="52" idx="0"/>
            <a:endCxn id="16" idx="2"/>
          </p:cNvCxnSpPr>
          <p:nvPr/>
        </p:nvCxnSpPr>
        <p:spPr>
          <a:xfrm flipH="1" flipV="1">
            <a:off x="10724332" y="4120742"/>
            <a:ext cx="7883" cy="728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14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
                                        </p:tgtEl>
                                        <p:attrNameLst>
                                          <p:attrName>fillcolor</p:attrName>
                                        </p:attrNameLst>
                                      </p:cBhvr>
                                      <p:to>
                                        <a:srgbClr val="B9182B"/>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2"/>
                                        </p:tgtEl>
                                        <p:attrNameLst>
                                          <p:attrName>fillcolor</p:attrName>
                                        </p:attrNameLst>
                                      </p:cBhvr>
                                      <p:to>
                                        <a:srgbClr val="B9182B"/>
                                      </p:to>
                                    </p:animClr>
                                    <p:set>
                                      <p:cBhvr>
                                        <p:cTn id="11" dur="2000" fill="hold"/>
                                        <p:tgtEl>
                                          <p:spTgt spid="12"/>
                                        </p:tgtEl>
                                        <p:attrNameLst>
                                          <p:attrName>fill.type</p:attrName>
                                        </p:attrNameLst>
                                      </p:cBhvr>
                                      <p:to>
                                        <p:strVal val="solid"/>
                                      </p:to>
                                    </p:set>
                                    <p:set>
                                      <p:cBhvr>
                                        <p:cTn id="12" dur="2000" fill="hold"/>
                                        <p:tgtEl>
                                          <p:spTgt spid="12"/>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3"/>
                                        </p:tgtEl>
                                        <p:attrNameLst>
                                          <p:attrName>fillcolor</p:attrName>
                                        </p:attrNameLst>
                                      </p:cBhvr>
                                      <p:to>
                                        <a:srgbClr val="B9182B"/>
                                      </p:to>
                                    </p:animClr>
                                    <p:set>
                                      <p:cBhvr>
                                        <p:cTn id="15" dur="2000" fill="hold"/>
                                        <p:tgtEl>
                                          <p:spTgt spid="13"/>
                                        </p:tgtEl>
                                        <p:attrNameLst>
                                          <p:attrName>fill.type</p:attrName>
                                        </p:attrNameLst>
                                      </p:cBhvr>
                                      <p:to>
                                        <p:strVal val="solid"/>
                                      </p:to>
                                    </p:set>
                                    <p:set>
                                      <p:cBhvr>
                                        <p:cTn id="16" dur="2000" fill="hold"/>
                                        <p:tgtEl>
                                          <p:spTgt spid="13"/>
                                        </p:tgtEl>
                                        <p:attrNameLst>
                                          <p:attrName>fill.on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23"/>
                                        </p:tgtEl>
                                        <p:attrNameLst>
                                          <p:attrName>stroke.color</p:attrName>
                                        </p:attrNameLst>
                                      </p:cBhvr>
                                      <p:to>
                                        <a:srgbClr val="B9182B"/>
                                      </p:to>
                                    </p:animClr>
                                    <p:set>
                                      <p:cBhvr>
                                        <p:cTn id="19" dur="2000" fill="hold"/>
                                        <p:tgtEl>
                                          <p:spTgt spid="23"/>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26"/>
                                        </p:tgtEl>
                                        <p:attrNameLst>
                                          <p:attrName>stroke.color</p:attrName>
                                        </p:attrNameLst>
                                      </p:cBhvr>
                                      <p:to>
                                        <a:srgbClr val="B9182B"/>
                                      </p:to>
                                    </p:animClr>
                                    <p:set>
                                      <p:cBhvr>
                                        <p:cTn id="22" dur="2000" fill="hold"/>
                                        <p:tgtEl>
                                          <p:spTgt spid="2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3CB44-4BE1-6808-4407-1EF2DF2DBB71}"/>
              </a:ext>
            </a:extLst>
          </p:cNvPr>
          <p:cNvSpPr>
            <a:spLocks noGrp="1"/>
          </p:cNvSpPr>
          <p:nvPr>
            <p:ph type="title"/>
          </p:nvPr>
        </p:nvSpPr>
        <p:spPr/>
        <p:txBody>
          <a:bodyPr/>
          <a:lstStyle/>
          <a:p>
            <a:r>
              <a:rPr lang="en-US" dirty="0"/>
              <a:t>GEA - LFMM</a:t>
            </a:r>
          </a:p>
        </p:txBody>
      </p:sp>
      <p:sp>
        <p:nvSpPr>
          <p:cNvPr id="3" name="Content Placeholder 2">
            <a:extLst>
              <a:ext uri="{FF2B5EF4-FFF2-40B4-BE49-F238E27FC236}">
                <a16:creationId xmlns:a16="http://schemas.microsoft.com/office/drawing/2014/main" id="{786BE82E-4171-5FF8-3123-2EAC0F0580F7}"/>
              </a:ext>
            </a:extLst>
          </p:cNvPr>
          <p:cNvSpPr>
            <a:spLocks noGrp="1"/>
          </p:cNvSpPr>
          <p:nvPr>
            <p:ph idx="1"/>
          </p:nvPr>
        </p:nvSpPr>
        <p:spPr>
          <a:xfrm>
            <a:off x="838200" y="1929384"/>
            <a:ext cx="10260724" cy="1325563"/>
          </a:xfrm>
        </p:spPr>
        <p:txBody>
          <a:bodyPr>
            <a:normAutofit/>
          </a:bodyPr>
          <a:lstStyle/>
          <a:p>
            <a:r>
              <a:rPr lang="en-US" sz="1800" dirty="0"/>
              <a:t>LFMM – Latent Variable Mixed Model (“</a:t>
            </a:r>
            <a:r>
              <a:rPr lang="en-US" sz="1800" dirty="0" err="1"/>
              <a:t>lfmm</a:t>
            </a:r>
            <a:r>
              <a:rPr lang="en-US" sz="1800" dirty="0"/>
              <a:t>” R package)</a:t>
            </a:r>
          </a:p>
          <a:p>
            <a:r>
              <a:rPr lang="en-US" sz="1800" dirty="0"/>
              <a:t>Univariate statistics</a:t>
            </a:r>
          </a:p>
          <a:p>
            <a:r>
              <a:rPr lang="en-US" sz="1800" dirty="0"/>
              <a:t>We chose PC1 from PCA analysis of environmental dataset as the representation</a:t>
            </a:r>
          </a:p>
        </p:txBody>
      </p:sp>
      <p:graphicFrame>
        <p:nvGraphicFramePr>
          <p:cNvPr id="4" name="Table 3">
            <a:extLst>
              <a:ext uri="{FF2B5EF4-FFF2-40B4-BE49-F238E27FC236}">
                <a16:creationId xmlns:a16="http://schemas.microsoft.com/office/drawing/2014/main" id="{8D07714F-62C5-DA06-03EC-F9CB35AD1654}"/>
              </a:ext>
            </a:extLst>
          </p:cNvPr>
          <p:cNvGraphicFramePr>
            <a:graphicFrameLocks noGrp="1"/>
          </p:cNvGraphicFramePr>
          <p:nvPr>
            <p:extLst>
              <p:ext uri="{D42A27DB-BD31-4B8C-83A1-F6EECF244321}">
                <p14:modId xmlns:p14="http://schemas.microsoft.com/office/powerpoint/2010/main" val="1052947435"/>
              </p:ext>
            </p:extLst>
          </p:nvPr>
        </p:nvGraphicFramePr>
        <p:xfrm>
          <a:off x="1416269" y="4056865"/>
          <a:ext cx="7400598" cy="2221004"/>
        </p:xfrm>
        <a:graphic>
          <a:graphicData uri="http://schemas.openxmlformats.org/drawingml/2006/table">
            <a:tbl>
              <a:tblPr/>
              <a:tblGrid>
                <a:gridCol w="1814107">
                  <a:extLst>
                    <a:ext uri="{9D8B030D-6E8A-4147-A177-3AD203B41FA5}">
                      <a16:colId xmlns:a16="http://schemas.microsoft.com/office/drawing/2014/main" val="3538644503"/>
                    </a:ext>
                  </a:extLst>
                </a:gridCol>
                <a:gridCol w="913061">
                  <a:extLst>
                    <a:ext uri="{9D8B030D-6E8A-4147-A177-3AD203B41FA5}">
                      <a16:colId xmlns:a16="http://schemas.microsoft.com/office/drawing/2014/main" val="3878642656"/>
                    </a:ext>
                  </a:extLst>
                </a:gridCol>
                <a:gridCol w="708824">
                  <a:extLst>
                    <a:ext uri="{9D8B030D-6E8A-4147-A177-3AD203B41FA5}">
                      <a16:colId xmlns:a16="http://schemas.microsoft.com/office/drawing/2014/main" val="865243884"/>
                    </a:ext>
                  </a:extLst>
                </a:gridCol>
                <a:gridCol w="780907">
                  <a:extLst>
                    <a:ext uri="{9D8B030D-6E8A-4147-A177-3AD203B41FA5}">
                      <a16:colId xmlns:a16="http://schemas.microsoft.com/office/drawing/2014/main" val="2000890199"/>
                    </a:ext>
                  </a:extLst>
                </a:gridCol>
                <a:gridCol w="852990">
                  <a:extLst>
                    <a:ext uri="{9D8B030D-6E8A-4147-A177-3AD203B41FA5}">
                      <a16:colId xmlns:a16="http://schemas.microsoft.com/office/drawing/2014/main" val="46889518"/>
                    </a:ext>
                  </a:extLst>
                </a:gridCol>
                <a:gridCol w="756880">
                  <a:extLst>
                    <a:ext uri="{9D8B030D-6E8A-4147-A177-3AD203B41FA5}">
                      <a16:colId xmlns:a16="http://schemas.microsoft.com/office/drawing/2014/main" val="4001975506"/>
                    </a:ext>
                  </a:extLst>
                </a:gridCol>
                <a:gridCol w="792922">
                  <a:extLst>
                    <a:ext uri="{9D8B030D-6E8A-4147-A177-3AD203B41FA5}">
                      <a16:colId xmlns:a16="http://schemas.microsoft.com/office/drawing/2014/main" val="583340196"/>
                    </a:ext>
                  </a:extLst>
                </a:gridCol>
                <a:gridCol w="780907">
                  <a:extLst>
                    <a:ext uri="{9D8B030D-6E8A-4147-A177-3AD203B41FA5}">
                      <a16:colId xmlns:a16="http://schemas.microsoft.com/office/drawing/2014/main" val="2295272725"/>
                    </a:ext>
                  </a:extLst>
                </a:gridCol>
              </a:tblGrid>
              <a:tr h="555251">
                <a:tc>
                  <a:txBody>
                    <a:bodyPr/>
                    <a:lstStyle/>
                    <a:p>
                      <a:pPr fontAlgn="t"/>
                      <a:br>
                        <a:rPr lang="en-US" sz="1400" dirty="0">
                          <a:effectLst/>
                        </a:rPr>
                      </a:b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PC1</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PC2</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PC3</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PC4</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PC5</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PC6</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PC7</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2315249"/>
                  </a:ext>
                </a:extLst>
              </a:tr>
              <a:tr h="555251">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Eigenvalue</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2.4326</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1.4994</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1.1709</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0.69002</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0.57216</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0.45700</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0.17785</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4180025"/>
                  </a:ext>
                </a:extLst>
              </a:tr>
              <a:tr h="555251">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Proportion Explained</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0.3475</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0.2142</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0.1673</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0.09857</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0.08174</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0.06529</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0.02541</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0295658"/>
                  </a:ext>
                </a:extLst>
              </a:tr>
              <a:tr h="555251">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Cumulative Proportion</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0.3475</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0.5617</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0.7290</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0.82757</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0.90931</a:t>
                      </a:r>
                      <a:endParaRPr lang="en-US" sz="1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0.97459</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1.00000</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6588089"/>
                  </a:ext>
                </a:extLst>
              </a:tr>
            </a:tbl>
          </a:graphicData>
        </a:graphic>
      </p:graphicFrame>
      <p:sp>
        <p:nvSpPr>
          <p:cNvPr id="6" name="TextBox 5">
            <a:extLst>
              <a:ext uri="{FF2B5EF4-FFF2-40B4-BE49-F238E27FC236}">
                <a16:creationId xmlns:a16="http://schemas.microsoft.com/office/drawing/2014/main" id="{0CE87BC1-9654-6F3B-0A2A-44FE882AECE5}"/>
              </a:ext>
            </a:extLst>
          </p:cNvPr>
          <p:cNvSpPr txBox="1"/>
          <p:nvPr/>
        </p:nvSpPr>
        <p:spPr>
          <a:xfrm>
            <a:off x="2353005" y="3637213"/>
            <a:ext cx="6096000" cy="307777"/>
          </a:xfrm>
          <a:prstGeom prst="rect">
            <a:avLst/>
          </a:prstGeom>
          <a:noFill/>
        </p:spPr>
        <p:txBody>
          <a:bodyPr wrap="square">
            <a:spAutoFit/>
          </a:bodyPr>
          <a:lstStyle/>
          <a:p>
            <a:pPr algn="l"/>
            <a:r>
              <a:rPr lang="en-US" sz="1400" b="1" dirty="0"/>
              <a:t>Table: Results of PCA Analysis on Environmental Variables</a:t>
            </a:r>
          </a:p>
        </p:txBody>
      </p:sp>
    </p:spTree>
    <p:extLst>
      <p:ext uri="{BB962C8B-B14F-4D97-AF65-F5344CB8AC3E}">
        <p14:creationId xmlns:p14="http://schemas.microsoft.com/office/powerpoint/2010/main" val="4152343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A101-CDF8-4658-8325-00FE8E8E45BC}"/>
              </a:ext>
            </a:extLst>
          </p:cNvPr>
          <p:cNvSpPr>
            <a:spLocks noGrp="1"/>
          </p:cNvSpPr>
          <p:nvPr>
            <p:ph type="title"/>
          </p:nvPr>
        </p:nvSpPr>
        <p:spPr/>
        <p:txBody>
          <a:bodyPr/>
          <a:lstStyle/>
          <a:p>
            <a:r>
              <a:rPr lang="en-US" dirty="0"/>
              <a:t>GEA - LFMM</a:t>
            </a:r>
          </a:p>
        </p:txBody>
      </p:sp>
      <p:sp>
        <p:nvSpPr>
          <p:cNvPr id="6" name="Rectangle 5">
            <a:extLst>
              <a:ext uri="{FF2B5EF4-FFF2-40B4-BE49-F238E27FC236}">
                <a16:creationId xmlns:a16="http://schemas.microsoft.com/office/drawing/2014/main" id="{4681F98C-4EA9-0BD9-5D8A-F28CFFB274B2}"/>
              </a:ext>
            </a:extLst>
          </p:cNvPr>
          <p:cNvSpPr/>
          <p:nvPr/>
        </p:nvSpPr>
        <p:spPr>
          <a:xfrm>
            <a:off x="688428" y="2391107"/>
            <a:ext cx="2091558" cy="11876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 PCA on environmental data</a:t>
            </a:r>
          </a:p>
        </p:txBody>
      </p:sp>
      <p:sp>
        <p:nvSpPr>
          <p:cNvPr id="7" name="Rectangle 6">
            <a:extLst>
              <a:ext uri="{FF2B5EF4-FFF2-40B4-BE49-F238E27FC236}">
                <a16:creationId xmlns:a16="http://schemas.microsoft.com/office/drawing/2014/main" id="{3461A2EB-DE9C-75EE-2B9D-A2DB1C188097}"/>
              </a:ext>
            </a:extLst>
          </p:cNvPr>
          <p:cNvSpPr/>
          <p:nvPr/>
        </p:nvSpPr>
        <p:spPr>
          <a:xfrm>
            <a:off x="4004442" y="3440880"/>
            <a:ext cx="2091558" cy="11876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LFMM model</a:t>
            </a:r>
          </a:p>
        </p:txBody>
      </p:sp>
      <p:sp>
        <p:nvSpPr>
          <p:cNvPr id="8" name="Rectangle 7">
            <a:extLst>
              <a:ext uri="{FF2B5EF4-FFF2-40B4-BE49-F238E27FC236}">
                <a16:creationId xmlns:a16="http://schemas.microsoft.com/office/drawing/2014/main" id="{9F7524CC-4D65-37E0-B506-C657E37E9754}"/>
              </a:ext>
            </a:extLst>
          </p:cNvPr>
          <p:cNvSpPr/>
          <p:nvPr/>
        </p:nvSpPr>
        <p:spPr>
          <a:xfrm>
            <a:off x="688428" y="4466893"/>
            <a:ext cx="2091558" cy="11876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SNPs data</a:t>
            </a:r>
            <a:r>
              <a:rPr lang="en-US" altLang="zh-CN" dirty="0"/>
              <a:t>,</a:t>
            </a:r>
          </a:p>
          <a:p>
            <a:pPr algn="ctr"/>
            <a:r>
              <a:rPr lang="en-US" altLang="zh-CN" dirty="0"/>
              <a:t>K</a:t>
            </a:r>
            <a:r>
              <a:rPr lang="en-US" dirty="0"/>
              <a:t>=4</a:t>
            </a:r>
          </a:p>
        </p:txBody>
      </p:sp>
      <p:sp>
        <p:nvSpPr>
          <p:cNvPr id="9" name="Rectangle 8">
            <a:extLst>
              <a:ext uri="{FF2B5EF4-FFF2-40B4-BE49-F238E27FC236}">
                <a16:creationId xmlns:a16="http://schemas.microsoft.com/office/drawing/2014/main" id="{F41049E2-E007-643E-3A67-385BB647CF83}"/>
              </a:ext>
            </a:extLst>
          </p:cNvPr>
          <p:cNvSpPr/>
          <p:nvPr/>
        </p:nvSpPr>
        <p:spPr>
          <a:xfrm>
            <a:off x="6424724" y="3440880"/>
            <a:ext cx="2554015" cy="11876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Under 10% FDR control</a:t>
            </a:r>
          </a:p>
        </p:txBody>
      </p:sp>
      <p:cxnSp>
        <p:nvCxnSpPr>
          <p:cNvPr id="15" name="Straight Arrow Connector 14">
            <a:extLst>
              <a:ext uri="{FF2B5EF4-FFF2-40B4-BE49-F238E27FC236}">
                <a16:creationId xmlns:a16="http://schemas.microsoft.com/office/drawing/2014/main" id="{99EDA3D2-6AC0-A37A-3C3D-53E19E269A83}"/>
              </a:ext>
            </a:extLst>
          </p:cNvPr>
          <p:cNvCxnSpPr>
            <a:stCxn id="6" idx="3"/>
            <a:endCxn id="7" idx="1"/>
          </p:cNvCxnSpPr>
          <p:nvPr/>
        </p:nvCxnSpPr>
        <p:spPr>
          <a:xfrm>
            <a:off x="2779986" y="2984942"/>
            <a:ext cx="1224456" cy="104977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010886A-2740-BD1D-2DCD-E920457A69D3}"/>
              </a:ext>
            </a:extLst>
          </p:cNvPr>
          <p:cNvCxnSpPr>
            <a:cxnSpLocks/>
            <a:stCxn id="8" idx="3"/>
            <a:endCxn id="7" idx="1"/>
          </p:cNvCxnSpPr>
          <p:nvPr/>
        </p:nvCxnSpPr>
        <p:spPr>
          <a:xfrm flipV="1">
            <a:off x="2779986" y="4034715"/>
            <a:ext cx="1224456" cy="102601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47FAEA5-5D1D-7DFC-1106-34CD97AA3EC7}"/>
              </a:ext>
            </a:extLst>
          </p:cNvPr>
          <p:cNvCxnSpPr>
            <a:cxnSpLocks/>
            <a:stCxn id="7" idx="3"/>
            <a:endCxn id="9" idx="1"/>
          </p:cNvCxnSpPr>
          <p:nvPr/>
        </p:nvCxnSpPr>
        <p:spPr>
          <a:xfrm>
            <a:off x="6096000" y="4034715"/>
            <a:ext cx="328724"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F9D3BAB-8060-BD22-378C-26B8D821054C}"/>
              </a:ext>
            </a:extLst>
          </p:cNvPr>
          <p:cNvSpPr txBox="1"/>
          <p:nvPr/>
        </p:nvSpPr>
        <p:spPr>
          <a:xfrm>
            <a:off x="3016468" y="2682566"/>
            <a:ext cx="1618593" cy="954107"/>
          </a:xfrm>
          <a:prstGeom prst="rect">
            <a:avLst/>
          </a:prstGeom>
          <a:noFill/>
        </p:spPr>
        <p:txBody>
          <a:bodyPr wrap="square" rtlCol="0">
            <a:spAutoFit/>
          </a:bodyPr>
          <a:lstStyle/>
          <a:p>
            <a:r>
              <a:rPr lang="en-US" sz="1400" dirty="0">
                <a:solidFill>
                  <a:srgbClr val="FF0000"/>
                </a:solidFill>
              </a:rPr>
              <a:t>Use PC1 represent environmental variables</a:t>
            </a:r>
          </a:p>
        </p:txBody>
      </p:sp>
      <p:sp>
        <p:nvSpPr>
          <p:cNvPr id="35" name="Rectangle 34">
            <a:extLst>
              <a:ext uri="{FF2B5EF4-FFF2-40B4-BE49-F238E27FC236}">
                <a16:creationId xmlns:a16="http://schemas.microsoft.com/office/drawing/2014/main" id="{271D3D00-694E-5DE5-30A8-EDB5BA19B957}"/>
              </a:ext>
            </a:extLst>
          </p:cNvPr>
          <p:cNvSpPr/>
          <p:nvPr/>
        </p:nvSpPr>
        <p:spPr>
          <a:xfrm>
            <a:off x="9556807" y="3429000"/>
            <a:ext cx="2554015" cy="11876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Total 91 candidate SNPs</a:t>
            </a:r>
          </a:p>
        </p:txBody>
      </p:sp>
      <p:cxnSp>
        <p:nvCxnSpPr>
          <p:cNvPr id="36" name="Straight Arrow Connector 35">
            <a:extLst>
              <a:ext uri="{FF2B5EF4-FFF2-40B4-BE49-F238E27FC236}">
                <a16:creationId xmlns:a16="http://schemas.microsoft.com/office/drawing/2014/main" id="{99E6B20B-A0BC-6012-269F-7B1540893856}"/>
              </a:ext>
            </a:extLst>
          </p:cNvPr>
          <p:cNvCxnSpPr>
            <a:cxnSpLocks/>
            <a:stCxn id="9" idx="3"/>
            <a:endCxn id="35" idx="1"/>
          </p:cNvCxnSpPr>
          <p:nvPr/>
        </p:nvCxnSpPr>
        <p:spPr>
          <a:xfrm flipV="1">
            <a:off x="8978739" y="4022835"/>
            <a:ext cx="578068" cy="1188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3BAD7FF-6763-F4C8-DC42-CB1D25CCDF48}"/>
              </a:ext>
            </a:extLst>
          </p:cNvPr>
          <p:cNvSpPr/>
          <p:nvPr/>
        </p:nvSpPr>
        <p:spPr>
          <a:xfrm>
            <a:off x="4004442" y="5106630"/>
            <a:ext cx="2091558" cy="10958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Lfmm_ridge</a:t>
            </a:r>
            <a:r>
              <a:rPr lang="en-US" altLang="zh-CN" dirty="0"/>
              <a:t>(),</a:t>
            </a:r>
          </a:p>
          <a:p>
            <a:pPr algn="ctr"/>
            <a:r>
              <a:rPr lang="en-US" altLang="zh-CN" dirty="0" err="1"/>
              <a:t>lfmm_test</a:t>
            </a:r>
            <a:r>
              <a:rPr lang="en-US" altLang="zh-CN" dirty="0"/>
              <a:t>(),</a:t>
            </a:r>
          </a:p>
          <a:p>
            <a:pPr algn="ctr"/>
            <a:r>
              <a:rPr lang="en-US" altLang="zh-CN" dirty="0"/>
              <a:t>GIF</a:t>
            </a:r>
            <a:r>
              <a:rPr lang="zh-CN" altLang="en-US" dirty="0"/>
              <a:t> </a:t>
            </a:r>
            <a:r>
              <a:rPr lang="en-US" altLang="zh-CN" dirty="0"/>
              <a:t>=</a:t>
            </a:r>
            <a:r>
              <a:rPr lang="zh-CN" altLang="en-US" dirty="0"/>
              <a:t> </a:t>
            </a:r>
            <a:r>
              <a:rPr lang="en-US" altLang="zh-CN" dirty="0"/>
              <a:t>1.2</a:t>
            </a:r>
            <a:endParaRPr lang="en-US" dirty="0"/>
          </a:p>
        </p:txBody>
      </p:sp>
      <p:cxnSp>
        <p:nvCxnSpPr>
          <p:cNvPr id="26" name="Straight Connector 25">
            <a:extLst>
              <a:ext uri="{FF2B5EF4-FFF2-40B4-BE49-F238E27FC236}">
                <a16:creationId xmlns:a16="http://schemas.microsoft.com/office/drawing/2014/main" id="{0B5B178A-DA1E-D8BC-D0CC-E0BFA6792B18}"/>
              </a:ext>
            </a:extLst>
          </p:cNvPr>
          <p:cNvCxnSpPr>
            <a:stCxn id="7" idx="2"/>
            <a:endCxn id="24" idx="0"/>
          </p:cNvCxnSpPr>
          <p:nvPr/>
        </p:nvCxnSpPr>
        <p:spPr>
          <a:xfrm>
            <a:off x="5050221" y="4628549"/>
            <a:ext cx="0" cy="478081"/>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955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Elbow Connector 26">
            <a:extLst>
              <a:ext uri="{FF2B5EF4-FFF2-40B4-BE49-F238E27FC236}">
                <a16:creationId xmlns:a16="http://schemas.microsoft.com/office/drawing/2014/main" id="{AF6ECE1C-9786-A0C1-10DF-C69A6A38B236}"/>
              </a:ext>
            </a:extLst>
          </p:cNvPr>
          <p:cNvCxnSpPr>
            <a:cxnSpLocks/>
            <a:stCxn id="4" idx="3"/>
          </p:cNvCxnSpPr>
          <p:nvPr/>
        </p:nvCxnSpPr>
        <p:spPr>
          <a:xfrm>
            <a:off x="2509343" y="3599424"/>
            <a:ext cx="1398985" cy="776620"/>
          </a:xfrm>
          <a:prstGeom prst="bentConnector3">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54020C72-F9BD-0EB4-608B-F32985B20B23}"/>
              </a:ext>
            </a:extLst>
          </p:cNvPr>
          <p:cNvCxnSpPr>
            <a:cxnSpLocks/>
            <a:stCxn id="5" idx="3"/>
          </p:cNvCxnSpPr>
          <p:nvPr/>
        </p:nvCxnSpPr>
        <p:spPr>
          <a:xfrm flipV="1">
            <a:off x="2541119" y="4626915"/>
            <a:ext cx="1359789" cy="851600"/>
          </a:xfrm>
          <a:prstGeom prst="bentConnector3">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5DE875-6260-98CE-D971-27113D6370FE}"/>
              </a:ext>
            </a:extLst>
          </p:cNvPr>
          <p:cNvSpPr>
            <a:spLocks noGrp="1"/>
          </p:cNvSpPr>
          <p:nvPr>
            <p:ph type="title"/>
          </p:nvPr>
        </p:nvSpPr>
        <p:spPr>
          <a:xfrm>
            <a:off x="838200" y="136690"/>
            <a:ext cx="10515600" cy="1325563"/>
          </a:xfrm>
        </p:spPr>
        <p:txBody>
          <a:bodyPr/>
          <a:lstStyle/>
          <a:p>
            <a:r>
              <a:rPr lang="en-US" dirty="0"/>
              <a:t>GEA - RDA</a:t>
            </a:r>
          </a:p>
        </p:txBody>
      </p:sp>
      <p:sp>
        <p:nvSpPr>
          <p:cNvPr id="3" name="Content Placeholder 2">
            <a:extLst>
              <a:ext uri="{FF2B5EF4-FFF2-40B4-BE49-F238E27FC236}">
                <a16:creationId xmlns:a16="http://schemas.microsoft.com/office/drawing/2014/main" id="{B2B0D036-E3C2-1ECD-C4DD-D575B71FF6FF}"/>
              </a:ext>
            </a:extLst>
          </p:cNvPr>
          <p:cNvSpPr>
            <a:spLocks noGrp="1"/>
          </p:cNvSpPr>
          <p:nvPr>
            <p:ph idx="1"/>
          </p:nvPr>
        </p:nvSpPr>
        <p:spPr/>
        <p:txBody>
          <a:bodyPr>
            <a:normAutofit/>
          </a:bodyPr>
          <a:lstStyle/>
          <a:p>
            <a:r>
              <a:rPr lang="en-US" sz="1800" dirty="0"/>
              <a:t>RDA – Redundancy Analysis</a:t>
            </a:r>
          </a:p>
          <a:p>
            <a:r>
              <a:rPr lang="en-US" sz="1800" dirty="0"/>
              <a:t>Multivariate statistics </a:t>
            </a:r>
          </a:p>
        </p:txBody>
      </p:sp>
      <p:sp>
        <p:nvSpPr>
          <p:cNvPr id="4" name="Rectangle 3">
            <a:extLst>
              <a:ext uri="{FF2B5EF4-FFF2-40B4-BE49-F238E27FC236}">
                <a16:creationId xmlns:a16="http://schemas.microsoft.com/office/drawing/2014/main" id="{7C33E7BE-B381-5F90-A321-80EF927E93D4}"/>
              </a:ext>
            </a:extLst>
          </p:cNvPr>
          <p:cNvSpPr/>
          <p:nvPr/>
        </p:nvSpPr>
        <p:spPr>
          <a:xfrm>
            <a:off x="417785" y="3005589"/>
            <a:ext cx="2091558" cy="11876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 Permutation Test on RDA</a:t>
            </a:r>
            <a:r>
              <a:rPr lang="zh-CN" altLang="en-US" dirty="0"/>
              <a:t> </a:t>
            </a:r>
            <a:r>
              <a:rPr lang="en-US" altLang="zh-CN" dirty="0"/>
              <a:t>Axes</a:t>
            </a:r>
          </a:p>
          <a:p>
            <a:pPr algn="ctr"/>
            <a:r>
              <a:rPr lang="en-US" altLang="zh-CN" b="0" i="0" dirty="0" err="1">
                <a:solidFill>
                  <a:srgbClr val="333333"/>
                </a:solidFill>
                <a:effectLst/>
                <a:highlight>
                  <a:srgbClr val="FFFFFF"/>
                </a:highlight>
                <a:latin typeface="Helvetica Neue" panose="02000503000000020004" pitchFamily="2" charset="0"/>
              </a:rPr>
              <a:t>anova.cca</a:t>
            </a:r>
            <a:r>
              <a:rPr lang="en-US" altLang="zh-CN" b="0" i="0" dirty="0">
                <a:solidFill>
                  <a:srgbClr val="333333"/>
                </a:solidFill>
                <a:effectLst/>
                <a:highlight>
                  <a:srgbClr val="FFFFFF"/>
                </a:highlight>
                <a:latin typeface="Helvetica Neue" panose="02000503000000020004" pitchFamily="2" charset="0"/>
              </a:rPr>
              <a:t>()</a:t>
            </a:r>
            <a:r>
              <a:rPr lang="zh-CN" altLang="en-US" b="0" i="0" dirty="0">
                <a:solidFill>
                  <a:srgbClr val="333333"/>
                </a:solidFill>
                <a:effectLst/>
                <a:highlight>
                  <a:srgbClr val="FFFFFF"/>
                </a:highlight>
                <a:latin typeface="Helvetica Neue" panose="02000503000000020004" pitchFamily="2" charset="0"/>
              </a:rPr>
              <a:t> </a:t>
            </a:r>
            <a:endParaRPr lang="en-US" dirty="0"/>
          </a:p>
        </p:txBody>
      </p:sp>
      <p:sp>
        <p:nvSpPr>
          <p:cNvPr id="5" name="Rectangle 4">
            <a:extLst>
              <a:ext uri="{FF2B5EF4-FFF2-40B4-BE49-F238E27FC236}">
                <a16:creationId xmlns:a16="http://schemas.microsoft.com/office/drawing/2014/main" id="{C6186EF5-FBFC-083A-A6C5-EF16EFF95F0E}"/>
              </a:ext>
            </a:extLst>
          </p:cNvPr>
          <p:cNvSpPr/>
          <p:nvPr/>
        </p:nvSpPr>
        <p:spPr>
          <a:xfrm>
            <a:off x="449561" y="4884680"/>
            <a:ext cx="2091558" cy="11876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 RDA model</a:t>
            </a:r>
          </a:p>
        </p:txBody>
      </p:sp>
      <p:sp>
        <p:nvSpPr>
          <p:cNvPr id="7" name="Rectangle 6">
            <a:extLst>
              <a:ext uri="{FF2B5EF4-FFF2-40B4-BE49-F238E27FC236}">
                <a16:creationId xmlns:a16="http://schemas.microsoft.com/office/drawing/2014/main" id="{B0D727F9-356D-0E41-C262-36FBFA213634}"/>
              </a:ext>
            </a:extLst>
          </p:cNvPr>
          <p:cNvSpPr/>
          <p:nvPr/>
        </p:nvSpPr>
        <p:spPr>
          <a:xfrm>
            <a:off x="6529625" y="3664166"/>
            <a:ext cx="2554015" cy="164361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Identify RDA candidates on each axis that significantly deviated (3 </a:t>
            </a:r>
            <a:r>
              <a:rPr lang="en-US" dirty="0" err="1"/>
              <a:t>sd</a:t>
            </a:r>
            <a:r>
              <a:rPr lang="en-US" dirty="0"/>
              <a:t>) from the mean loadings</a:t>
            </a:r>
          </a:p>
        </p:txBody>
      </p:sp>
      <p:sp>
        <p:nvSpPr>
          <p:cNvPr id="8" name="Rectangle 7">
            <a:extLst>
              <a:ext uri="{FF2B5EF4-FFF2-40B4-BE49-F238E27FC236}">
                <a16:creationId xmlns:a16="http://schemas.microsoft.com/office/drawing/2014/main" id="{76D7CE06-10DA-63CA-D634-4CA6D6F360C8}"/>
              </a:ext>
            </a:extLst>
          </p:cNvPr>
          <p:cNvSpPr/>
          <p:nvPr/>
        </p:nvSpPr>
        <p:spPr>
          <a:xfrm>
            <a:off x="3908328" y="3892138"/>
            <a:ext cx="2091558" cy="11876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Choose SNP loadings on the first 4 axes</a:t>
            </a:r>
          </a:p>
        </p:txBody>
      </p:sp>
      <p:cxnSp>
        <p:nvCxnSpPr>
          <p:cNvPr id="12" name="Straight Arrow Connector 11">
            <a:extLst>
              <a:ext uri="{FF2B5EF4-FFF2-40B4-BE49-F238E27FC236}">
                <a16:creationId xmlns:a16="http://schemas.microsoft.com/office/drawing/2014/main" id="{0369EB27-3699-6C83-FE18-6B485B463A7B}"/>
              </a:ext>
            </a:extLst>
          </p:cNvPr>
          <p:cNvCxnSpPr>
            <a:cxnSpLocks/>
            <a:stCxn id="8" idx="3"/>
            <a:endCxn id="7" idx="1"/>
          </p:cNvCxnSpPr>
          <p:nvPr/>
        </p:nvCxnSpPr>
        <p:spPr>
          <a:xfrm flipV="1">
            <a:off x="5999886" y="4485972"/>
            <a:ext cx="529739" cy="1"/>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1A363F-BF2E-25A9-4545-D6C3CF2D016D}"/>
              </a:ext>
            </a:extLst>
          </p:cNvPr>
          <p:cNvSpPr txBox="1"/>
          <p:nvPr/>
        </p:nvSpPr>
        <p:spPr>
          <a:xfrm>
            <a:off x="2686423" y="3381572"/>
            <a:ext cx="1186358" cy="738664"/>
          </a:xfrm>
          <a:prstGeom prst="rect">
            <a:avLst/>
          </a:prstGeom>
          <a:noFill/>
        </p:spPr>
        <p:txBody>
          <a:bodyPr wrap="square" rtlCol="0">
            <a:spAutoFit/>
          </a:bodyPr>
          <a:lstStyle/>
          <a:p>
            <a:r>
              <a:rPr lang="en-US" sz="1400" dirty="0">
                <a:solidFill>
                  <a:srgbClr val="FF0000"/>
                </a:solidFill>
              </a:rPr>
              <a:t>First 4 RDA </a:t>
            </a:r>
            <a:r>
              <a:rPr lang="en-US" altLang="zh-CN" sz="1400" dirty="0">
                <a:solidFill>
                  <a:srgbClr val="FF0000"/>
                </a:solidFill>
              </a:rPr>
              <a:t>C</a:t>
            </a:r>
            <a:r>
              <a:rPr lang="en-US" sz="1400" dirty="0">
                <a:solidFill>
                  <a:srgbClr val="FF0000"/>
                </a:solidFill>
              </a:rPr>
              <a:t>ons. Axes Significant</a:t>
            </a:r>
          </a:p>
        </p:txBody>
      </p:sp>
      <p:sp>
        <p:nvSpPr>
          <p:cNvPr id="14" name="Rectangle 13">
            <a:extLst>
              <a:ext uri="{FF2B5EF4-FFF2-40B4-BE49-F238E27FC236}">
                <a16:creationId xmlns:a16="http://schemas.microsoft.com/office/drawing/2014/main" id="{C55638EF-0BDE-F5DF-B074-D600196C74AA}"/>
              </a:ext>
            </a:extLst>
          </p:cNvPr>
          <p:cNvSpPr/>
          <p:nvPr/>
        </p:nvSpPr>
        <p:spPr>
          <a:xfrm>
            <a:off x="9505577" y="3896207"/>
            <a:ext cx="2554015" cy="11876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Total 822 Candidate SNPs</a:t>
            </a:r>
          </a:p>
        </p:txBody>
      </p:sp>
      <p:graphicFrame>
        <p:nvGraphicFramePr>
          <p:cNvPr id="6" name="Table 5">
            <a:extLst>
              <a:ext uri="{FF2B5EF4-FFF2-40B4-BE49-F238E27FC236}">
                <a16:creationId xmlns:a16="http://schemas.microsoft.com/office/drawing/2014/main" id="{8C338974-23F7-5834-2591-85BC0E6C1179}"/>
              </a:ext>
            </a:extLst>
          </p:cNvPr>
          <p:cNvGraphicFramePr>
            <a:graphicFrameLocks noGrp="1"/>
          </p:cNvGraphicFramePr>
          <p:nvPr>
            <p:extLst>
              <p:ext uri="{D42A27DB-BD31-4B8C-83A1-F6EECF244321}">
                <p14:modId xmlns:p14="http://schemas.microsoft.com/office/powerpoint/2010/main" val="3093429249"/>
              </p:ext>
            </p:extLst>
          </p:nvPr>
        </p:nvGraphicFramePr>
        <p:xfrm>
          <a:off x="439093" y="4849254"/>
          <a:ext cx="2851096" cy="1608835"/>
        </p:xfrm>
        <a:graphic>
          <a:graphicData uri="http://schemas.openxmlformats.org/drawingml/2006/table">
            <a:tbl>
              <a:tblPr/>
              <a:tblGrid>
                <a:gridCol w="1277474">
                  <a:extLst>
                    <a:ext uri="{9D8B030D-6E8A-4147-A177-3AD203B41FA5}">
                      <a16:colId xmlns:a16="http://schemas.microsoft.com/office/drawing/2014/main" val="2539416356"/>
                    </a:ext>
                  </a:extLst>
                </a:gridCol>
                <a:gridCol w="627691">
                  <a:extLst>
                    <a:ext uri="{9D8B030D-6E8A-4147-A177-3AD203B41FA5}">
                      <a16:colId xmlns:a16="http://schemas.microsoft.com/office/drawing/2014/main" val="3010350434"/>
                    </a:ext>
                  </a:extLst>
                </a:gridCol>
                <a:gridCol w="945931">
                  <a:extLst>
                    <a:ext uri="{9D8B030D-6E8A-4147-A177-3AD203B41FA5}">
                      <a16:colId xmlns:a16="http://schemas.microsoft.com/office/drawing/2014/main" val="1416088609"/>
                    </a:ext>
                  </a:extLst>
                </a:gridCol>
              </a:tblGrid>
              <a:tr h="565687">
                <a:tc>
                  <a:txBody>
                    <a:bodyPr/>
                    <a:lstStyle/>
                    <a:p>
                      <a:pPr fontAlgn="t"/>
                      <a:br>
                        <a:rPr lang="en-US" sz="1400" dirty="0">
                          <a:effectLst/>
                        </a:rPr>
                      </a:br>
                      <a:endParaRPr lang="en-US" sz="14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Inertia</a:t>
                      </a:r>
                      <a:endParaRPr lang="en-US" sz="14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Proportion</a:t>
                      </a:r>
                      <a:endParaRPr lang="en-US" sz="14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6265784"/>
                  </a:ext>
                </a:extLst>
              </a:tr>
              <a:tr h="347716">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Total</a:t>
                      </a:r>
                      <a:endParaRPr lang="en-US" sz="14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17239</a:t>
                      </a:r>
                      <a:endParaRPr lang="en-US" sz="14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1.0000</a:t>
                      </a:r>
                      <a:endParaRPr lang="en-US" sz="14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0259348"/>
                  </a:ext>
                </a:extLst>
              </a:tr>
              <a:tr h="347716">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Constrained</a:t>
                      </a:r>
                      <a:endParaRPr lang="en-US" sz="140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1796</a:t>
                      </a:r>
                      <a:endParaRPr lang="en-US" sz="140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0.1042</a:t>
                      </a:r>
                      <a:endParaRPr lang="en-US" sz="14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1055274"/>
                  </a:ext>
                </a:extLst>
              </a:tr>
              <a:tr h="347716">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Unconstrained</a:t>
                      </a:r>
                      <a:endParaRPr lang="en-US" sz="140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15443</a:t>
                      </a:r>
                      <a:endParaRPr lang="en-US" sz="140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0.8958</a:t>
                      </a:r>
                      <a:endParaRPr lang="en-US" sz="14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2295346"/>
                  </a:ext>
                </a:extLst>
              </a:tr>
            </a:tbl>
          </a:graphicData>
        </a:graphic>
      </p:graphicFrame>
      <p:sp>
        <p:nvSpPr>
          <p:cNvPr id="10" name="TextBox 9">
            <a:extLst>
              <a:ext uri="{FF2B5EF4-FFF2-40B4-BE49-F238E27FC236}">
                <a16:creationId xmlns:a16="http://schemas.microsoft.com/office/drawing/2014/main" id="{BE28E637-E433-02FC-4EF0-9BC97C6C3234}"/>
              </a:ext>
            </a:extLst>
          </p:cNvPr>
          <p:cNvSpPr txBox="1"/>
          <p:nvPr/>
        </p:nvSpPr>
        <p:spPr>
          <a:xfrm>
            <a:off x="398574" y="4491556"/>
            <a:ext cx="2822439" cy="307777"/>
          </a:xfrm>
          <a:prstGeom prst="rect">
            <a:avLst/>
          </a:prstGeom>
          <a:noFill/>
        </p:spPr>
        <p:txBody>
          <a:bodyPr wrap="none" rtlCol="0">
            <a:spAutoFit/>
          </a:bodyPr>
          <a:lstStyle/>
          <a:p>
            <a:r>
              <a:rPr lang="en-US" sz="1400" b="1" dirty="0"/>
              <a:t>Table: Summarize of RDA table</a:t>
            </a:r>
          </a:p>
        </p:txBody>
      </p:sp>
      <p:graphicFrame>
        <p:nvGraphicFramePr>
          <p:cNvPr id="17" name="Table 16">
            <a:extLst>
              <a:ext uri="{FF2B5EF4-FFF2-40B4-BE49-F238E27FC236}">
                <a16:creationId xmlns:a16="http://schemas.microsoft.com/office/drawing/2014/main" id="{77164126-0452-6D20-C0FF-AEE592BFCDD0}"/>
              </a:ext>
            </a:extLst>
          </p:cNvPr>
          <p:cNvGraphicFramePr>
            <a:graphicFrameLocks noGrp="1"/>
          </p:cNvGraphicFramePr>
          <p:nvPr>
            <p:extLst>
              <p:ext uri="{D42A27DB-BD31-4B8C-83A1-F6EECF244321}">
                <p14:modId xmlns:p14="http://schemas.microsoft.com/office/powerpoint/2010/main" val="1461101689"/>
              </p:ext>
            </p:extLst>
          </p:nvPr>
        </p:nvGraphicFramePr>
        <p:xfrm>
          <a:off x="683017" y="1971162"/>
          <a:ext cx="8180810" cy="4616390"/>
        </p:xfrm>
        <a:graphic>
          <a:graphicData uri="http://schemas.openxmlformats.org/drawingml/2006/table">
            <a:tbl>
              <a:tblPr/>
              <a:tblGrid>
                <a:gridCol w="2387519">
                  <a:extLst>
                    <a:ext uri="{9D8B030D-6E8A-4147-A177-3AD203B41FA5}">
                      <a16:colId xmlns:a16="http://schemas.microsoft.com/office/drawing/2014/main" val="2927159736"/>
                    </a:ext>
                  </a:extLst>
                </a:gridCol>
                <a:gridCol w="583713">
                  <a:extLst>
                    <a:ext uri="{9D8B030D-6E8A-4147-A177-3AD203B41FA5}">
                      <a16:colId xmlns:a16="http://schemas.microsoft.com/office/drawing/2014/main" val="40633042"/>
                    </a:ext>
                  </a:extLst>
                </a:gridCol>
                <a:gridCol w="1140030">
                  <a:extLst>
                    <a:ext uri="{9D8B030D-6E8A-4147-A177-3AD203B41FA5}">
                      <a16:colId xmlns:a16="http://schemas.microsoft.com/office/drawing/2014/main" val="903047172"/>
                    </a:ext>
                  </a:extLst>
                </a:gridCol>
                <a:gridCol w="986467">
                  <a:extLst>
                    <a:ext uri="{9D8B030D-6E8A-4147-A177-3AD203B41FA5}">
                      <a16:colId xmlns:a16="http://schemas.microsoft.com/office/drawing/2014/main" val="2296315046"/>
                    </a:ext>
                  </a:extLst>
                </a:gridCol>
                <a:gridCol w="1158018">
                  <a:extLst>
                    <a:ext uri="{9D8B030D-6E8A-4147-A177-3AD203B41FA5}">
                      <a16:colId xmlns:a16="http://schemas.microsoft.com/office/drawing/2014/main" val="3888641375"/>
                    </a:ext>
                  </a:extLst>
                </a:gridCol>
                <a:gridCol w="1925063">
                  <a:extLst>
                    <a:ext uri="{9D8B030D-6E8A-4147-A177-3AD203B41FA5}">
                      <a16:colId xmlns:a16="http://schemas.microsoft.com/office/drawing/2014/main" val="1168873615"/>
                    </a:ext>
                  </a:extLst>
                </a:gridCol>
              </a:tblGrid>
              <a:tr h="498742">
                <a:tc>
                  <a:txBody>
                    <a:bodyPr/>
                    <a:lstStyle/>
                    <a:p>
                      <a:pPr fontAlgn="t"/>
                      <a:br>
                        <a:rPr lang="en-US" sz="1400" dirty="0">
                          <a:effectLst/>
                        </a:rPr>
                      </a:b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err="1">
                          <a:solidFill>
                            <a:srgbClr val="000000"/>
                          </a:solidFill>
                          <a:effectLst/>
                          <a:latin typeface="Times New Roman" panose="02020603050405020304" pitchFamily="18" charset="0"/>
                        </a:rPr>
                        <a:t>Df</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Variance</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F</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err="1">
                          <a:solidFill>
                            <a:srgbClr val="000000"/>
                          </a:solidFill>
                          <a:effectLst/>
                          <a:latin typeface="Times New Roman" panose="02020603050405020304" pitchFamily="18" charset="0"/>
                        </a:rPr>
                        <a:t>Pr</a:t>
                      </a:r>
                      <a:r>
                        <a:rPr lang="en-US" sz="1400" b="0" i="0" u="none" strike="noStrike" dirty="0">
                          <a:solidFill>
                            <a:srgbClr val="000000"/>
                          </a:solidFill>
                          <a:effectLst/>
                          <a:latin typeface="Times New Roman" panose="02020603050405020304" pitchFamily="18" charset="0"/>
                        </a:rPr>
                        <a:t>(&gt;F)</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Significance</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79922932"/>
                  </a:ext>
                </a:extLst>
              </a:tr>
              <a:tr h="287801">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Full Model</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8</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1796.3</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4.5511</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0.001</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69476073"/>
                  </a:ext>
                </a:extLst>
              </a:tr>
              <a:tr h="287801">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RDA1</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894.1</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18.1217</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0.001</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05971186"/>
                  </a:ext>
                </a:extLst>
              </a:tr>
              <a:tr h="287801">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RDA2</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469.8</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9.5231</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0.001</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93819076"/>
                  </a:ext>
                </a:extLst>
              </a:tr>
              <a:tr h="287801">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RDA3</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158.7</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3.2158</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0.001</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8759373"/>
                  </a:ext>
                </a:extLst>
              </a:tr>
              <a:tr h="287801">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RDA4</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69.8</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1.4154</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0.001</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78936788"/>
                  </a:ext>
                </a:extLst>
              </a:tr>
              <a:tr h="287801">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RDA5</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56.8</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1.1517</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0.094</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37780347"/>
                  </a:ext>
                </a:extLst>
              </a:tr>
              <a:tr h="478092">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RDA6</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51.1</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1.0361 </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0.591</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fontAlgn="t"/>
                      <a:br>
                        <a:rPr lang="en-US" sz="1400" dirty="0">
                          <a:effectLst/>
                        </a:rPr>
                      </a:b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98246831"/>
                  </a:ext>
                </a:extLst>
              </a:tr>
              <a:tr h="478092">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RDA7</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48.6</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0.9855</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0.901</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fontAlgn="t"/>
                      <a:br>
                        <a:rPr lang="en-US" sz="1400" dirty="0">
                          <a:effectLst/>
                        </a:rPr>
                      </a:b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21644418"/>
                  </a:ext>
                </a:extLst>
              </a:tr>
              <a:tr h="478092">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RDA8</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47.3 </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0.9592</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0.901</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fontAlgn="t"/>
                      <a:br>
                        <a:rPr lang="en-US" sz="1400" dirty="0">
                          <a:effectLst/>
                        </a:rPr>
                      </a:b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53743888"/>
                  </a:ext>
                </a:extLst>
              </a:tr>
              <a:tr h="478092">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Constrained axis Residual</a:t>
                      </a: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313</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15442.7</a:t>
                      </a: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fontAlgn="t"/>
                      <a:br>
                        <a:rPr lang="en-US" sz="1400">
                          <a:effectLst/>
                        </a:rPr>
                      </a:b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fontAlgn="t"/>
                      <a:br>
                        <a:rPr lang="en-US" sz="1400">
                          <a:effectLst/>
                        </a:rPr>
                      </a:br>
                      <a:endParaRPr lang="en-US" sz="140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fontAlgn="t"/>
                      <a:br>
                        <a:rPr lang="en-US" sz="1400" dirty="0">
                          <a:effectLst/>
                        </a:rPr>
                      </a:br>
                      <a:endParaRPr lang="en-US" sz="1400" dirty="0">
                        <a:effectLst/>
                      </a:endParaRPr>
                    </a:p>
                  </a:txBody>
                  <a:tcPr marL="54665" marR="54665" marT="54665" marB="546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21072766"/>
                  </a:ext>
                </a:extLst>
              </a:tr>
            </a:tbl>
          </a:graphicData>
        </a:graphic>
      </p:graphicFrame>
      <p:sp>
        <p:nvSpPr>
          <p:cNvPr id="18" name="TextBox 17">
            <a:extLst>
              <a:ext uri="{FF2B5EF4-FFF2-40B4-BE49-F238E27FC236}">
                <a16:creationId xmlns:a16="http://schemas.microsoft.com/office/drawing/2014/main" id="{889AF008-D6F9-2476-CDAA-4F5CCCBD765E}"/>
              </a:ext>
            </a:extLst>
          </p:cNvPr>
          <p:cNvSpPr txBox="1"/>
          <p:nvPr/>
        </p:nvSpPr>
        <p:spPr>
          <a:xfrm>
            <a:off x="2255407" y="1663385"/>
            <a:ext cx="5085366" cy="307777"/>
          </a:xfrm>
          <a:prstGeom prst="rect">
            <a:avLst/>
          </a:prstGeom>
          <a:solidFill>
            <a:schemeClr val="bg1"/>
          </a:solidFill>
        </p:spPr>
        <p:txBody>
          <a:bodyPr wrap="none" rtlCol="0">
            <a:spAutoFit/>
          </a:bodyPr>
          <a:lstStyle/>
          <a:p>
            <a:r>
              <a:rPr lang="en-US" sz="1400" b="1" dirty="0"/>
              <a:t>Table: RDA Significant Test</a:t>
            </a:r>
            <a:r>
              <a:rPr lang="zh-CN" altLang="en-US" sz="1400" b="1" dirty="0"/>
              <a:t> </a:t>
            </a:r>
            <a:r>
              <a:rPr lang="en-US" altLang="zh-CN" sz="1400" b="1" dirty="0"/>
              <a:t>(</a:t>
            </a:r>
            <a:r>
              <a:rPr lang="en-US" sz="1400" dirty="0" err="1"/>
              <a:t>anova.cca</a:t>
            </a:r>
            <a:r>
              <a:rPr lang="en-US" sz="1400" dirty="0"/>
              <a:t>(</a:t>
            </a:r>
            <a:r>
              <a:rPr lang="en-US" altLang="zh-CN" sz="1400" dirty="0" err="1"/>
              <a:t>mos</a:t>
            </a:r>
            <a:r>
              <a:rPr lang="en-US" sz="1400" dirty="0" err="1"/>
              <a:t>.rda</a:t>
            </a:r>
            <a:r>
              <a:rPr lang="en-US" sz="1400" dirty="0"/>
              <a:t>, by="axis")</a:t>
            </a:r>
            <a:r>
              <a:rPr lang="en-US" altLang="zh-CN" sz="1400" b="1" dirty="0"/>
              <a:t>)</a:t>
            </a:r>
            <a:endParaRPr lang="en-US" sz="1400" b="1" dirty="0"/>
          </a:p>
        </p:txBody>
      </p:sp>
      <p:sp>
        <p:nvSpPr>
          <p:cNvPr id="21" name="TextBox 20">
            <a:extLst>
              <a:ext uri="{FF2B5EF4-FFF2-40B4-BE49-F238E27FC236}">
                <a16:creationId xmlns:a16="http://schemas.microsoft.com/office/drawing/2014/main" id="{A69DCB06-5A95-243B-1D16-134352FB6736}"/>
              </a:ext>
            </a:extLst>
          </p:cNvPr>
          <p:cNvSpPr txBox="1"/>
          <p:nvPr/>
        </p:nvSpPr>
        <p:spPr>
          <a:xfrm>
            <a:off x="3618739" y="6316703"/>
            <a:ext cx="4826231" cy="307777"/>
          </a:xfrm>
          <a:prstGeom prst="rect">
            <a:avLst/>
          </a:prstGeom>
          <a:noFill/>
        </p:spPr>
        <p:txBody>
          <a:bodyPr wrap="square">
            <a:spAutoFit/>
          </a:bodyPr>
          <a:lstStyle/>
          <a:p>
            <a:r>
              <a:rPr lang="en-US" sz="1400" b="0" i="0" u="none" strike="noStrike" dirty="0">
                <a:solidFill>
                  <a:srgbClr val="000000"/>
                </a:solidFill>
                <a:effectLst/>
                <a:highlight>
                  <a:srgbClr val="FFFF00"/>
                </a:highlight>
                <a:latin typeface="Times New Roman" panose="02020603050405020304" pitchFamily="18" charset="0"/>
              </a:rPr>
              <a:t>Significant Code: 0  ‘***’ 0.001 ‘**’ 0.01: ‘*’  0.05  “.” 0.1 ‘ ‘ 1</a:t>
            </a:r>
            <a:endParaRPr lang="en-US" sz="1400" dirty="0">
              <a:highlight>
                <a:srgbClr val="FFFF00"/>
              </a:highlight>
            </a:endParaRPr>
          </a:p>
        </p:txBody>
      </p:sp>
      <p:cxnSp>
        <p:nvCxnSpPr>
          <p:cNvPr id="41" name="Straight Arrow Connector 40">
            <a:extLst>
              <a:ext uri="{FF2B5EF4-FFF2-40B4-BE49-F238E27FC236}">
                <a16:creationId xmlns:a16="http://schemas.microsoft.com/office/drawing/2014/main" id="{36A2AB67-C626-8BFF-BC98-380252893D04}"/>
              </a:ext>
            </a:extLst>
          </p:cNvPr>
          <p:cNvCxnSpPr>
            <a:cxnSpLocks/>
            <a:stCxn id="7" idx="3"/>
            <a:endCxn id="14" idx="1"/>
          </p:cNvCxnSpPr>
          <p:nvPr/>
        </p:nvCxnSpPr>
        <p:spPr>
          <a:xfrm>
            <a:off x="9083640" y="4485972"/>
            <a:ext cx="421937" cy="407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336A943-8667-F5AA-9D4F-D09C4B0385E7}"/>
              </a:ext>
            </a:extLst>
          </p:cNvPr>
          <p:cNvGrpSpPr/>
          <p:nvPr/>
        </p:nvGrpSpPr>
        <p:grpSpPr>
          <a:xfrm>
            <a:off x="-6052" y="1173920"/>
            <a:ext cx="11758959" cy="5762888"/>
            <a:chOff x="197477" y="309461"/>
            <a:chExt cx="11758959" cy="5762888"/>
          </a:xfrm>
        </p:grpSpPr>
        <p:pic>
          <p:nvPicPr>
            <p:cNvPr id="15" name="Picture 14" descr="A graph of loading on a white background&#10;&#10;Description automatically generated">
              <a:extLst>
                <a:ext uri="{FF2B5EF4-FFF2-40B4-BE49-F238E27FC236}">
                  <a16:creationId xmlns:a16="http://schemas.microsoft.com/office/drawing/2014/main" id="{20F9ACD2-3709-9E8C-3AB9-D31E2B6E90DB}"/>
                </a:ext>
              </a:extLst>
            </p:cNvPr>
            <p:cNvPicPr>
              <a:picLocks noChangeAspect="1"/>
            </p:cNvPicPr>
            <p:nvPr/>
          </p:nvPicPr>
          <p:blipFill>
            <a:blip r:embed="rId3"/>
            <a:stretch>
              <a:fillRect/>
            </a:stretch>
          </p:blipFill>
          <p:spPr>
            <a:xfrm>
              <a:off x="197477" y="333309"/>
              <a:ext cx="3919653" cy="2939740"/>
            </a:xfrm>
            <a:prstGeom prst="rect">
              <a:avLst/>
            </a:prstGeom>
          </p:spPr>
        </p:pic>
        <p:pic>
          <p:nvPicPr>
            <p:cNvPr id="16" name="Picture 15" descr="A graph of loading on a white background&#10;&#10;Description automatically generated">
              <a:extLst>
                <a:ext uri="{FF2B5EF4-FFF2-40B4-BE49-F238E27FC236}">
                  <a16:creationId xmlns:a16="http://schemas.microsoft.com/office/drawing/2014/main" id="{2822BFA2-7F6A-7125-7D4F-D8BB3D137BA9}"/>
                </a:ext>
              </a:extLst>
            </p:cNvPr>
            <p:cNvPicPr>
              <a:picLocks noChangeAspect="1"/>
            </p:cNvPicPr>
            <p:nvPr/>
          </p:nvPicPr>
          <p:blipFill>
            <a:blip r:embed="rId4"/>
            <a:stretch>
              <a:fillRect/>
            </a:stretch>
          </p:blipFill>
          <p:spPr>
            <a:xfrm>
              <a:off x="4117130" y="352439"/>
              <a:ext cx="3919653" cy="2939740"/>
            </a:xfrm>
            <a:prstGeom prst="rect">
              <a:avLst/>
            </a:prstGeom>
          </p:spPr>
        </p:pic>
        <p:pic>
          <p:nvPicPr>
            <p:cNvPr id="19" name="Picture 18" descr="A graph of loading on a white background&#10;&#10;Description automatically generated">
              <a:extLst>
                <a:ext uri="{FF2B5EF4-FFF2-40B4-BE49-F238E27FC236}">
                  <a16:creationId xmlns:a16="http://schemas.microsoft.com/office/drawing/2014/main" id="{D82DBAE8-2CA5-C422-22E4-9E8038D1EFD1}"/>
                </a:ext>
              </a:extLst>
            </p:cNvPr>
            <p:cNvPicPr>
              <a:picLocks noChangeAspect="1"/>
            </p:cNvPicPr>
            <p:nvPr/>
          </p:nvPicPr>
          <p:blipFill>
            <a:blip r:embed="rId5"/>
            <a:stretch>
              <a:fillRect/>
            </a:stretch>
          </p:blipFill>
          <p:spPr>
            <a:xfrm>
              <a:off x="8036783" y="309461"/>
              <a:ext cx="3919653" cy="2939740"/>
            </a:xfrm>
            <a:prstGeom prst="rect">
              <a:avLst/>
            </a:prstGeom>
          </p:spPr>
        </p:pic>
        <p:pic>
          <p:nvPicPr>
            <p:cNvPr id="20" name="Picture 19" descr="A graph of loading on a white background&#10;&#10;Description automatically generated">
              <a:extLst>
                <a:ext uri="{FF2B5EF4-FFF2-40B4-BE49-F238E27FC236}">
                  <a16:creationId xmlns:a16="http://schemas.microsoft.com/office/drawing/2014/main" id="{24DF17BE-7C6C-B0F6-4E11-1872FB145339}"/>
                </a:ext>
              </a:extLst>
            </p:cNvPr>
            <p:cNvPicPr>
              <a:picLocks noChangeAspect="1"/>
            </p:cNvPicPr>
            <p:nvPr/>
          </p:nvPicPr>
          <p:blipFill>
            <a:blip r:embed="rId6"/>
            <a:stretch>
              <a:fillRect/>
            </a:stretch>
          </p:blipFill>
          <p:spPr>
            <a:xfrm>
              <a:off x="4141435" y="3132609"/>
              <a:ext cx="3919653" cy="2939740"/>
            </a:xfrm>
            <a:prstGeom prst="rect">
              <a:avLst/>
            </a:prstGeom>
          </p:spPr>
        </p:pic>
      </p:grpSp>
      <p:pic>
        <p:nvPicPr>
          <p:cNvPr id="1028" name="Picture 4" descr="The Normal Distribution">
            <a:extLst>
              <a:ext uri="{FF2B5EF4-FFF2-40B4-BE49-F238E27FC236}">
                <a16:creationId xmlns:a16="http://schemas.microsoft.com/office/drawing/2014/main" id="{1F7B038D-5B18-3F08-4E96-155B89E76A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8041" y="1467696"/>
            <a:ext cx="7573428" cy="479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50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3" presetClass="exit" presetSubtype="10" fill="hold" nodeType="withEffect">
                                  <p:stCondLst>
                                    <p:cond delay="0"/>
                                  </p:stCondLst>
                                  <p:childTnLst>
                                    <p:animEffect transition="out" filter="blinds(horizontal)">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3" presetClass="exit" presetSubtype="10" fill="hold" nodeType="withEffect">
                                  <p:stCondLst>
                                    <p:cond delay="0"/>
                                  </p:stCondLst>
                                  <p:childTnLst>
                                    <p:animEffect transition="out" filter="blinds(horizontal)">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2" presetClass="exit" presetSubtype="4" fill="hold" nodeType="clickEffect">
                                  <p:stCondLst>
                                    <p:cond delay="0"/>
                                  </p:stCondLst>
                                  <p:childTnLst>
                                    <p:anim calcmode="lin" valueType="num">
                                      <p:cBhvr additive="base">
                                        <p:cTn id="43" dur="500"/>
                                        <p:tgtEl>
                                          <p:spTgt spid="11"/>
                                        </p:tgtEl>
                                        <p:attrNameLst>
                                          <p:attrName>ppt_y</p:attrName>
                                        </p:attrNameLst>
                                      </p:cBhvr>
                                      <p:tavLst>
                                        <p:tav tm="0">
                                          <p:val>
                                            <p:strVal val="#ppt_y"/>
                                          </p:val>
                                        </p:tav>
                                        <p:tav tm="100000">
                                          <p:val>
                                            <p:strVal val="#ppt_y+#ppt_h*1.125000"/>
                                          </p:val>
                                        </p:tav>
                                      </p:tavLst>
                                    </p:anim>
                                    <p:animEffect transition="out" filter="wipe(down)">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2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nodeType="clickEffect">
                                  <p:stCondLst>
                                    <p:cond delay="0"/>
                                  </p:stCondLst>
                                  <p:childTnLst>
                                    <p:anim calcmode="lin" valueType="num">
                                      <p:cBhvr additive="base">
                                        <p:cTn id="53" dur="500"/>
                                        <p:tgtEl>
                                          <p:spTgt spid="1028"/>
                                        </p:tgtEl>
                                        <p:attrNameLst>
                                          <p:attrName>ppt_x</p:attrName>
                                        </p:attrNameLst>
                                      </p:cBhvr>
                                      <p:tavLst>
                                        <p:tav tm="0">
                                          <p:val>
                                            <p:strVal val="ppt_x"/>
                                          </p:val>
                                        </p:tav>
                                        <p:tav tm="100000">
                                          <p:val>
                                            <p:strVal val="ppt_x"/>
                                          </p:val>
                                        </p:tav>
                                      </p:tavLst>
                                    </p:anim>
                                    <p:anim calcmode="lin" valueType="num">
                                      <p:cBhvr additive="base">
                                        <p:cTn id="54" dur="500"/>
                                        <p:tgtEl>
                                          <p:spTgt spid="1028"/>
                                        </p:tgtEl>
                                        <p:attrNameLst>
                                          <p:attrName>ppt_y</p:attrName>
                                        </p:attrNameLst>
                                      </p:cBhvr>
                                      <p:tavLst>
                                        <p:tav tm="0">
                                          <p:val>
                                            <p:strVal val="ppt_y"/>
                                          </p:val>
                                        </p:tav>
                                        <p:tav tm="100000">
                                          <p:val>
                                            <p:strVal val="1+ppt_h/2"/>
                                          </p:val>
                                        </p:tav>
                                      </p:tavLst>
                                    </p:anim>
                                    <p:set>
                                      <p:cBhvr>
                                        <p:cTn id="55" dur="1" fill="hold">
                                          <p:stCondLst>
                                            <p:cond delay="499"/>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8" grpId="0" animBg="1"/>
      <p:bldP spid="18" grpId="1" animBg="1"/>
      <p:bldP spid="21" grpId="0"/>
      <p:bldP spid="2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2291-8628-A69D-0BA4-D7D19DB1016A}"/>
              </a:ext>
            </a:extLst>
          </p:cNvPr>
          <p:cNvSpPr>
            <a:spLocks noGrp="1"/>
          </p:cNvSpPr>
          <p:nvPr>
            <p:ph type="title"/>
          </p:nvPr>
        </p:nvSpPr>
        <p:spPr/>
        <p:txBody>
          <a:bodyPr/>
          <a:lstStyle/>
          <a:p>
            <a:r>
              <a:rPr lang="en-US"/>
              <a:t>GEA - RDA Results</a:t>
            </a:r>
            <a:endParaRPr lang="en-US" dirty="0"/>
          </a:p>
        </p:txBody>
      </p:sp>
      <p:sp>
        <p:nvSpPr>
          <p:cNvPr id="5" name="TextBox 4">
            <a:extLst>
              <a:ext uri="{FF2B5EF4-FFF2-40B4-BE49-F238E27FC236}">
                <a16:creationId xmlns:a16="http://schemas.microsoft.com/office/drawing/2014/main" id="{09C02961-AB84-B667-7802-4F7AC038053A}"/>
              </a:ext>
            </a:extLst>
          </p:cNvPr>
          <p:cNvSpPr txBox="1"/>
          <p:nvPr/>
        </p:nvSpPr>
        <p:spPr>
          <a:xfrm>
            <a:off x="5856890" y="2929694"/>
            <a:ext cx="6096000" cy="2893100"/>
          </a:xfrm>
          <a:prstGeom prst="rect">
            <a:avLst/>
          </a:prstGeom>
          <a:noFill/>
        </p:spPr>
        <p:txBody>
          <a:bodyPr wrap="square">
            <a:spAutoFit/>
          </a:bodyPr>
          <a:lstStyle/>
          <a:p>
            <a:r>
              <a:rPr lang="en-US" sz="1400" b="1" i="0" u="none" strike="noStrike">
                <a:solidFill>
                  <a:srgbClr val="000000"/>
                </a:solidFill>
                <a:effectLst/>
                <a:latin typeface="Times New Roman" panose="02020603050405020304" pitchFamily="18" charset="0"/>
              </a:rPr>
              <a:t>Figure: Environmental Correlates of Genetic Variation in </a:t>
            </a:r>
            <a:r>
              <a:rPr lang="en-US" sz="1400" b="1" i="1" u="none" strike="noStrike">
                <a:solidFill>
                  <a:srgbClr val="000000"/>
                </a:solidFill>
                <a:effectLst/>
                <a:latin typeface="Times New Roman" panose="02020603050405020304" pitchFamily="18" charset="0"/>
              </a:rPr>
              <a:t>Cx. tarsalis </a:t>
            </a:r>
            <a:r>
              <a:rPr lang="en-US" sz="1400" b="1" i="0" u="none" strike="noStrike">
                <a:solidFill>
                  <a:srgbClr val="000000"/>
                </a:solidFill>
                <a:effectLst/>
                <a:latin typeface="Times New Roman" panose="02020603050405020304" pitchFamily="18" charset="0"/>
              </a:rPr>
              <a:t>Across Diverse North American Regions. </a:t>
            </a:r>
            <a:r>
              <a:rPr lang="en-US" sz="1400" b="0" i="0" u="none" strike="noStrike">
                <a:solidFill>
                  <a:srgbClr val="000000"/>
                </a:solidFill>
                <a:effectLst/>
                <a:latin typeface="Times New Roman" panose="02020603050405020304" pitchFamily="18" charset="0"/>
              </a:rPr>
              <a:t>Panels A and B display the relationship between environmental factors and the distribution of </a:t>
            </a:r>
            <a:r>
              <a:rPr lang="en-US" sz="1400" b="0" i="1" u="none" strike="noStrike">
                <a:solidFill>
                  <a:srgbClr val="000000"/>
                </a:solidFill>
                <a:effectLst/>
                <a:latin typeface="Times New Roman" panose="02020603050405020304" pitchFamily="18" charset="0"/>
              </a:rPr>
              <a:t>Cx. tarsalis</a:t>
            </a:r>
            <a:r>
              <a:rPr lang="en-US" sz="1400" b="0" i="0" u="none" strike="noStrike">
                <a:solidFill>
                  <a:srgbClr val="000000"/>
                </a:solidFill>
                <a:effectLst/>
                <a:latin typeface="Times New Roman" panose="02020603050405020304" pitchFamily="18" charset="0"/>
              </a:rPr>
              <a:t>, using RDA to illustrate how regional differences affect genetic variation. In these panels, the position of each circle (representing an individual mosquito) and color (indicating regional groupings from ADMIXTURE results) reflects their association with environmental variables, shown as purple vectors. The first plot (A) focuses on RDA1 and RDA2, the primary axes explaining the most variance, while the second (B) explores more subtle influences in RDA3 and RDA4. Panels C and D shift focus to SNPs within the genetic data, colored to signify their strongest environmental association. These latter plots further detail the genetic-environment relationship, with the SNPs' distribution providing insight into the adaptive landscape of these populations.</a:t>
            </a:r>
            <a:endParaRPr lang="en-US" sz="1400" dirty="0"/>
          </a:p>
        </p:txBody>
      </p:sp>
      <p:pic>
        <p:nvPicPr>
          <p:cNvPr id="4" name="Picture 3" descr="A group of images of different colored dots&#10;&#10;Description automatically generated">
            <a:extLst>
              <a:ext uri="{FF2B5EF4-FFF2-40B4-BE49-F238E27FC236}">
                <a16:creationId xmlns:a16="http://schemas.microsoft.com/office/drawing/2014/main" id="{4F7533E0-E5C1-FDF6-B65B-32AD219A77BC}"/>
              </a:ext>
            </a:extLst>
          </p:cNvPr>
          <p:cNvPicPr>
            <a:picLocks noChangeAspect="1"/>
          </p:cNvPicPr>
          <p:nvPr/>
        </p:nvPicPr>
        <p:blipFill>
          <a:blip r:embed="rId3"/>
          <a:stretch>
            <a:fillRect/>
          </a:stretch>
        </p:blipFill>
        <p:spPr>
          <a:xfrm>
            <a:off x="838200" y="1954619"/>
            <a:ext cx="4903381" cy="4903381"/>
          </a:xfrm>
          <a:prstGeom prst="rect">
            <a:avLst/>
          </a:prstGeom>
        </p:spPr>
      </p:pic>
    </p:spTree>
    <p:extLst>
      <p:ext uri="{BB962C8B-B14F-4D97-AF65-F5344CB8AC3E}">
        <p14:creationId xmlns:p14="http://schemas.microsoft.com/office/powerpoint/2010/main" val="1026913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6BCB-1878-CFD0-329E-93C4987DC0F5}"/>
              </a:ext>
            </a:extLst>
          </p:cNvPr>
          <p:cNvSpPr>
            <a:spLocks noGrp="1"/>
          </p:cNvSpPr>
          <p:nvPr>
            <p:ph type="title"/>
          </p:nvPr>
        </p:nvSpPr>
        <p:spPr/>
        <p:txBody>
          <a:bodyPr/>
          <a:lstStyle/>
          <a:p>
            <a:r>
              <a:rPr lang="en-US" altLang="zh-CN" dirty="0"/>
              <a:t>Workflow</a:t>
            </a:r>
            <a:endParaRPr lang="en-US" dirty="0"/>
          </a:p>
        </p:txBody>
      </p:sp>
      <p:sp>
        <p:nvSpPr>
          <p:cNvPr id="7" name="Rectangle 6">
            <a:extLst>
              <a:ext uri="{FF2B5EF4-FFF2-40B4-BE49-F238E27FC236}">
                <a16:creationId xmlns:a16="http://schemas.microsoft.com/office/drawing/2014/main" id="{541A7704-4E5F-2FE3-95AE-DFBFACDD781D}"/>
              </a:ext>
            </a:extLst>
          </p:cNvPr>
          <p:cNvSpPr/>
          <p:nvPr/>
        </p:nvSpPr>
        <p:spPr>
          <a:xfrm>
            <a:off x="899948" y="2451592"/>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Population Structure Analysis</a:t>
            </a:r>
          </a:p>
        </p:txBody>
      </p:sp>
      <p:sp>
        <p:nvSpPr>
          <p:cNvPr id="8" name="Rectangle 7">
            <a:extLst>
              <a:ext uri="{FF2B5EF4-FFF2-40B4-BE49-F238E27FC236}">
                <a16:creationId xmlns:a16="http://schemas.microsoft.com/office/drawing/2014/main" id="{4713F942-D0B4-5AE4-4AC8-CACCDC59B709}"/>
              </a:ext>
            </a:extLst>
          </p:cNvPr>
          <p:cNvSpPr/>
          <p:nvPr/>
        </p:nvSpPr>
        <p:spPr>
          <a:xfrm>
            <a:off x="899948" y="3823193"/>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Genotype-Environment Association</a:t>
            </a:r>
          </a:p>
        </p:txBody>
      </p:sp>
      <p:sp>
        <p:nvSpPr>
          <p:cNvPr id="9" name="Rectangle 8">
            <a:extLst>
              <a:ext uri="{FF2B5EF4-FFF2-40B4-BE49-F238E27FC236}">
                <a16:creationId xmlns:a16="http://schemas.microsoft.com/office/drawing/2014/main" id="{4B0FAFB5-2CD0-5769-2A46-68740F0BA4B9}"/>
              </a:ext>
            </a:extLst>
          </p:cNvPr>
          <p:cNvSpPr/>
          <p:nvPr/>
        </p:nvSpPr>
        <p:spPr>
          <a:xfrm>
            <a:off x="899948" y="5355130"/>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SNPs under Selection</a:t>
            </a:r>
          </a:p>
        </p:txBody>
      </p:sp>
      <p:sp>
        <p:nvSpPr>
          <p:cNvPr id="10" name="Rectangle 9">
            <a:extLst>
              <a:ext uri="{FF2B5EF4-FFF2-40B4-BE49-F238E27FC236}">
                <a16:creationId xmlns:a16="http://schemas.microsoft.com/office/drawing/2014/main" id="{61D987BD-066A-425E-4B46-7E1883692355}"/>
              </a:ext>
            </a:extLst>
          </p:cNvPr>
          <p:cNvSpPr/>
          <p:nvPr/>
        </p:nvSpPr>
        <p:spPr>
          <a:xfrm>
            <a:off x="3769272" y="2210812"/>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ADMIXTURE</a:t>
            </a:r>
          </a:p>
        </p:txBody>
      </p:sp>
      <p:sp>
        <p:nvSpPr>
          <p:cNvPr id="11" name="Rectangle 10">
            <a:extLst>
              <a:ext uri="{FF2B5EF4-FFF2-40B4-BE49-F238E27FC236}">
                <a16:creationId xmlns:a16="http://schemas.microsoft.com/office/drawing/2014/main" id="{7F0428EE-BA1E-F6B6-2B56-58DEECE3DEB4}"/>
              </a:ext>
            </a:extLst>
          </p:cNvPr>
          <p:cNvSpPr/>
          <p:nvPr/>
        </p:nvSpPr>
        <p:spPr>
          <a:xfrm>
            <a:off x="3769272" y="2789100"/>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AMOVA</a:t>
            </a:r>
          </a:p>
        </p:txBody>
      </p:sp>
      <p:sp>
        <p:nvSpPr>
          <p:cNvPr id="12" name="Rectangle 11">
            <a:extLst>
              <a:ext uri="{FF2B5EF4-FFF2-40B4-BE49-F238E27FC236}">
                <a16:creationId xmlns:a16="http://schemas.microsoft.com/office/drawing/2014/main" id="{266EDBE3-3A52-EB4A-D9F9-4B2D7330DEA1}"/>
              </a:ext>
            </a:extLst>
          </p:cNvPr>
          <p:cNvSpPr/>
          <p:nvPr/>
        </p:nvSpPr>
        <p:spPr>
          <a:xfrm>
            <a:off x="3769272" y="3991183"/>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LFMM</a:t>
            </a:r>
          </a:p>
        </p:txBody>
      </p:sp>
      <p:sp>
        <p:nvSpPr>
          <p:cNvPr id="13" name="Rectangle 12">
            <a:extLst>
              <a:ext uri="{FF2B5EF4-FFF2-40B4-BE49-F238E27FC236}">
                <a16:creationId xmlns:a16="http://schemas.microsoft.com/office/drawing/2014/main" id="{F2CCDA29-B03D-8624-6741-F6917F5C62A0}"/>
              </a:ext>
            </a:extLst>
          </p:cNvPr>
          <p:cNvSpPr/>
          <p:nvPr/>
        </p:nvSpPr>
        <p:spPr>
          <a:xfrm>
            <a:off x="3785705" y="4513132"/>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RDA</a:t>
            </a:r>
          </a:p>
        </p:txBody>
      </p:sp>
      <p:sp>
        <p:nvSpPr>
          <p:cNvPr id="14" name="Rectangle 13">
            <a:extLst>
              <a:ext uri="{FF2B5EF4-FFF2-40B4-BE49-F238E27FC236}">
                <a16:creationId xmlns:a16="http://schemas.microsoft.com/office/drawing/2014/main" id="{7E0F4112-715B-6CE4-2AB5-CE16746A37C8}"/>
              </a:ext>
            </a:extLst>
          </p:cNvPr>
          <p:cNvSpPr/>
          <p:nvPr/>
        </p:nvSpPr>
        <p:spPr>
          <a:xfrm>
            <a:off x="3769272" y="5285317"/>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PCAdapt</a:t>
            </a:r>
            <a:endParaRPr lang="en-US" dirty="0">
              <a:solidFill>
                <a:schemeClr val="tx1"/>
              </a:solidFill>
            </a:endParaRPr>
          </a:p>
        </p:txBody>
      </p:sp>
      <p:sp>
        <p:nvSpPr>
          <p:cNvPr id="15" name="Rectangle 14">
            <a:extLst>
              <a:ext uri="{FF2B5EF4-FFF2-40B4-BE49-F238E27FC236}">
                <a16:creationId xmlns:a16="http://schemas.microsoft.com/office/drawing/2014/main" id="{E989F971-8BEA-7A95-192D-B62E0E4F054C}"/>
              </a:ext>
            </a:extLst>
          </p:cNvPr>
          <p:cNvSpPr/>
          <p:nvPr/>
        </p:nvSpPr>
        <p:spPr>
          <a:xfrm>
            <a:off x="3766322" y="5953435"/>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Bayescan</a:t>
            </a:r>
            <a:endParaRPr lang="en-US" dirty="0">
              <a:solidFill>
                <a:schemeClr val="tx1"/>
              </a:solidFill>
            </a:endParaRPr>
          </a:p>
        </p:txBody>
      </p:sp>
      <p:sp>
        <p:nvSpPr>
          <p:cNvPr id="16" name="Rectangle 15">
            <a:extLst>
              <a:ext uri="{FF2B5EF4-FFF2-40B4-BE49-F238E27FC236}">
                <a16:creationId xmlns:a16="http://schemas.microsoft.com/office/drawing/2014/main" id="{CE8390C9-92BF-1255-61FC-809169F8C388}"/>
              </a:ext>
            </a:extLst>
          </p:cNvPr>
          <p:cNvSpPr/>
          <p:nvPr/>
        </p:nvSpPr>
        <p:spPr>
          <a:xfrm>
            <a:off x="9721747" y="3589337"/>
            <a:ext cx="2005170" cy="53140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SIFT</a:t>
            </a:r>
          </a:p>
        </p:txBody>
      </p:sp>
      <p:cxnSp>
        <p:nvCxnSpPr>
          <p:cNvPr id="19" name="Straight Arrow Connector 18">
            <a:extLst>
              <a:ext uri="{FF2B5EF4-FFF2-40B4-BE49-F238E27FC236}">
                <a16:creationId xmlns:a16="http://schemas.microsoft.com/office/drawing/2014/main" id="{0F619D56-0003-9469-CAF3-0D4C2A042905}"/>
              </a:ext>
            </a:extLst>
          </p:cNvPr>
          <p:cNvCxnSpPr>
            <a:cxnSpLocks/>
            <a:stCxn id="7" idx="3"/>
            <a:endCxn id="10" idx="1"/>
          </p:cNvCxnSpPr>
          <p:nvPr/>
        </p:nvCxnSpPr>
        <p:spPr>
          <a:xfrm flipV="1">
            <a:off x="2752396" y="2451592"/>
            <a:ext cx="1016876" cy="568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C350F73-6389-464F-27B8-525D8D42D830}"/>
              </a:ext>
            </a:extLst>
          </p:cNvPr>
          <p:cNvCxnSpPr>
            <a:cxnSpLocks/>
            <a:stCxn id="7" idx="3"/>
            <a:endCxn id="11" idx="1"/>
          </p:cNvCxnSpPr>
          <p:nvPr/>
        </p:nvCxnSpPr>
        <p:spPr>
          <a:xfrm>
            <a:off x="2752396" y="3020465"/>
            <a:ext cx="1016876" cy="9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F534C8-B9A4-165C-6B0C-072C5A61FF8E}"/>
              </a:ext>
            </a:extLst>
          </p:cNvPr>
          <p:cNvCxnSpPr>
            <a:cxnSpLocks/>
            <a:stCxn id="8" idx="3"/>
            <a:endCxn id="12" idx="1"/>
          </p:cNvCxnSpPr>
          <p:nvPr/>
        </p:nvCxnSpPr>
        <p:spPr>
          <a:xfrm flipV="1">
            <a:off x="2752396" y="4231963"/>
            <a:ext cx="1016876" cy="160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99B2393-3B62-FF84-1D23-540524B00947}"/>
              </a:ext>
            </a:extLst>
          </p:cNvPr>
          <p:cNvCxnSpPr>
            <a:cxnSpLocks/>
            <a:stCxn id="8" idx="3"/>
            <a:endCxn id="13" idx="1"/>
          </p:cNvCxnSpPr>
          <p:nvPr/>
        </p:nvCxnSpPr>
        <p:spPr>
          <a:xfrm>
            <a:off x="2752396" y="4392066"/>
            <a:ext cx="1033309" cy="3618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C9B844-C033-0FFD-31A4-946047D55C4A}"/>
              </a:ext>
            </a:extLst>
          </p:cNvPr>
          <p:cNvCxnSpPr>
            <a:cxnSpLocks/>
            <a:stCxn id="9" idx="3"/>
            <a:endCxn id="14" idx="1"/>
          </p:cNvCxnSpPr>
          <p:nvPr/>
        </p:nvCxnSpPr>
        <p:spPr>
          <a:xfrm flipV="1">
            <a:off x="2752396" y="5526097"/>
            <a:ext cx="1016876" cy="3979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127451-5206-B6E6-3C19-BB541028879F}"/>
              </a:ext>
            </a:extLst>
          </p:cNvPr>
          <p:cNvCxnSpPr>
            <a:cxnSpLocks/>
            <a:stCxn id="9" idx="3"/>
            <a:endCxn id="15" idx="1"/>
          </p:cNvCxnSpPr>
          <p:nvPr/>
        </p:nvCxnSpPr>
        <p:spPr>
          <a:xfrm>
            <a:off x="2752396" y="5924003"/>
            <a:ext cx="1013926" cy="270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0DCE0F5-10FF-01EE-0264-8B0200214E2A}"/>
              </a:ext>
            </a:extLst>
          </p:cNvPr>
          <p:cNvSpPr/>
          <p:nvPr/>
        </p:nvSpPr>
        <p:spPr>
          <a:xfrm>
            <a:off x="3769272" y="3304820"/>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IBD &amp; IBE</a:t>
            </a:r>
          </a:p>
        </p:txBody>
      </p:sp>
      <p:cxnSp>
        <p:nvCxnSpPr>
          <p:cNvPr id="45" name="Straight Arrow Connector 44">
            <a:extLst>
              <a:ext uri="{FF2B5EF4-FFF2-40B4-BE49-F238E27FC236}">
                <a16:creationId xmlns:a16="http://schemas.microsoft.com/office/drawing/2014/main" id="{1E59EBF1-EDF7-4EC5-1F98-EFBF0D1F7D37}"/>
              </a:ext>
            </a:extLst>
          </p:cNvPr>
          <p:cNvCxnSpPr>
            <a:cxnSpLocks/>
            <a:stCxn id="7" idx="3"/>
            <a:endCxn id="41" idx="1"/>
          </p:cNvCxnSpPr>
          <p:nvPr/>
        </p:nvCxnSpPr>
        <p:spPr>
          <a:xfrm>
            <a:off x="2752396" y="3020465"/>
            <a:ext cx="1016876" cy="5251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D38B3DA-E7F9-C1DF-04F7-6DEC42BEE4AA}"/>
              </a:ext>
            </a:extLst>
          </p:cNvPr>
          <p:cNvSpPr/>
          <p:nvPr/>
        </p:nvSpPr>
        <p:spPr>
          <a:xfrm>
            <a:off x="6954737" y="4546543"/>
            <a:ext cx="2121775"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Mapping</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Annotating</a:t>
            </a:r>
            <a:r>
              <a:rPr lang="zh-CN" altLang="en-US" dirty="0">
                <a:solidFill>
                  <a:schemeClr val="tx1"/>
                </a:solidFill>
              </a:rPr>
              <a:t> </a:t>
            </a:r>
            <a:r>
              <a:rPr lang="en-US" altLang="zh-CN" dirty="0">
                <a:solidFill>
                  <a:schemeClr val="tx1"/>
                </a:solidFill>
              </a:rPr>
              <a:t>Candidate</a:t>
            </a:r>
            <a:r>
              <a:rPr lang="zh-CN" altLang="en-US" dirty="0">
                <a:solidFill>
                  <a:schemeClr val="tx1"/>
                </a:solidFill>
              </a:rPr>
              <a:t> </a:t>
            </a:r>
            <a:r>
              <a:rPr lang="en-US" altLang="zh-CN" dirty="0">
                <a:solidFill>
                  <a:schemeClr val="tx1"/>
                </a:solidFill>
              </a:rPr>
              <a:t>SNPs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Functional</a:t>
            </a:r>
            <a:r>
              <a:rPr lang="zh-CN" altLang="en-US" dirty="0">
                <a:solidFill>
                  <a:schemeClr val="tx1"/>
                </a:solidFill>
              </a:rPr>
              <a:t> </a:t>
            </a:r>
            <a:r>
              <a:rPr lang="en-US" altLang="zh-CN" dirty="0">
                <a:solidFill>
                  <a:schemeClr val="tx1"/>
                </a:solidFill>
              </a:rPr>
              <a:t>Gene</a:t>
            </a:r>
            <a:endParaRPr lang="en-US" dirty="0">
              <a:solidFill>
                <a:schemeClr val="tx1"/>
              </a:solidFill>
            </a:endParaRPr>
          </a:p>
        </p:txBody>
      </p:sp>
      <p:cxnSp>
        <p:nvCxnSpPr>
          <p:cNvPr id="22" name="Straight Arrow Connector 21">
            <a:extLst>
              <a:ext uri="{FF2B5EF4-FFF2-40B4-BE49-F238E27FC236}">
                <a16:creationId xmlns:a16="http://schemas.microsoft.com/office/drawing/2014/main" id="{921EFB49-DDC6-FA18-0DEB-987568A9983C}"/>
              </a:ext>
            </a:extLst>
          </p:cNvPr>
          <p:cNvCxnSpPr>
            <a:cxnSpLocks/>
            <a:stCxn id="12" idx="3"/>
            <a:endCxn id="21" idx="1"/>
          </p:cNvCxnSpPr>
          <p:nvPr/>
        </p:nvCxnSpPr>
        <p:spPr>
          <a:xfrm>
            <a:off x="6096000" y="4231963"/>
            <a:ext cx="858737" cy="883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B75A15-978D-594A-4913-821A240E6EC6}"/>
              </a:ext>
            </a:extLst>
          </p:cNvPr>
          <p:cNvCxnSpPr>
            <a:cxnSpLocks/>
            <a:stCxn id="13" idx="3"/>
            <a:endCxn id="21" idx="1"/>
          </p:cNvCxnSpPr>
          <p:nvPr/>
        </p:nvCxnSpPr>
        <p:spPr>
          <a:xfrm>
            <a:off x="6112433" y="4753912"/>
            <a:ext cx="842304" cy="3615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B928DFC-7EFB-26A6-19A1-F2F15BC691A1}"/>
              </a:ext>
            </a:extLst>
          </p:cNvPr>
          <p:cNvCxnSpPr>
            <a:cxnSpLocks/>
            <a:stCxn id="14" idx="3"/>
            <a:endCxn id="21" idx="1"/>
          </p:cNvCxnSpPr>
          <p:nvPr/>
        </p:nvCxnSpPr>
        <p:spPr>
          <a:xfrm flipV="1">
            <a:off x="6096000" y="5115416"/>
            <a:ext cx="858737" cy="4106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409990-0A46-FD15-9B18-9B5FBF5174C5}"/>
              </a:ext>
            </a:extLst>
          </p:cNvPr>
          <p:cNvCxnSpPr>
            <a:cxnSpLocks/>
            <a:stCxn id="15" idx="3"/>
            <a:endCxn id="21" idx="1"/>
          </p:cNvCxnSpPr>
          <p:nvPr/>
        </p:nvCxnSpPr>
        <p:spPr>
          <a:xfrm flipV="1">
            <a:off x="6093050" y="5115416"/>
            <a:ext cx="861687" cy="1078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6FD7E37-8093-5B2A-D210-52DCFF9A3DBA}"/>
              </a:ext>
            </a:extLst>
          </p:cNvPr>
          <p:cNvSpPr/>
          <p:nvPr/>
        </p:nvSpPr>
        <p:spPr>
          <a:xfrm>
            <a:off x="9729630" y="4849712"/>
            <a:ext cx="2005170" cy="53140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Common</a:t>
            </a:r>
            <a:r>
              <a:rPr lang="zh-CN" altLang="en-US" dirty="0">
                <a:solidFill>
                  <a:schemeClr val="tx1"/>
                </a:solidFill>
              </a:rPr>
              <a:t> </a:t>
            </a:r>
            <a:r>
              <a:rPr lang="en-US" altLang="zh-CN" dirty="0">
                <a:solidFill>
                  <a:schemeClr val="tx1"/>
                </a:solidFill>
              </a:rPr>
              <a:t>Genes</a:t>
            </a:r>
            <a:endParaRPr lang="en-US" dirty="0">
              <a:solidFill>
                <a:schemeClr val="tx1"/>
              </a:solidFill>
            </a:endParaRPr>
          </a:p>
        </p:txBody>
      </p:sp>
      <p:cxnSp>
        <p:nvCxnSpPr>
          <p:cNvPr id="53" name="Straight Arrow Connector 52">
            <a:extLst>
              <a:ext uri="{FF2B5EF4-FFF2-40B4-BE49-F238E27FC236}">
                <a16:creationId xmlns:a16="http://schemas.microsoft.com/office/drawing/2014/main" id="{6D27FE68-82F9-A541-429A-0884161F2D8C}"/>
              </a:ext>
            </a:extLst>
          </p:cNvPr>
          <p:cNvCxnSpPr>
            <a:cxnSpLocks/>
            <a:stCxn id="21" idx="3"/>
            <a:endCxn id="52" idx="1"/>
          </p:cNvCxnSpPr>
          <p:nvPr/>
        </p:nvCxnSpPr>
        <p:spPr>
          <a:xfrm flipV="1">
            <a:off x="9076512" y="5115415"/>
            <a:ext cx="65311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71F6330-5CE6-B597-9850-8B1DAC5F7EF9}"/>
              </a:ext>
            </a:extLst>
          </p:cNvPr>
          <p:cNvCxnSpPr>
            <a:cxnSpLocks/>
            <a:stCxn id="52" idx="0"/>
            <a:endCxn id="16" idx="2"/>
          </p:cNvCxnSpPr>
          <p:nvPr/>
        </p:nvCxnSpPr>
        <p:spPr>
          <a:xfrm flipH="1" flipV="1">
            <a:off x="10724332" y="4120742"/>
            <a:ext cx="7883" cy="728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01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9"/>
                                        </p:tgtEl>
                                        <p:attrNameLst>
                                          <p:attrName>fillcolor</p:attrName>
                                        </p:attrNameLst>
                                      </p:cBhvr>
                                      <p:to>
                                        <a:srgbClr val="B9182B"/>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4"/>
                                        </p:tgtEl>
                                        <p:attrNameLst>
                                          <p:attrName>fillcolor</p:attrName>
                                        </p:attrNameLst>
                                      </p:cBhvr>
                                      <p:to>
                                        <a:srgbClr val="B9182B"/>
                                      </p:to>
                                    </p:animClr>
                                    <p:set>
                                      <p:cBhvr>
                                        <p:cTn id="11" dur="2000" fill="hold"/>
                                        <p:tgtEl>
                                          <p:spTgt spid="14"/>
                                        </p:tgtEl>
                                        <p:attrNameLst>
                                          <p:attrName>fill.type</p:attrName>
                                        </p:attrNameLst>
                                      </p:cBhvr>
                                      <p:to>
                                        <p:strVal val="solid"/>
                                      </p:to>
                                    </p:set>
                                    <p:set>
                                      <p:cBhvr>
                                        <p:cTn id="12" dur="2000" fill="hold"/>
                                        <p:tgtEl>
                                          <p:spTgt spid="14"/>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B9182B"/>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29"/>
                                        </p:tgtEl>
                                        <p:attrNameLst>
                                          <p:attrName>stroke.color</p:attrName>
                                        </p:attrNameLst>
                                      </p:cBhvr>
                                      <p:to>
                                        <a:srgbClr val="B9182B"/>
                                      </p:to>
                                    </p:animClr>
                                    <p:set>
                                      <p:cBhvr>
                                        <p:cTn id="19" dur="2000" fill="hold"/>
                                        <p:tgtEl>
                                          <p:spTgt spid="29"/>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32"/>
                                        </p:tgtEl>
                                        <p:attrNameLst>
                                          <p:attrName>stroke.color</p:attrName>
                                        </p:attrNameLst>
                                      </p:cBhvr>
                                      <p:to>
                                        <a:srgbClr val="B9182B"/>
                                      </p:to>
                                    </p:animClr>
                                    <p:set>
                                      <p:cBhvr>
                                        <p:cTn id="22" dur="2000" fill="hold"/>
                                        <p:tgtEl>
                                          <p:spTgt spid="3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459C-985C-CE8D-8CC2-C2685B0A942A}"/>
              </a:ext>
            </a:extLst>
          </p:cNvPr>
          <p:cNvSpPr>
            <a:spLocks noGrp="1"/>
          </p:cNvSpPr>
          <p:nvPr>
            <p:ph type="title"/>
          </p:nvPr>
        </p:nvSpPr>
        <p:spPr/>
        <p:txBody>
          <a:bodyPr/>
          <a:lstStyle/>
          <a:p>
            <a:r>
              <a:rPr lang="en-US" dirty="0"/>
              <a:t>SNPs under Selection</a:t>
            </a:r>
          </a:p>
        </p:txBody>
      </p:sp>
      <p:sp>
        <p:nvSpPr>
          <p:cNvPr id="4" name="Rectangle 3">
            <a:extLst>
              <a:ext uri="{FF2B5EF4-FFF2-40B4-BE49-F238E27FC236}">
                <a16:creationId xmlns:a16="http://schemas.microsoft.com/office/drawing/2014/main" id="{D08CCA36-5FB6-5583-0E21-EE1052D7AD6A}"/>
              </a:ext>
            </a:extLst>
          </p:cNvPr>
          <p:cNvSpPr/>
          <p:nvPr/>
        </p:nvSpPr>
        <p:spPr>
          <a:xfrm>
            <a:off x="838200" y="2469194"/>
            <a:ext cx="2091558" cy="11876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PCAadpt</a:t>
            </a:r>
            <a:endParaRPr lang="en-US" dirty="0"/>
          </a:p>
        </p:txBody>
      </p:sp>
      <p:sp>
        <p:nvSpPr>
          <p:cNvPr id="5" name="Rectangle 4">
            <a:extLst>
              <a:ext uri="{FF2B5EF4-FFF2-40B4-BE49-F238E27FC236}">
                <a16:creationId xmlns:a16="http://schemas.microsoft.com/office/drawing/2014/main" id="{A501323D-661F-4E7F-9508-033808FAF311}"/>
              </a:ext>
            </a:extLst>
          </p:cNvPr>
          <p:cNvSpPr/>
          <p:nvPr/>
        </p:nvSpPr>
        <p:spPr>
          <a:xfrm>
            <a:off x="838200" y="5038256"/>
            <a:ext cx="2091558" cy="11876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Bayescan</a:t>
            </a:r>
            <a:endParaRPr lang="en-US" dirty="0"/>
          </a:p>
        </p:txBody>
      </p:sp>
      <p:pic>
        <p:nvPicPr>
          <p:cNvPr id="1026" name="Picture 2">
            <a:extLst>
              <a:ext uri="{FF2B5EF4-FFF2-40B4-BE49-F238E27FC236}">
                <a16:creationId xmlns:a16="http://schemas.microsoft.com/office/drawing/2014/main" id="{15BD0944-FA8C-D697-5593-D68E8DB50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181" y="4493032"/>
            <a:ext cx="4556234" cy="22781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366396-BF84-81AB-D1C2-8F9B04C66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181" y="1856529"/>
            <a:ext cx="3619500" cy="2413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A867E35A-ED43-474A-1CD5-0AACE79D1744}"/>
              </a:ext>
            </a:extLst>
          </p:cNvPr>
          <p:cNvCxnSpPr>
            <a:cxnSpLocks/>
            <a:stCxn id="4" idx="3"/>
            <a:endCxn id="1030" idx="1"/>
          </p:cNvCxnSpPr>
          <p:nvPr/>
        </p:nvCxnSpPr>
        <p:spPr>
          <a:xfrm>
            <a:off x="2929758" y="3063029"/>
            <a:ext cx="554423"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6AB683E-1B8B-546B-94D3-40A0B84E5A03}"/>
              </a:ext>
            </a:extLst>
          </p:cNvPr>
          <p:cNvCxnSpPr>
            <a:cxnSpLocks/>
            <a:stCxn id="5" idx="3"/>
            <a:endCxn id="1026" idx="1"/>
          </p:cNvCxnSpPr>
          <p:nvPr/>
        </p:nvCxnSpPr>
        <p:spPr>
          <a:xfrm>
            <a:off x="2929758" y="5632091"/>
            <a:ext cx="554423"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BDB973A-ADCB-222E-60F0-B26A3697C08B}"/>
              </a:ext>
            </a:extLst>
          </p:cNvPr>
          <p:cNvSpPr/>
          <p:nvPr/>
        </p:nvSpPr>
        <p:spPr>
          <a:xfrm>
            <a:off x="7658104" y="2469193"/>
            <a:ext cx="2091558" cy="11876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Choose the top 1% of extreme p-values</a:t>
            </a:r>
          </a:p>
        </p:txBody>
      </p:sp>
      <p:cxnSp>
        <p:nvCxnSpPr>
          <p:cNvPr id="18" name="Straight Arrow Connector 17">
            <a:extLst>
              <a:ext uri="{FF2B5EF4-FFF2-40B4-BE49-F238E27FC236}">
                <a16:creationId xmlns:a16="http://schemas.microsoft.com/office/drawing/2014/main" id="{A94BD1E6-FB7D-67CD-005E-DBB51DDDAAC8}"/>
              </a:ext>
            </a:extLst>
          </p:cNvPr>
          <p:cNvCxnSpPr>
            <a:cxnSpLocks/>
            <a:stCxn id="1030" idx="3"/>
            <a:endCxn id="14" idx="1"/>
          </p:cNvCxnSpPr>
          <p:nvPr/>
        </p:nvCxnSpPr>
        <p:spPr>
          <a:xfrm flipV="1">
            <a:off x="7103681" y="3063028"/>
            <a:ext cx="554423" cy="1"/>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3C23A55-AC87-D55C-5504-2BCF7194DDE8}"/>
              </a:ext>
            </a:extLst>
          </p:cNvPr>
          <p:cNvSpPr/>
          <p:nvPr/>
        </p:nvSpPr>
        <p:spPr>
          <a:xfrm>
            <a:off x="8703883" y="5038256"/>
            <a:ext cx="2649917" cy="11876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Total 1836 Candidate / diversifying SNPs</a:t>
            </a:r>
          </a:p>
        </p:txBody>
      </p:sp>
      <p:sp>
        <p:nvSpPr>
          <p:cNvPr id="23" name="Rectangle 22">
            <a:extLst>
              <a:ext uri="{FF2B5EF4-FFF2-40B4-BE49-F238E27FC236}">
                <a16:creationId xmlns:a16="http://schemas.microsoft.com/office/drawing/2014/main" id="{44DC9B6E-72A4-5003-3736-9D990396D046}"/>
              </a:ext>
            </a:extLst>
          </p:cNvPr>
          <p:cNvSpPr/>
          <p:nvPr/>
        </p:nvSpPr>
        <p:spPr>
          <a:xfrm>
            <a:off x="10085994" y="2469193"/>
            <a:ext cx="2006158" cy="118766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Total 173 Candidate SNPs</a:t>
            </a:r>
          </a:p>
        </p:txBody>
      </p:sp>
      <p:cxnSp>
        <p:nvCxnSpPr>
          <p:cNvPr id="24" name="Straight Arrow Connector 23">
            <a:extLst>
              <a:ext uri="{FF2B5EF4-FFF2-40B4-BE49-F238E27FC236}">
                <a16:creationId xmlns:a16="http://schemas.microsoft.com/office/drawing/2014/main" id="{9D83135D-F90C-D4E7-BAE0-B26D1FD692EF}"/>
              </a:ext>
            </a:extLst>
          </p:cNvPr>
          <p:cNvCxnSpPr>
            <a:cxnSpLocks/>
            <a:stCxn id="1026" idx="3"/>
            <a:endCxn id="22" idx="1"/>
          </p:cNvCxnSpPr>
          <p:nvPr/>
        </p:nvCxnSpPr>
        <p:spPr>
          <a:xfrm>
            <a:off x="8040415" y="5632091"/>
            <a:ext cx="663468"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A0EE0BB-10D4-C699-5A8D-5184B2454FA7}"/>
              </a:ext>
            </a:extLst>
          </p:cNvPr>
          <p:cNvCxnSpPr>
            <a:cxnSpLocks/>
            <a:stCxn id="14" idx="3"/>
            <a:endCxn id="23" idx="1"/>
          </p:cNvCxnSpPr>
          <p:nvPr/>
        </p:nvCxnSpPr>
        <p:spPr>
          <a:xfrm>
            <a:off x="9749662" y="3063028"/>
            <a:ext cx="33633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80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nv_human_over_years_1999_2023">
            <a:hlinkClick r:id="" action="ppaction://media"/>
            <a:extLst>
              <a:ext uri="{FF2B5EF4-FFF2-40B4-BE49-F238E27FC236}">
                <a16:creationId xmlns:a16="http://schemas.microsoft.com/office/drawing/2014/main" id="{737ECBE6-4DCD-F4AD-8C5A-16502D7876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27073" y="24993"/>
            <a:ext cx="5078375" cy="3808781"/>
          </a:xfrm>
          <a:prstGeom prst="rect">
            <a:avLst/>
          </a:prstGeom>
        </p:spPr>
      </p:pic>
      <p:sp>
        <p:nvSpPr>
          <p:cNvPr id="2" name="Title 1">
            <a:extLst>
              <a:ext uri="{FF2B5EF4-FFF2-40B4-BE49-F238E27FC236}">
                <a16:creationId xmlns:a16="http://schemas.microsoft.com/office/drawing/2014/main" id="{364DA4B5-D58A-2558-CD8B-321E9A83E03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FC1B3FC7-0B78-9792-510A-2C27F0795C1A}"/>
              </a:ext>
            </a:extLst>
          </p:cNvPr>
          <p:cNvSpPr>
            <a:spLocks noGrp="1"/>
          </p:cNvSpPr>
          <p:nvPr>
            <p:ph idx="1"/>
          </p:nvPr>
        </p:nvSpPr>
        <p:spPr>
          <a:xfrm>
            <a:off x="764628" y="1929384"/>
            <a:ext cx="4826876" cy="3557016"/>
          </a:xfrm>
        </p:spPr>
        <p:txBody>
          <a:bodyPr>
            <a:normAutofit/>
          </a:bodyPr>
          <a:lstStyle/>
          <a:p>
            <a:r>
              <a:rPr lang="en-US" sz="1600" dirty="0"/>
              <a:t>West Nile Virus (WNV): A global health concern</a:t>
            </a:r>
          </a:p>
          <a:p>
            <a:endParaRPr lang="en-US" sz="1600" dirty="0"/>
          </a:p>
          <a:p>
            <a:r>
              <a:rPr lang="en-US" sz="1600" dirty="0"/>
              <a:t>Mosquito-borne</a:t>
            </a:r>
            <a:r>
              <a:rPr lang="en-US" altLang="zh-CN" sz="1600" dirty="0"/>
              <a:t>,</a:t>
            </a:r>
            <a:r>
              <a:rPr lang="zh-CN" altLang="en-US" sz="1600" dirty="0"/>
              <a:t> </a:t>
            </a:r>
            <a:r>
              <a:rPr lang="en-US" altLang="zh-CN" sz="1600" i="1" dirty="0"/>
              <a:t>Culex</a:t>
            </a:r>
            <a:r>
              <a:rPr lang="zh-CN" altLang="en-US" sz="1600" i="1" dirty="0"/>
              <a:t> </a:t>
            </a:r>
            <a:r>
              <a:rPr lang="en-US" altLang="zh-CN" sz="1600" i="1" dirty="0" err="1"/>
              <a:t>tarsalis</a:t>
            </a:r>
            <a:endParaRPr lang="en-US" sz="1600" i="1" dirty="0"/>
          </a:p>
          <a:p>
            <a:endParaRPr lang="en-US" sz="1600" dirty="0"/>
          </a:p>
          <a:p>
            <a:r>
              <a:rPr lang="en-US" sz="1600" dirty="0"/>
              <a:t>Complex dynamics of transmission</a:t>
            </a:r>
          </a:p>
          <a:p>
            <a:endParaRPr lang="en-US" sz="1600" dirty="0"/>
          </a:p>
          <a:p>
            <a:r>
              <a:rPr lang="en-US" sz="1600" dirty="0"/>
              <a:t>Difficulty in prediction and control</a:t>
            </a:r>
          </a:p>
        </p:txBody>
      </p:sp>
      <p:pic>
        <p:nvPicPr>
          <p:cNvPr id="6" name="Picture 5" descr="A close-up of a card&#10;&#10;Description automatically generated">
            <a:extLst>
              <a:ext uri="{FF2B5EF4-FFF2-40B4-BE49-F238E27FC236}">
                <a16:creationId xmlns:a16="http://schemas.microsoft.com/office/drawing/2014/main" id="{502EFC73-3491-AADC-86AC-05BD5EBDE01D}"/>
              </a:ext>
            </a:extLst>
          </p:cNvPr>
          <p:cNvPicPr>
            <a:picLocks noChangeAspect="1"/>
          </p:cNvPicPr>
          <p:nvPr/>
        </p:nvPicPr>
        <p:blipFill>
          <a:blip r:embed="rId6"/>
          <a:stretch>
            <a:fillRect/>
          </a:stretch>
        </p:blipFill>
        <p:spPr>
          <a:xfrm>
            <a:off x="367862" y="5144515"/>
            <a:ext cx="7772400" cy="1582405"/>
          </a:xfrm>
          <a:prstGeom prst="rect">
            <a:avLst/>
          </a:prstGeom>
        </p:spPr>
      </p:pic>
      <p:sp>
        <p:nvSpPr>
          <p:cNvPr id="7" name="TextBox 6">
            <a:extLst>
              <a:ext uri="{FF2B5EF4-FFF2-40B4-BE49-F238E27FC236}">
                <a16:creationId xmlns:a16="http://schemas.microsoft.com/office/drawing/2014/main" id="{6948C8EC-5C28-DDFE-FDCD-4B430EECD779}"/>
              </a:ext>
            </a:extLst>
          </p:cNvPr>
          <p:cNvSpPr txBox="1"/>
          <p:nvPr/>
        </p:nvSpPr>
        <p:spPr>
          <a:xfrm>
            <a:off x="377977" y="5013710"/>
            <a:ext cx="920445" cy="261610"/>
          </a:xfrm>
          <a:prstGeom prst="rect">
            <a:avLst/>
          </a:prstGeom>
          <a:noFill/>
        </p:spPr>
        <p:txBody>
          <a:bodyPr wrap="none" rtlCol="0">
            <a:spAutoFit/>
          </a:bodyPr>
          <a:lstStyle/>
          <a:p>
            <a:r>
              <a:rPr lang="en-US" sz="1100" dirty="0"/>
              <a:t>* </a:t>
            </a:r>
            <a:r>
              <a:rPr lang="en-US" sz="1100" dirty="0">
                <a:hlinkClick r:id="rId7"/>
              </a:rPr>
              <a:t>CDC stats</a:t>
            </a:r>
            <a:endParaRPr lang="en-US" sz="1100" dirty="0"/>
          </a:p>
        </p:txBody>
      </p:sp>
      <p:pic>
        <p:nvPicPr>
          <p:cNvPr id="8" name="Content Placeholder 4" descr="Diagram&#10;&#10;Description automatically generated">
            <a:extLst>
              <a:ext uri="{FF2B5EF4-FFF2-40B4-BE49-F238E27FC236}">
                <a16:creationId xmlns:a16="http://schemas.microsoft.com/office/drawing/2014/main" id="{36ABD204-F033-8928-F09D-2A10009C7354}"/>
              </a:ext>
            </a:extLst>
          </p:cNvPr>
          <p:cNvPicPr>
            <a:picLocks noChangeAspect="1"/>
          </p:cNvPicPr>
          <p:nvPr/>
        </p:nvPicPr>
        <p:blipFill>
          <a:blip r:embed="rId8"/>
          <a:stretch>
            <a:fillRect/>
          </a:stretch>
        </p:blipFill>
        <p:spPr>
          <a:xfrm>
            <a:off x="8088831" y="3808781"/>
            <a:ext cx="4103169" cy="3049219"/>
          </a:xfrm>
          <a:prstGeom prst="rect">
            <a:avLst/>
          </a:prstGeom>
        </p:spPr>
      </p:pic>
    </p:spTree>
    <p:extLst>
      <p:ext uri="{BB962C8B-B14F-4D97-AF65-F5344CB8AC3E}">
        <p14:creationId xmlns:p14="http://schemas.microsoft.com/office/powerpoint/2010/main" val="993097087"/>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6BCB-1878-CFD0-329E-93C4987DC0F5}"/>
              </a:ext>
            </a:extLst>
          </p:cNvPr>
          <p:cNvSpPr>
            <a:spLocks noGrp="1"/>
          </p:cNvSpPr>
          <p:nvPr>
            <p:ph type="title"/>
          </p:nvPr>
        </p:nvSpPr>
        <p:spPr/>
        <p:txBody>
          <a:bodyPr/>
          <a:lstStyle/>
          <a:p>
            <a:r>
              <a:rPr lang="en-US" altLang="zh-CN" dirty="0"/>
              <a:t>Workflow</a:t>
            </a:r>
            <a:endParaRPr lang="en-US" dirty="0"/>
          </a:p>
        </p:txBody>
      </p:sp>
      <p:sp>
        <p:nvSpPr>
          <p:cNvPr id="7" name="Rectangle 6">
            <a:extLst>
              <a:ext uri="{FF2B5EF4-FFF2-40B4-BE49-F238E27FC236}">
                <a16:creationId xmlns:a16="http://schemas.microsoft.com/office/drawing/2014/main" id="{541A7704-4E5F-2FE3-95AE-DFBFACDD781D}"/>
              </a:ext>
            </a:extLst>
          </p:cNvPr>
          <p:cNvSpPr/>
          <p:nvPr/>
        </p:nvSpPr>
        <p:spPr>
          <a:xfrm>
            <a:off x="899948" y="2451592"/>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Population Structure Analysis</a:t>
            </a:r>
          </a:p>
        </p:txBody>
      </p:sp>
      <p:sp>
        <p:nvSpPr>
          <p:cNvPr id="8" name="Rectangle 7">
            <a:extLst>
              <a:ext uri="{FF2B5EF4-FFF2-40B4-BE49-F238E27FC236}">
                <a16:creationId xmlns:a16="http://schemas.microsoft.com/office/drawing/2014/main" id="{4713F942-D0B4-5AE4-4AC8-CACCDC59B709}"/>
              </a:ext>
            </a:extLst>
          </p:cNvPr>
          <p:cNvSpPr/>
          <p:nvPr/>
        </p:nvSpPr>
        <p:spPr>
          <a:xfrm>
            <a:off x="899948" y="3823193"/>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Genotype-Environment Association</a:t>
            </a:r>
          </a:p>
        </p:txBody>
      </p:sp>
      <p:sp>
        <p:nvSpPr>
          <p:cNvPr id="9" name="Rectangle 8">
            <a:extLst>
              <a:ext uri="{FF2B5EF4-FFF2-40B4-BE49-F238E27FC236}">
                <a16:creationId xmlns:a16="http://schemas.microsoft.com/office/drawing/2014/main" id="{4B0FAFB5-2CD0-5769-2A46-68740F0BA4B9}"/>
              </a:ext>
            </a:extLst>
          </p:cNvPr>
          <p:cNvSpPr/>
          <p:nvPr/>
        </p:nvSpPr>
        <p:spPr>
          <a:xfrm>
            <a:off x="899948" y="5355130"/>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SNPs under Selection</a:t>
            </a:r>
          </a:p>
        </p:txBody>
      </p:sp>
      <p:sp>
        <p:nvSpPr>
          <p:cNvPr id="10" name="Rectangle 9">
            <a:extLst>
              <a:ext uri="{FF2B5EF4-FFF2-40B4-BE49-F238E27FC236}">
                <a16:creationId xmlns:a16="http://schemas.microsoft.com/office/drawing/2014/main" id="{61D987BD-066A-425E-4B46-7E1883692355}"/>
              </a:ext>
            </a:extLst>
          </p:cNvPr>
          <p:cNvSpPr/>
          <p:nvPr/>
        </p:nvSpPr>
        <p:spPr>
          <a:xfrm>
            <a:off x="3769272" y="2210812"/>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ADMIXTURE</a:t>
            </a:r>
          </a:p>
        </p:txBody>
      </p:sp>
      <p:sp>
        <p:nvSpPr>
          <p:cNvPr id="11" name="Rectangle 10">
            <a:extLst>
              <a:ext uri="{FF2B5EF4-FFF2-40B4-BE49-F238E27FC236}">
                <a16:creationId xmlns:a16="http://schemas.microsoft.com/office/drawing/2014/main" id="{7F0428EE-BA1E-F6B6-2B56-58DEECE3DEB4}"/>
              </a:ext>
            </a:extLst>
          </p:cNvPr>
          <p:cNvSpPr/>
          <p:nvPr/>
        </p:nvSpPr>
        <p:spPr>
          <a:xfrm>
            <a:off x="3769272" y="2789100"/>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AMOVA</a:t>
            </a:r>
          </a:p>
        </p:txBody>
      </p:sp>
      <p:sp>
        <p:nvSpPr>
          <p:cNvPr id="12" name="Rectangle 11">
            <a:extLst>
              <a:ext uri="{FF2B5EF4-FFF2-40B4-BE49-F238E27FC236}">
                <a16:creationId xmlns:a16="http://schemas.microsoft.com/office/drawing/2014/main" id="{266EDBE3-3A52-EB4A-D9F9-4B2D7330DEA1}"/>
              </a:ext>
            </a:extLst>
          </p:cNvPr>
          <p:cNvSpPr/>
          <p:nvPr/>
        </p:nvSpPr>
        <p:spPr>
          <a:xfrm>
            <a:off x="3769272" y="3991183"/>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LFMM</a:t>
            </a:r>
          </a:p>
        </p:txBody>
      </p:sp>
      <p:sp>
        <p:nvSpPr>
          <p:cNvPr id="13" name="Rectangle 12">
            <a:extLst>
              <a:ext uri="{FF2B5EF4-FFF2-40B4-BE49-F238E27FC236}">
                <a16:creationId xmlns:a16="http://schemas.microsoft.com/office/drawing/2014/main" id="{F2CCDA29-B03D-8624-6741-F6917F5C62A0}"/>
              </a:ext>
            </a:extLst>
          </p:cNvPr>
          <p:cNvSpPr/>
          <p:nvPr/>
        </p:nvSpPr>
        <p:spPr>
          <a:xfrm>
            <a:off x="3785705" y="4513132"/>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RDA</a:t>
            </a:r>
          </a:p>
        </p:txBody>
      </p:sp>
      <p:sp>
        <p:nvSpPr>
          <p:cNvPr id="14" name="Rectangle 13">
            <a:extLst>
              <a:ext uri="{FF2B5EF4-FFF2-40B4-BE49-F238E27FC236}">
                <a16:creationId xmlns:a16="http://schemas.microsoft.com/office/drawing/2014/main" id="{7E0F4112-715B-6CE4-2AB5-CE16746A37C8}"/>
              </a:ext>
            </a:extLst>
          </p:cNvPr>
          <p:cNvSpPr/>
          <p:nvPr/>
        </p:nvSpPr>
        <p:spPr>
          <a:xfrm>
            <a:off x="3769272" y="5285317"/>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PCAdapt</a:t>
            </a:r>
            <a:endParaRPr lang="en-US" dirty="0">
              <a:solidFill>
                <a:schemeClr val="tx1"/>
              </a:solidFill>
            </a:endParaRPr>
          </a:p>
        </p:txBody>
      </p:sp>
      <p:sp>
        <p:nvSpPr>
          <p:cNvPr id="15" name="Rectangle 14">
            <a:extLst>
              <a:ext uri="{FF2B5EF4-FFF2-40B4-BE49-F238E27FC236}">
                <a16:creationId xmlns:a16="http://schemas.microsoft.com/office/drawing/2014/main" id="{E989F971-8BEA-7A95-192D-B62E0E4F054C}"/>
              </a:ext>
            </a:extLst>
          </p:cNvPr>
          <p:cNvSpPr/>
          <p:nvPr/>
        </p:nvSpPr>
        <p:spPr>
          <a:xfrm>
            <a:off x="3766322" y="5953435"/>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Bayescan</a:t>
            </a:r>
            <a:endParaRPr lang="en-US" dirty="0">
              <a:solidFill>
                <a:schemeClr val="tx1"/>
              </a:solidFill>
            </a:endParaRPr>
          </a:p>
        </p:txBody>
      </p:sp>
      <p:sp>
        <p:nvSpPr>
          <p:cNvPr id="16" name="Rectangle 15">
            <a:extLst>
              <a:ext uri="{FF2B5EF4-FFF2-40B4-BE49-F238E27FC236}">
                <a16:creationId xmlns:a16="http://schemas.microsoft.com/office/drawing/2014/main" id="{CE8390C9-92BF-1255-61FC-809169F8C388}"/>
              </a:ext>
            </a:extLst>
          </p:cNvPr>
          <p:cNvSpPr/>
          <p:nvPr/>
        </p:nvSpPr>
        <p:spPr>
          <a:xfrm>
            <a:off x="9721747" y="3589337"/>
            <a:ext cx="2005170" cy="53140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SIFT</a:t>
            </a:r>
          </a:p>
        </p:txBody>
      </p:sp>
      <p:cxnSp>
        <p:nvCxnSpPr>
          <p:cNvPr id="19" name="Straight Arrow Connector 18">
            <a:extLst>
              <a:ext uri="{FF2B5EF4-FFF2-40B4-BE49-F238E27FC236}">
                <a16:creationId xmlns:a16="http://schemas.microsoft.com/office/drawing/2014/main" id="{0F619D56-0003-9469-CAF3-0D4C2A042905}"/>
              </a:ext>
            </a:extLst>
          </p:cNvPr>
          <p:cNvCxnSpPr>
            <a:cxnSpLocks/>
            <a:stCxn id="7" idx="3"/>
            <a:endCxn id="10" idx="1"/>
          </p:cNvCxnSpPr>
          <p:nvPr/>
        </p:nvCxnSpPr>
        <p:spPr>
          <a:xfrm flipV="1">
            <a:off x="2752396" y="2451592"/>
            <a:ext cx="1016876" cy="568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C350F73-6389-464F-27B8-525D8D42D830}"/>
              </a:ext>
            </a:extLst>
          </p:cNvPr>
          <p:cNvCxnSpPr>
            <a:cxnSpLocks/>
            <a:stCxn id="7" idx="3"/>
            <a:endCxn id="11" idx="1"/>
          </p:cNvCxnSpPr>
          <p:nvPr/>
        </p:nvCxnSpPr>
        <p:spPr>
          <a:xfrm>
            <a:off x="2752396" y="3020465"/>
            <a:ext cx="1016876" cy="9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F534C8-B9A4-165C-6B0C-072C5A61FF8E}"/>
              </a:ext>
            </a:extLst>
          </p:cNvPr>
          <p:cNvCxnSpPr>
            <a:cxnSpLocks/>
            <a:stCxn id="8" idx="3"/>
            <a:endCxn id="12" idx="1"/>
          </p:cNvCxnSpPr>
          <p:nvPr/>
        </p:nvCxnSpPr>
        <p:spPr>
          <a:xfrm flipV="1">
            <a:off x="2752396" y="4231963"/>
            <a:ext cx="1016876" cy="160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99B2393-3B62-FF84-1D23-540524B00947}"/>
              </a:ext>
            </a:extLst>
          </p:cNvPr>
          <p:cNvCxnSpPr>
            <a:cxnSpLocks/>
            <a:stCxn id="8" idx="3"/>
            <a:endCxn id="13" idx="1"/>
          </p:cNvCxnSpPr>
          <p:nvPr/>
        </p:nvCxnSpPr>
        <p:spPr>
          <a:xfrm>
            <a:off x="2752396" y="4392066"/>
            <a:ext cx="1033309" cy="3618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C9B844-C033-0FFD-31A4-946047D55C4A}"/>
              </a:ext>
            </a:extLst>
          </p:cNvPr>
          <p:cNvCxnSpPr>
            <a:cxnSpLocks/>
            <a:stCxn id="9" idx="3"/>
            <a:endCxn id="14" idx="1"/>
          </p:cNvCxnSpPr>
          <p:nvPr/>
        </p:nvCxnSpPr>
        <p:spPr>
          <a:xfrm flipV="1">
            <a:off x="2752396" y="5526097"/>
            <a:ext cx="1016876" cy="3979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127451-5206-B6E6-3C19-BB541028879F}"/>
              </a:ext>
            </a:extLst>
          </p:cNvPr>
          <p:cNvCxnSpPr>
            <a:cxnSpLocks/>
            <a:stCxn id="9" idx="3"/>
            <a:endCxn id="15" idx="1"/>
          </p:cNvCxnSpPr>
          <p:nvPr/>
        </p:nvCxnSpPr>
        <p:spPr>
          <a:xfrm>
            <a:off x="2752396" y="5924003"/>
            <a:ext cx="1013926" cy="270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0DCE0F5-10FF-01EE-0264-8B0200214E2A}"/>
              </a:ext>
            </a:extLst>
          </p:cNvPr>
          <p:cNvSpPr/>
          <p:nvPr/>
        </p:nvSpPr>
        <p:spPr>
          <a:xfrm>
            <a:off x="3769272" y="3304820"/>
            <a:ext cx="2326728" cy="4815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IBD &amp; IBE</a:t>
            </a:r>
          </a:p>
        </p:txBody>
      </p:sp>
      <p:cxnSp>
        <p:nvCxnSpPr>
          <p:cNvPr id="45" name="Straight Arrow Connector 44">
            <a:extLst>
              <a:ext uri="{FF2B5EF4-FFF2-40B4-BE49-F238E27FC236}">
                <a16:creationId xmlns:a16="http://schemas.microsoft.com/office/drawing/2014/main" id="{1E59EBF1-EDF7-4EC5-1F98-EFBF0D1F7D37}"/>
              </a:ext>
            </a:extLst>
          </p:cNvPr>
          <p:cNvCxnSpPr>
            <a:cxnSpLocks/>
            <a:stCxn id="7" idx="3"/>
            <a:endCxn id="41" idx="1"/>
          </p:cNvCxnSpPr>
          <p:nvPr/>
        </p:nvCxnSpPr>
        <p:spPr>
          <a:xfrm>
            <a:off x="2752396" y="3020465"/>
            <a:ext cx="1016876" cy="5251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D38B3DA-E7F9-C1DF-04F7-6DEC42BEE4AA}"/>
              </a:ext>
            </a:extLst>
          </p:cNvPr>
          <p:cNvSpPr/>
          <p:nvPr/>
        </p:nvSpPr>
        <p:spPr>
          <a:xfrm>
            <a:off x="6954737" y="4546543"/>
            <a:ext cx="2121775"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Mapping</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Annotating</a:t>
            </a:r>
            <a:r>
              <a:rPr lang="zh-CN" altLang="en-US" dirty="0">
                <a:solidFill>
                  <a:schemeClr val="tx1"/>
                </a:solidFill>
              </a:rPr>
              <a:t> </a:t>
            </a:r>
            <a:r>
              <a:rPr lang="en-US" altLang="zh-CN" dirty="0">
                <a:solidFill>
                  <a:schemeClr val="tx1"/>
                </a:solidFill>
              </a:rPr>
              <a:t>Candidate</a:t>
            </a:r>
            <a:r>
              <a:rPr lang="zh-CN" altLang="en-US" dirty="0">
                <a:solidFill>
                  <a:schemeClr val="tx1"/>
                </a:solidFill>
              </a:rPr>
              <a:t> </a:t>
            </a:r>
            <a:r>
              <a:rPr lang="en-US" altLang="zh-CN" dirty="0">
                <a:solidFill>
                  <a:schemeClr val="tx1"/>
                </a:solidFill>
              </a:rPr>
              <a:t>SNPs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Functional</a:t>
            </a:r>
            <a:r>
              <a:rPr lang="zh-CN" altLang="en-US" dirty="0">
                <a:solidFill>
                  <a:schemeClr val="tx1"/>
                </a:solidFill>
              </a:rPr>
              <a:t> </a:t>
            </a:r>
            <a:r>
              <a:rPr lang="en-US" altLang="zh-CN" dirty="0">
                <a:solidFill>
                  <a:schemeClr val="tx1"/>
                </a:solidFill>
              </a:rPr>
              <a:t>Gene</a:t>
            </a:r>
            <a:endParaRPr lang="en-US" dirty="0">
              <a:solidFill>
                <a:schemeClr val="tx1"/>
              </a:solidFill>
            </a:endParaRPr>
          </a:p>
        </p:txBody>
      </p:sp>
      <p:cxnSp>
        <p:nvCxnSpPr>
          <p:cNvPr id="22" name="Straight Arrow Connector 21">
            <a:extLst>
              <a:ext uri="{FF2B5EF4-FFF2-40B4-BE49-F238E27FC236}">
                <a16:creationId xmlns:a16="http://schemas.microsoft.com/office/drawing/2014/main" id="{921EFB49-DDC6-FA18-0DEB-987568A9983C}"/>
              </a:ext>
            </a:extLst>
          </p:cNvPr>
          <p:cNvCxnSpPr>
            <a:cxnSpLocks/>
            <a:stCxn id="12" idx="3"/>
            <a:endCxn id="21" idx="1"/>
          </p:cNvCxnSpPr>
          <p:nvPr/>
        </p:nvCxnSpPr>
        <p:spPr>
          <a:xfrm>
            <a:off x="6096000" y="4231963"/>
            <a:ext cx="858737" cy="883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B75A15-978D-594A-4913-821A240E6EC6}"/>
              </a:ext>
            </a:extLst>
          </p:cNvPr>
          <p:cNvCxnSpPr>
            <a:cxnSpLocks/>
            <a:stCxn id="13" idx="3"/>
            <a:endCxn id="21" idx="1"/>
          </p:cNvCxnSpPr>
          <p:nvPr/>
        </p:nvCxnSpPr>
        <p:spPr>
          <a:xfrm>
            <a:off x="6112433" y="4753912"/>
            <a:ext cx="842304" cy="3615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B928DFC-7EFB-26A6-19A1-F2F15BC691A1}"/>
              </a:ext>
            </a:extLst>
          </p:cNvPr>
          <p:cNvCxnSpPr>
            <a:cxnSpLocks/>
            <a:stCxn id="14" idx="3"/>
            <a:endCxn id="21" idx="1"/>
          </p:cNvCxnSpPr>
          <p:nvPr/>
        </p:nvCxnSpPr>
        <p:spPr>
          <a:xfrm flipV="1">
            <a:off x="6096000" y="5115416"/>
            <a:ext cx="858737" cy="4106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409990-0A46-FD15-9B18-9B5FBF5174C5}"/>
              </a:ext>
            </a:extLst>
          </p:cNvPr>
          <p:cNvCxnSpPr>
            <a:cxnSpLocks/>
            <a:stCxn id="15" idx="3"/>
            <a:endCxn id="21" idx="1"/>
          </p:cNvCxnSpPr>
          <p:nvPr/>
        </p:nvCxnSpPr>
        <p:spPr>
          <a:xfrm flipV="1">
            <a:off x="6093050" y="5115416"/>
            <a:ext cx="861687" cy="1078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6FD7E37-8093-5B2A-D210-52DCFF9A3DBA}"/>
              </a:ext>
            </a:extLst>
          </p:cNvPr>
          <p:cNvSpPr/>
          <p:nvPr/>
        </p:nvSpPr>
        <p:spPr>
          <a:xfrm>
            <a:off x="9729630" y="4849712"/>
            <a:ext cx="2005170" cy="53140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Common</a:t>
            </a:r>
            <a:r>
              <a:rPr lang="zh-CN" altLang="en-US" dirty="0">
                <a:solidFill>
                  <a:schemeClr val="tx1"/>
                </a:solidFill>
              </a:rPr>
              <a:t> </a:t>
            </a:r>
            <a:r>
              <a:rPr lang="en-US" altLang="zh-CN" dirty="0">
                <a:solidFill>
                  <a:schemeClr val="tx1"/>
                </a:solidFill>
              </a:rPr>
              <a:t>Genes</a:t>
            </a:r>
            <a:endParaRPr lang="en-US" dirty="0">
              <a:solidFill>
                <a:schemeClr val="tx1"/>
              </a:solidFill>
            </a:endParaRPr>
          </a:p>
        </p:txBody>
      </p:sp>
      <p:cxnSp>
        <p:nvCxnSpPr>
          <p:cNvPr id="53" name="Straight Arrow Connector 52">
            <a:extLst>
              <a:ext uri="{FF2B5EF4-FFF2-40B4-BE49-F238E27FC236}">
                <a16:creationId xmlns:a16="http://schemas.microsoft.com/office/drawing/2014/main" id="{6D27FE68-82F9-A541-429A-0884161F2D8C}"/>
              </a:ext>
            </a:extLst>
          </p:cNvPr>
          <p:cNvCxnSpPr>
            <a:cxnSpLocks/>
            <a:stCxn id="21" idx="3"/>
            <a:endCxn id="52" idx="1"/>
          </p:cNvCxnSpPr>
          <p:nvPr/>
        </p:nvCxnSpPr>
        <p:spPr>
          <a:xfrm flipV="1">
            <a:off x="9076512" y="5115415"/>
            <a:ext cx="65311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71F6330-5CE6-B597-9850-8B1DAC5F7EF9}"/>
              </a:ext>
            </a:extLst>
          </p:cNvPr>
          <p:cNvCxnSpPr>
            <a:cxnSpLocks/>
            <a:stCxn id="52" idx="0"/>
            <a:endCxn id="16" idx="2"/>
          </p:cNvCxnSpPr>
          <p:nvPr/>
        </p:nvCxnSpPr>
        <p:spPr>
          <a:xfrm flipH="1" flipV="1">
            <a:off x="10724332" y="4120742"/>
            <a:ext cx="7883" cy="728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16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1"/>
                                        </p:tgtEl>
                                        <p:attrNameLst>
                                          <p:attrName>fillcolor</p:attrName>
                                        </p:attrNameLst>
                                      </p:cBhvr>
                                      <p:to>
                                        <a:srgbClr val="B9182B"/>
                                      </p:to>
                                    </p:animClr>
                                    <p:set>
                                      <p:cBhvr>
                                        <p:cTn id="7" dur="2000" fill="hold"/>
                                        <p:tgtEl>
                                          <p:spTgt spid="21"/>
                                        </p:tgtEl>
                                        <p:attrNameLst>
                                          <p:attrName>fill.type</p:attrName>
                                        </p:attrNameLst>
                                      </p:cBhvr>
                                      <p:to>
                                        <p:strVal val="solid"/>
                                      </p:to>
                                    </p:set>
                                    <p:set>
                                      <p:cBhvr>
                                        <p:cTn id="8" dur="2000" fill="hold"/>
                                        <p:tgtEl>
                                          <p:spTgt spid="2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52"/>
                                        </p:tgtEl>
                                        <p:attrNameLst>
                                          <p:attrName>fillcolor</p:attrName>
                                        </p:attrNameLst>
                                      </p:cBhvr>
                                      <p:to>
                                        <a:srgbClr val="B9182B"/>
                                      </p:to>
                                    </p:animClr>
                                    <p:set>
                                      <p:cBhvr>
                                        <p:cTn id="11" dur="2000" fill="hold"/>
                                        <p:tgtEl>
                                          <p:spTgt spid="52"/>
                                        </p:tgtEl>
                                        <p:attrNameLst>
                                          <p:attrName>fill.type</p:attrName>
                                        </p:attrNameLst>
                                      </p:cBhvr>
                                      <p:to>
                                        <p:strVal val="solid"/>
                                      </p:to>
                                    </p:set>
                                    <p:set>
                                      <p:cBhvr>
                                        <p:cTn id="12" dur="2000" fill="hold"/>
                                        <p:tgtEl>
                                          <p:spTgt spid="52"/>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B9182B"/>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53"/>
                                        </p:tgtEl>
                                        <p:attrNameLst>
                                          <p:attrName>stroke.color</p:attrName>
                                        </p:attrNameLst>
                                      </p:cBhvr>
                                      <p:to>
                                        <a:srgbClr val="B9182B"/>
                                      </p:to>
                                    </p:animClr>
                                    <p:set>
                                      <p:cBhvr>
                                        <p:cTn id="19" dur="2000" fill="hold"/>
                                        <p:tgtEl>
                                          <p:spTgt spid="53"/>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57"/>
                                        </p:tgtEl>
                                        <p:attrNameLst>
                                          <p:attrName>stroke.color</p:attrName>
                                        </p:attrNameLst>
                                      </p:cBhvr>
                                      <p:to>
                                        <a:srgbClr val="B9182B"/>
                                      </p:to>
                                    </p:animClr>
                                    <p:set>
                                      <p:cBhvr>
                                        <p:cTn id="22" dur="2000" fill="hold"/>
                                        <p:tgtEl>
                                          <p:spTgt spid="5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235CD-D7EA-EA24-3836-C17C92FB085F}"/>
              </a:ext>
            </a:extLst>
          </p:cNvPr>
          <p:cNvSpPr>
            <a:spLocks noGrp="1"/>
          </p:cNvSpPr>
          <p:nvPr>
            <p:ph type="title"/>
          </p:nvPr>
        </p:nvSpPr>
        <p:spPr/>
        <p:txBody>
          <a:bodyPr/>
          <a:lstStyle/>
          <a:p>
            <a:r>
              <a:rPr lang="en-US" dirty="0">
                <a:highlight>
                  <a:srgbClr val="FFFF00"/>
                </a:highlight>
              </a:rPr>
              <a:t>Functional Gene Annotation</a:t>
            </a:r>
          </a:p>
        </p:txBody>
      </p:sp>
      <p:sp>
        <p:nvSpPr>
          <p:cNvPr id="3" name="Content Placeholder 2">
            <a:extLst>
              <a:ext uri="{FF2B5EF4-FFF2-40B4-BE49-F238E27FC236}">
                <a16:creationId xmlns:a16="http://schemas.microsoft.com/office/drawing/2014/main" id="{7482ACE9-A5B7-FBAD-E788-C922DACED932}"/>
              </a:ext>
            </a:extLst>
          </p:cNvPr>
          <p:cNvSpPr>
            <a:spLocks noGrp="1"/>
          </p:cNvSpPr>
          <p:nvPr>
            <p:ph idx="1"/>
          </p:nvPr>
        </p:nvSpPr>
        <p:spPr/>
        <p:txBody>
          <a:bodyPr/>
          <a:lstStyle/>
          <a:p>
            <a:r>
              <a:rPr lang="en-US" dirty="0"/>
              <a:t>Gene annotation was completed by MAKER using EST and protein data from the Culex </a:t>
            </a:r>
            <a:r>
              <a:rPr lang="en-US" dirty="0" err="1"/>
              <a:t>quinquefasciatus</a:t>
            </a:r>
            <a:r>
              <a:rPr lang="en-US" dirty="0"/>
              <a:t> and Aedes aegypti mosquitoes.</a:t>
            </a:r>
          </a:p>
          <a:p>
            <a:r>
              <a:rPr lang="en-US" dirty="0"/>
              <a:t>Employed </a:t>
            </a:r>
            <a:r>
              <a:rPr lang="en-US" dirty="0" err="1"/>
              <a:t>Trinotate</a:t>
            </a:r>
            <a:r>
              <a:rPr lang="en-US" dirty="0"/>
              <a:t> and </a:t>
            </a:r>
            <a:r>
              <a:rPr lang="en-US" dirty="0" err="1"/>
              <a:t>InterProScan</a:t>
            </a:r>
            <a:r>
              <a:rPr lang="en-US" dirty="0"/>
              <a:t> for functional annotation of predicted genes, leveraging EST and protein data from Culex </a:t>
            </a:r>
            <a:r>
              <a:rPr lang="en-US" dirty="0" err="1"/>
              <a:t>quinquefasciatus</a:t>
            </a:r>
            <a:r>
              <a:rPr lang="en-US" dirty="0"/>
              <a:t> and Aedes aegypti.</a:t>
            </a:r>
          </a:p>
          <a:p>
            <a:endParaRPr lang="en-US" dirty="0"/>
          </a:p>
        </p:txBody>
      </p:sp>
    </p:spTree>
    <p:extLst>
      <p:ext uri="{BB962C8B-B14F-4D97-AF65-F5344CB8AC3E}">
        <p14:creationId xmlns:p14="http://schemas.microsoft.com/office/powerpoint/2010/main" val="64284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8D508-160B-B112-BC3C-0948A1A77FEF}"/>
              </a:ext>
            </a:extLst>
          </p:cNvPr>
          <p:cNvSpPr>
            <a:spLocks noGrp="1"/>
          </p:cNvSpPr>
          <p:nvPr>
            <p:ph type="title"/>
          </p:nvPr>
        </p:nvSpPr>
        <p:spPr/>
        <p:txBody>
          <a:bodyPr/>
          <a:lstStyle/>
          <a:p>
            <a:r>
              <a:rPr lang="en-US" dirty="0"/>
              <a:t>GEA and Selection Overlapping</a:t>
            </a:r>
          </a:p>
        </p:txBody>
      </p:sp>
      <p:pic>
        <p:nvPicPr>
          <p:cNvPr id="2050" name="Picture 2">
            <a:extLst>
              <a:ext uri="{FF2B5EF4-FFF2-40B4-BE49-F238E27FC236}">
                <a16:creationId xmlns:a16="http://schemas.microsoft.com/office/drawing/2014/main" id="{5F0DBD1B-CF50-C6FF-CC47-67A8C4A24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20" y="2559067"/>
            <a:ext cx="6860700" cy="4298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0D061B-0E08-8DB4-2E32-666596F47FFF}"/>
              </a:ext>
            </a:extLst>
          </p:cNvPr>
          <p:cNvSpPr txBox="1"/>
          <p:nvPr/>
        </p:nvSpPr>
        <p:spPr>
          <a:xfrm>
            <a:off x="7556937" y="4289286"/>
            <a:ext cx="4078014" cy="1182199"/>
          </a:xfrm>
          <a:prstGeom prst="rect">
            <a:avLst/>
          </a:prstGeom>
          <a:noFill/>
        </p:spPr>
        <p:txBody>
          <a:bodyPr wrap="square">
            <a:spAutoFit/>
          </a:bodyPr>
          <a:lstStyle/>
          <a:p>
            <a:r>
              <a:rPr lang="en-US" sz="1400" b="1" dirty="0"/>
              <a:t>Figure: Upset Plot of within Genes Annotated from Candidate SNPs Identified for Local Adaptation and Environmental Association Across LFMM, RDA, </a:t>
            </a:r>
            <a:r>
              <a:rPr lang="en-US" sz="1400" b="1" dirty="0" err="1"/>
              <a:t>Pcadapt</a:t>
            </a:r>
            <a:r>
              <a:rPr lang="en-US" sz="1400" b="1" dirty="0"/>
              <a:t>, and </a:t>
            </a:r>
            <a:r>
              <a:rPr lang="en-US" sz="1400" b="1" dirty="0" err="1"/>
              <a:t>BayeScan</a:t>
            </a:r>
            <a:r>
              <a:rPr lang="en-US" sz="1400" b="1" dirty="0"/>
              <a:t> Analysis in </a:t>
            </a:r>
            <a:r>
              <a:rPr lang="en-US" sz="1400" b="1" dirty="0" err="1"/>
              <a:t>Cx</a:t>
            </a:r>
            <a:r>
              <a:rPr lang="en-US" sz="1400" b="1" dirty="0"/>
              <a:t>. </a:t>
            </a:r>
            <a:r>
              <a:rPr lang="en-US" sz="1400" b="1" dirty="0" err="1"/>
              <a:t>tarsalis</a:t>
            </a:r>
            <a:endParaRPr lang="en-US" sz="1400" b="1" dirty="0"/>
          </a:p>
        </p:txBody>
      </p:sp>
      <p:sp>
        <p:nvSpPr>
          <p:cNvPr id="6" name="TextBox 5">
            <a:extLst>
              <a:ext uri="{FF2B5EF4-FFF2-40B4-BE49-F238E27FC236}">
                <a16:creationId xmlns:a16="http://schemas.microsoft.com/office/drawing/2014/main" id="{0230178B-F728-8AAB-9F7A-5E16DE6A29AD}"/>
              </a:ext>
            </a:extLst>
          </p:cNvPr>
          <p:cNvSpPr txBox="1"/>
          <p:nvPr/>
        </p:nvSpPr>
        <p:spPr>
          <a:xfrm>
            <a:off x="372739" y="1810201"/>
            <a:ext cx="11702351" cy="954107"/>
          </a:xfrm>
          <a:prstGeom prst="rect">
            <a:avLst/>
          </a:prstGeom>
          <a:noFill/>
        </p:spPr>
        <p:txBody>
          <a:bodyPr wrap="square" rtlCol="0">
            <a:spAutoFit/>
          </a:bodyPr>
          <a:lstStyle/>
          <a:p>
            <a:r>
              <a:rPr lang="en-US" sz="2800" dirty="0"/>
              <a:t>After mapping and annotating the candidate SNPs, we found 20 overlapping genes between 4 methods. </a:t>
            </a:r>
          </a:p>
        </p:txBody>
      </p:sp>
      <p:sp>
        <p:nvSpPr>
          <p:cNvPr id="7" name="Oval 6">
            <a:extLst>
              <a:ext uri="{FF2B5EF4-FFF2-40B4-BE49-F238E27FC236}">
                <a16:creationId xmlns:a16="http://schemas.microsoft.com/office/drawing/2014/main" id="{08131D44-3613-2BBA-4184-C3CEC7C4985D}"/>
              </a:ext>
            </a:extLst>
          </p:cNvPr>
          <p:cNvSpPr/>
          <p:nvPr/>
        </p:nvSpPr>
        <p:spPr>
          <a:xfrm>
            <a:off x="4183117" y="4403835"/>
            <a:ext cx="357351" cy="198645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6512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0571F6-04F7-E55A-F704-65F99D824FA2}"/>
              </a:ext>
            </a:extLst>
          </p:cNvPr>
          <p:cNvSpPr>
            <a:spLocks noGrp="1"/>
          </p:cNvSpPr>
          <p:nvPr>
            <p:ph type="title"/>
          </p:nvPr>
        </p:nvSpPr>
        <p:spPr>
          <a:xfrm>
            <a:off x="630936" y="640080"/>
            <a:ext cx="4818888" cy="1481328"/>
          </a:xfrm>
        </p:spPr>
        <p:txBody>
          <a:bodyPr anchor="b">
            <a:normAutofit/>
          </a:bodyPr>
          <a:lstStyle/>
          <a:p>
            <a:r>
              <a:rPr lang="en-US" sz="5600"/>
              <a:t>SIFT</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F0A08"/>
          </a:solidFill>
          <a:ln w="38100" cap="rnd">
            <a:solidFill>
              <a:srgbClr val="FF0A0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9CE38E-CD1D-056B-31DB-BD05A797D9D1}"/>
              </a:ext>
            </a:extLst>
          </p:cNvPr>
          <p:cNvSpPr>
            <a:spLocks noGrp="1"/>
          </p:cNvSpPr>
          <p:nvPr>
            <p:ph idx="1"/>
          </p:nvPr>
        </p:nvSpPr>
        <p:spPr>
          <a:xfrm>
            <a:off x="630936" y="2660904"/>
            <a:ext cx="4818888" cy="3547872"/>
          </a:xfrm>
        </p:spPr>
        <p:txBody>
          <a:bodyPr anchor="t">
            <a:normAutofit/>
          </a:bodyPr>
          <a:lstStyle/>
          <a:p>
            <a:pPr marL="0" indent="0">
              <a:lnSpc>
                <a:spcPct val="100000"/>
              </a:lnSpc>
              <a:buNone/>
            </a:pPr>
            <a:r>
              <a:rPr lang="en-US" sz="2600" b="0" i="0" u="none" strike="noStrike" dirty="0">
                <a:effectLst/>
                <a:latin typeface="Times New Roman" panose="02020603050405020304" pitchFamily="18" charset="0"/>
              </a:rPr>
              <a:t>The SIFT4G predictions determined that 17 of the 20 overlapping candidate genes located within the coding region, and 8 of these genes contained nonsynonymous mutations within our dataset.</a:t>
            </a:r>
          </a:p>
          <a:p>
            <a:pPr marL="0">
              <a:lnSpc>
                <a:spcPct val="100000"/>
              </a:lnSpc>
            </a:pPr>
            <a:endParaRPr lang="en-US" sz="2600" dirty="0"/>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5" name="Picture 4">
            <a:extLst>
              <a:ext uri="{FF2B5EF4-FFF2-40B4-BE49-F238E27FC236}">
                <a16:creationId xmlns:a16="http://schemas.microsoft.com/office/drawing/2014/main" id="{1F00C9ED-72BC-8A3D-FFF7-78038BCA626A}"/>
              </a:ext>
            </a:extLst>
          </p:cNvPr>
          <p:cNvPicPr>
            <a:picLocks noChangeAspect="1"/>
          </p:cNvPicPr>
          <p:nvPr/>
        </p:nvPicPr>
        <p:blipFill>
          <a:blip r:embed="rId5"/>
          <a:stretch/>
        </p:blipFill>
        <p:spPr>
          <a:xfrm>
            <a:off x="6102096" y="407129"/>
            <a:ext cx="5458968" cy="5458968"/>
          </a:xfrm>
          <a:prstGeom prst="rect">
            <a:avLst/>
          </a:prstGeom>
        </p:spPr>
      </p:pic>
      <p:sp>
        <p:nvSpPr>
          <p:cNvPr id="4" name="TextBox 3">
            <a:extLst>
              <a:ext uri="{FF2B5EF4-FFF2-40B4-BE49-F238E27FC236}">
                <a16:creationId xmlns:a16="http://schemas.microsoft.com/office/drawing/2014/main" id="{1462E6DE-29B6-DFA3-E05C-673D9B187D69}"/>
              </a:ext>
            </a:extLst>
          </p:cNvPr>
          <p:cNvSpPr txBox="1"/>
          <p:nvPr/>
        </p:nvSpPr>
        <p:spPr>
          <a:xfrm>
            <a:off x="6096000" y="6069661"/>
            <a:ext cx="5277633" cy="584775"/>
          </a:xfrm>
          <a:prstGeom prst="rect">
            <a:avLst/>
          </a:prstGeom>
          <a:noFill/>
        </p:spPr>
        <p:txBody>
          <a:bodyPr wrap="square" rtlCol="0">
            <a:spAutoFit/>
          </a:bodyPr>
          <a:lstStyle/>
          <a:p>
            <a:pPr>
              <a:spcAft>
                <a:spcPts val="600"/>
              </a:spcAft>
            </a:pPr>
            <a:r>
              <a:rPr lang="en-US" sz="1600" b="1" dirty="0"/>
              <a:t>Figure: Comparative Bar Chart of Synonymous and Nonsynonymous SNPs Across 17 genes</a:t>
            </a:r>
          </a:p>
        </p:txBody>
      </p:sp>
    </p:spTree>
    <p:extLst>
      <p:ext uri="{BB962C8B-B14F-4D97-AF65-F5344CB8AC3E}">
        <p14:creationId xmlns:p14="http://schemas.microsoft.com/office/powerpoint/2010/main" val="2678473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3EE-1A2E-D378-FE0E-404F2CF95AD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800" dirty="0"/>
              <a:t>SIFT</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987E551-3CBA-41F4-2526-2BF667689033}"/>
              </a:ext>
            </a:extLst>
          </p:cNvPr>
          <p:cNvGraphicFramePr>
            <a:graphicFrameLocks noGrp="1"/>
          </p:cNvGraphicFramePr>
          <p:nvPr>
            <p:extLst>
              <p:ext uri="{D42A27DB-BD31-4B8C-83A1-F6EECF244321}">
                <p14:modId xmlns:p14="http://schemas.microsoft.com/office/powerpoint/2010/main" val="3233816436"/>
              </p:ext>
            </p:extLst>
          </p:nvPr>
        </p:nvGraphicFramePr>
        <p:xfrm>
          <a:off x="5155537" y="640080"/>
          <a:ext cx="6212139" cy="5550413"/>
        </p:xfrm>
        <a:graphic>
          <a:graphicData uri="http://schemas.openxmlformats.org/drawingml/2006/table">
            <a:tbl>
              <a:tblPr>
                <a:tableStyleId>{5C22544A-7EE6-4342-B048-85BDC9FD1C3A}</a:tableStyleId>
              </a:tblPr>
              <a:tblGrid>
                <a:gridCol w="1022244">
                  <a:extLst>
                    <a:ext uri="{9D8B030D-6E8A-4147-A177-3AD203B41FA5}">
                      <a16:colId xmlns:a16="http://schemas.microsoft.com/office/drawing/2014/main" val="1952153017"/>
                    </a:ext>
                  </a:extLst>
                </a:gridCol>
                <a:gridCol w="845017">
                  <a:extLst>
                    <a:ext uri="{9D8B030D-6E8A-4147-A177-3AD203B41FA5}">
                      <a16:colId xmlns:a16="http://schemas.microsoft.com/office/drawing/2014/main" val="455761819"/>
                    </a:ext>
                  </a:extLst>
                </a:gridCol>
                <a:gridCol w="656087">
                  <a:extLst>
                    <a:ext uri="{9D8B030D-6E8A-4147-A177-3AD203B41FA5}">
                      <a16:colId xmlns:a16="http://schemas.microsoft.com/office/drawing/2014/main" val="3714718709"/>
                    </a:ext>
                  </a:extLst>
                </a:gridCol>
                <a:gridCol w="687285">
                  <a:extLst>
                    <a:ext uri="{9D8B030D-6E8A-4147-A177-3AD203B41FA5}">
                      <a16:colId xmlns:a16="http://schemas.microsoft.com/office/drawing/2014/main" val="3731901602"/>
                    </a:ext>
                  </a:extLst>
                </a:gridCol>
                <a:gridCol w="829067">
                  <a:extLst>
                    <a:ext uri="{9D8B030D-6E8A-4147-A177-3AD203B41FA5}">
                      <a16:colId xmlns:a16="http://schemas.microsoft.com/office/drawing/2014/main" val="793829497"/>
                    </a:ext>
                  </a:extLst>
                </a:gridCol>
                <a:gridCol w="656087">
                  <a:extLst>
                    <a:ext uri="{9D8B030D-6E8A-4147-A177-3AD203B41FA5}">
                      <a16:colId xmlns:a16="http://schemas.microsoft.com/office/drawing/2014/main" val="4057943586"/>
                    </a:ext>
                  </a:extLst>
                </a:gridCol>
                <a:gridCol w="687285">
                  <a:extLst>
                    <a:ext uri="{9D8B030D-6E8A-4147-A177-3AD203B41FA5}">
                      <a16:colId xmlns:a16="http://schemas.microsoft.com/office/drawing/2014/main" val="2852956679"/>
                    </a:ext>
                  </a:extLst>
                </a:gridCol>
                <a:gridCol w="829067">
                  <a:extLst>
                    <a:ext uri="{9D8B030D-6E8A-4147-A177-3AD203B41FA5}">
                      <a16:colId xmlns:a16="http://schemas.microsoft.com/office/drawing/2014/main" val="1883336027"/>
                    </a:ext>
                  </a:extLst>
                </a:gridCol>
              </a:tblGrid>
              <a:tr h="292127">
                <a:tc rowSpan="2">
                  <a:txBody>
                    <a:bodyPr/>
                    <a:lstStyle/>
                    <a:p>
                      <a:pPr marL="0" marR="0">
                        <a:lnSpc>
                          <a:spcPct val="115000"/>
                        </a:lnSpc>
                        <a:spcBef>
                          <a:spcPts val="0"/>
                        </a:spcBef>
                        <a:spcAft>
                          <a:spcPts val="0"/>
                        </a:spcAft>
                      </a:pPr>
                      <a:r>
                        <a:rPr lang="en-US" altLang="zh-CN" sz="1100" dirty="0" err="1">
                          <a:effectLst/>
                        </a:rPr>
                        <a:t>G</a:t>
                      </a:r>
                      <a:r>
                        <a:rPr lang="en-US" sz="1100" dirty="0" err="1">
                          <a:effectLst/>
                        </a:rPr>
                        <a:t>ene_ID</a:t>
                      </a:r>
                      <a:endParaRPr lang="en-US" sz="1000" dirty="0">
                        <a:effectLst/>
                        <a:latin typeface="Arial" panose="020B0604020202020204" pitchFamily="34" charset="0"/>
                        <a:ea typeface="Arial" panose="020B0604020202020204" pitchFamily="34" charset="0"/>
                      </a:endParaRPr>
                    </a:p>
                  </a:txBody>
                  <a:tcPr marL="12049" marR="12049" marT="12049" marB="60244" anchor="ctr">
                    <a:noFill/>
                  </a:tcPr>
                </a:tc>
                <a:tc rowSpan="2">
                  <a:txBody>
                    <a:bodyPr/>
                    <a:lstStyle/>
                    <a:p>
                      <a:pPr marL="0" marR="0">
                        <a:lnSpc>
                          <a:spcPct val="115000"/>
                        </a:lnSpc>
                        <a:spcBef>
                          <a:spcPts val="0"/>
                        </a:spcBef>
                        <a:spcAft>
                          <a:spcPts val="0"/>
                        </a:spcAft>
                      </a:pPr>
                      <a:r>
                        <a:rPr lang="en-US" sz="1100">
                          <a:effectLst/>
                        </a:rPr>
                        <a:t>total_SNPs</a:t>
                      </a:r>
                      <a:endParaRPr lang="en-US" sz="1000">
                        <a:effectLst/>
                        <a:latin typeface="Arial" panose="020B0604020202020204" pitchFamily="34" charset="0"/>
                        <a:ea typeface="Arial" panose="020B0604020202020204" pitchFamily="34" charset="0"/>
                      </a:endParaRPr>
                    </a:p>
                  </a:txBody>
                  <a:tcPr marL="12049" marR="12049" marT="12049" marB="60244" anchor="ctr">
                    <a:noFill/>
                  </a:tcPr>
                </a:tc>
                <a:tc gridSpan="3">
                  <a:txBody>
                    <a:bodyPr/>
                    <a:lstStyle/>
                    <a:p>
                      <a:pPr marL="0" marR="0">
                        <a:lnSpc>
                          <a:spcPct val="115000"/>
                        </a:lnSpc>
                        <a:spcBef>
                          <a:spcPts val="0"/>
                        </a:spcBef>
                        <a:spcAft>
                          <a:spcPts val="0"/>
                        </a:spcAft>
                      </a:pPr>
                      <a:r>
                        <a:rPr lang="en-US" sz="1100">
                          <a:effectLst/>
                        </a:rPr>
                        <a:t>nonsynonymous</a:t>
                      </a:r>
                      <a:endParaRPr lang="en-US" sz="1000">
                        <a:effectLst/>
                        <a:latin typeface="Arial" panose="020B0604020202020204" pitchFamily="34" charset="0"/>
                        <a:ea typeface="Arial" panose="020B0604020202020204" pitchFamily="34" charset="0"/>
                      </a:endParaRPr>
                    </a:p>
                  </a:txBody>
                  <a:tcPr marL="12049" marR="12049" marT="12049" marB="60244" anchor="ctr">
                    <a:noFill/>
                  </a:tcPr>
                </a:tc>
                <a:tc hMerge="1">
                  <a:txBody>
                    <a:bodyPr/>
                    <a:lstStyle/>
                    <a:p>
                      <a:endParaRPr lang="en-US"/>
                    </a:p>
                  </a:txBody>
                  <a:tcPr/>
                </a:tc>
                <a:tc hMerge="1">
                  <a:txBody>
                    <a:bodyPr/>
                    <a:lstStyle/>
                    <a:p>
                      <a:endParaRPr lang="en-US"/>
                    </a:p>
                  </a:txBody>
                  <a:tcPr/>
                </a:tc>
                <a:tc gridSpan="3">
                  <a:txBody>
                    <a:bodyPr/>
                    <a:lstStyle/>
                    <a:p>
                      <a:pPr marL="0" marR="0">
                        <a:lnSpc>
                          <a:spcPct val="115000"/>
                        </a:lnSpc>
                        <a:spcBef>
                          <a:spcPts val="0"/>
                        </a:spcBef>
                        <a:spcAft>
                          <a:spcPts val="0"/>
                        </a:spcAft>
                      </a:pPr>
                      <a:r>
                        <a:rPr lang="en-US" sz="1100">
                          <a:effectLst/>
                        </a:rPr>
                        <a:t>synonymous</a:t>
                      </a:r>
                      <a:endParaRPr lang="en-US" sz="1000">
                        <a:effectLst/>
                        <a:latin typeface="Arial" panose="020B0604020202020204" pitchFamily="34" charset="0"/>
                        <a:ea typeface="Arial" panose="020B0604020202020204" pitchFamily="34" charset="0"/>
                      </a:endParaRPr>
                    </a:p>
                  </a:txBody>
                  <a:tcPr marL="12049" marR="12049" marT="12049" marB="60244" anchor="c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3535929"/>
                  </a:ext>
                </a:extLst>
              </a:tr>
              <a:tr h="292127">
                <a:tc vMerge="1">
                  <a:txBody>
                    <a:bodyPr/>
                    <a:lstStyle/>
                    <a:p>
                      <a:endParaRPr lang="en-US"/>
                    </a:p>
                  </a:txBody>
                  <a:tcPr/>
                </a:tc>
                <a:tc vMerge="1">
                  <a:txBody>
                    <a:bodyPr/>
                    <a:lstStyle/>
                    <a:p>
                      <a:endParaRPr lang="en-US"/>
                    </a:p>
                  </a:txBody>
                  <a:tcPr/>
                </a:tc>
                <a:tc>
                  <a:txBody>
                    <a:bodyPr/>
                    <a:lstStyle/>
                    <a:p>
                      <a:pPr marL="0" marR="0">
                        <a:lnSpc>
                          <a:spcPct val="115000"/>
                        </a:lnSpc>
                        <a:spcBef>
                          <a:spcPts val="0"/>
                        </a:spcBef>
                        <a:spcAft>
                          <a:spcPts val="0"/>
                        </a:spcAft>
                      </a:pPr>
                      <a:r>
                        <a:rPr lang="en-US" sz="1100">
                          <a:effectLst/>
                        </a:rPr>
                        <a:t>total</a:t>
                      </a:r>
                      <a:endParaRPr lang="en-US" sz="1000">
                        <a:effectLst/>
                        <a:latin typeface="Arial" panose="020B0604020202020204" pitchFamily="34" charset="0"/>
                        <a:ea typeface="Arial" panose="020B0604020202020204" pitchFamily="34" charset="0"/>
                      </a:endParaRPr>
                    </a:p>
                  </a:txBody>
                  <a:tcPr marL="12049" marR="12049" marT="12049" marB="60244" anchor="ctr">
                    <a:noFill/>
                  </a:tcPr>
                </a:tc>
                <a:tc>
                  <a:txBody>
                    <a:bodyPr/>
                    <a:lstStyle/>
                    <a:p>
                      <a:pPr marL="0" marR="0">
                        <a:lnSpc>
                          <a:spcPct val="115000"/>
                        </a:lnSpc>
                        <a:spcBef>
                          <a:spcPts val="0"/>
                        </a:spcBef>
                        <a:spcAft>
                          <a:spcPts val="0"/>
                        </a:spcAft>
                      </a:pPr>
                      <a:r>
                        <a:rPr lang="en-US" sz="1100">
                          <a:effectLst/>
                        </a:rPr>
                        <a:t>tolerated</a:t>
                      </a:r>
                      <a:endParaRPr lang="en-US" sz="1000">
                        <a:effectLst/>
                        <a:latin typeface="Arial" panose="020B0604020202020204" pitchFamily="34" charset="0"/>
                        <a:ea typeface="Arial" panose="020B0604020202020204" pitchFamily="34" charset="0"/>
                      </a:endParaRPr>
                    </a:p>
                  </a:txBody>
                  <a:tcPr marL="12049" marR="12049" marT="12049" marB="60244" anchor="ctr">
                    <a:noFill/>
                  </a:tcPr>
                </a:tc>
                <a:tc>
                  <a:txBody>
                    <a:bodyPr/>
                    <a:lstStyle/>
                    <a:p>
                      <a:pPr marL="0" marR="0">
                        <a:lnSpc>
                          <a:spcPct val="115000"/>
                        </a:lnSpc>
                        <a:spcBef>
                          <a:spcPts val="0"/>
                        </a:spcBef>
                        <a:spcAft>
                          <a:spcPts val="0"/>
                        </a:spcAft>
                      </a:pPr>
                      <a:r>
                        <a:rPr lang="en-US" sz="1100">
                          <a:effectLst/>
                        </a:rPr>
                        <a:t>deleterious</a:t>
                      </a:r>
                      <a:endParaRPr lang="en-US" sz="1000">
                        <a:effectLst/>
                        <a:latin typeface="Arial" panose="020B0604020202020204" pitchFamily="34" charset="0"/>
                        <a:ea typeface="Arial" panose="020B0604020202020204" pitchFamily="34" charset="0"/>
                      </a:endParaRPr>
                    </a:p>
                  </a:txBody>
                  <a:tcPr marL="12049" marR="12049" marT="12049" marB="60244" anchor="ctr">
                    <a:noFill/>
                  </a:tcPr>
                </a:tc>
                <a:tc>
                  <a:txBody>
                    <a:bodyPr/>
                    <a:lstStyle/>
                    <a:p>
                      <a:pPr marL="0" marR="0">
                        <a:lnSpc>
                          <a:spcPct val="115000"/>
                        </a:lnSpc>
                        <a:spcBef>
                          <a:spcPts val="0"/>
                        </a:spcBef>
                        <a:spcAft>
                          <a:spcPts val="0"/>
                        </a:spcAft>
                      </a:pPr>
                      <a:r>
                        <a:rPr lang="en-US" sz="1100">
                          <a:effectLst/>
                        </a:rPr>
                        <a:t>total</a:t>
                      </a:r>
                      <a:endParaRPr lang="en-US" sz="1000">
                        <a:effectLst/>
                        <a:latin typeface="Arial" panose="020B0604020202020204" pitchFamily="34" charset="0"/>
                        <a:ea typeface="Arial" panose="020B0604020202020204" pitchFamily="34" charset="0"/>
                      </a:endParaRPr>
                    </a:p>
                  </a:txBody>
                  <a:tcPr marL="12049" marR="12049" marT="12049" marB="60244" anchor="ctr">
                    <a:noFill/>
                  </a:tcPr>
                </a:tc>
                <a:tc>
                  <a:txBody>
                    <a:bodyPr/>
                    <a:lstStyle/>
                    <a:p>
                      <a:pPr marL="0" marR="0">
                        <a:lnSpc>
                          <a:spcPct val="115000"/>
                        </a:lnSpc>
                        <a:spcBef>
                          <a:spcPts val="0"/>
                        </a:spcBef>
                        <a:spcAft>
                          <a:spcPts val="0"/>
                        </a:spcAft>
                      </a:pPr>
                      <a:r>
                        <a:rPr lang="en-US" sz="1100">
                          <a:effectLst/>
                        </a:rPr>
                        <a:t>tolerated</a:t>
                      </a:r>
                      <a:endParaRPr lang="en-US" sz="1000">
                        <a:effectLst/>
                        <a:latin typeface="Arial" panose="020B0604020202020204" pitchFamily="34" charset="0"/>
                        <a:ea typeface="Arial" panose="020B0604020202020204" pitchFamily="34" charset="0"/>
                      </a:endParaRPr>
                    </a:p>
                  </a:txBody>
                  <a:tcPr marL="12049" marR="12049" marT="12049" marB="60244" anchor="ctr">
                    <a:noFill/>
                  </a:tcPr>
                </a:tc>
                <a:tc>
                  <a:txBody>
                    <a:bodyPr/>
                    <a:lstStyle/>
                    <a:p>
                      <a:pPr marL="0" marR="0">
                        <a:lnSpc>
                          <a:spcPct val="115000"/>
                        </a:lnSpc>
                        <a:spcBef>
                          <a:spcPts val="0"/>
                        </a:spcBef>
                        <a:spcAft>
                          <a:spcPts val="0"/>
                        </a:spcAft>
                      </a:pPr>
                      <a:r>
                        <a:rPr lang="en-US" sz="1100">
                          <a:effectLst/>
                        </a:rPr>
                        <a:t>deleterious</a:t>
                      </a:r>
                      <a:endParaRPr lang="en-US" sz="1000">
                        <a:effectLst/>
                        <a:latin typeface="Arial" panose="020B0604020202020204" pitchFamily="34" charset="0"/>
                        <a:ea typeface="Arial" panose="020B0604020202020204" pitchFamily="34" charset="0"/>
                      </a:endParaRPr>
                    </a:p>
                  </a:txBody>
                  <a:tcPr marL="12049" marR="12049" marT="12049" marB="60244" anchor="ctr">
                    <a:noFill/>
                  </a:tcPr>
                </a:tc>
                <a:extLst>
                  <a:ext uri="{0D108BD9-81ED-4DB2-BD59-A6C34878D82A}">
                    <a16:rowId xmlns:a16="http://schemas.microsoft.com/office/drawing/2014/main" val="2459742940"/>
                  </a:ext>
                </a:extLst>
              </a:tr>
              <a:tr h="292127">
                <a:tc>
                  <a:txBody>
                    <a:bodyPr/>
                    <a:lstStyle/>
                    <a:p>
                      <a:pPr marL="0" marR="0">
                        <a:lnSpc>
                          <a:spcPct val="115000"/>
                        </a:lnSpc>
                        <a:spcBef>
                          <a:spcPts val="0"/>
                        </a:spcBef>
                        <a:spcAft>
                          <a:spcPts val="0"/>
                        </a:spcAft>
                      </a:pPr>
                      <a:r>
                        <a:rPr lang="en-US" sz="1100">
                          <a:effectLst/>
                        </a:rPr>
                        <a:t>Ct.00g025080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2655371945"/>
                  </a:ext>
                </a:extLst>
              </a:tr>
              <a:tr h="292127">
                <a:tc>
                  <a:txBody>
                    <a:bodyPr/>
                    <a:lstStyle/>
                    <a:p>
                      <a:pPr marL="0" marR="0">
                        <a:lnSpc>
                          <a:spcPct val="115000"/>
                        </a:lnSpc>
                        <a:spcBef>
                          <a:spcPts val="0"/>
                        </a:spcBef>
                        <a:spcAft>
                          <a:spcPts val="0"/>
                        </a:spcAft>
                      </a:pPr>
                      <a:r>
                        <a:rPr lang="en-US" sz="1100">
                          <a:effectLst/>
                        </a:rPr>
                        <a:t>Ct.00g026900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8</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8</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8</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3381359446"/>
                  </a:ext>
                </a:extLst>
              </a:tr>
              <a:tr h="292127">
                <a:tc>
                  <a:txBody>
                    <a:bodyPr/>
                    <a:lstStyle/>
                    <a:p>
                      <a:pPr marL="0" marR="0">
                        <a:lnSpc>
                          <a:spcPct val="115000"/>
                        </a:lnSpc>
                        <a:spcBef>
                          <a:spcPts val="0"/>
                        </a:spcBef>
                        <a:spcAft>
                          <a:spcPts val="0"/>
                        </a:spcAft>
                      </a:pPr>
                      <a:r>
                        <a:rPr lang="en-US" sz="1100" b="1" dirty="0">
                          <a:solidFill>
                            <a:srgbClr val="FF0000"/>
                          </a:solidFill>
                          <a:effectLst/>
                        </a:rPr>
                        <a:t>Ct.00g030230</a:t>
                      </a:r>
                      <a:endParaRPr lang="en-US" sz="1000" b="1" dirty="0">
                        <a:solidFill>
                          <a:srgbClr val="FF0000"/>
                        </a:solidFill>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4169947850"/>
                  </a:ext>
                </a:extLst>
              </a:tr>
              <a:tr h="292127">
                <a:tc>
                  <a:txBody>
                    <a:bodyPr/>
                    <a:lstStyle/>
                    <a:p>
                      <a:pPr marL="0" marR="0">
                        <a:lnSpc>
                          <a:spcPct val="115000"/>
                        </a:lnSpc>
                        <a:spcBef>
                          <a:spcPts val="0"/>
                        </a:spcBef>
                        <a:spcAft>
                          <a:spcPts val="0"/>
                        </a:spcAft>
                      </a:pPr>
                      <a:r>
                        <a:rPr lang="en-US" sz="1100">
                          <a:effectLst/>
                        </a:rPr>
                        <a:t>Ct.00g032480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523874563"/>
                  </a:ext>
                </a:extLst>
              </a:tr>
              <a:tr h="292127">
                <a:tc>
                  <a:txBody>
                    <a:bodyPr/>
                    <a:lstStyle/>
                    <a:p>
                      <a:pPr marL="0" marR="0">
                        <a:lnSpc>
                          <a:spcPct val="115000"/>
                        </a:lnSpc>
                        <a:spcBef>
                          <a:spcPts val="0"/>
                        </a:spcBef>
                        <a:spcAft>
                          <a:spcPts val="0"/>
                        </a:spcAft>
                      </a:pPr>
                      <a:r>
                        <a:rPr lang="en-US" sz="1100" b="1" dirty="0">
                          <a:solidFill>
                            <a:srgbClr val="FF0000"/>
                          </a:solidFill>
                          <a:effectLst/>
                        </a:rPr>
                        <a:t>Ct.00g049290</a:t>
                      </a:r>
                      <a:endParaRPr lang="en-US" sz="1000" b="1" dirty="0">
                        <a:solidFill>
                          <a:srgbClr val="FF0000"/>
                        </a:solidFill>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3849925739"/>
                  </a:ext>
                </a:extLst>
              </a:tr>
              <a:tr h="292127">
                <a:tc>
                  <a:txBody>
                    <a:bodyPr/>
                    <a:lstStyle/>
                    <a:p>
                      <a:pPr marL="0" marR="0">
                        <a:lnSpc>
                          <a:spcPct val="115000"/>
                        </a:lnSpc>
                        <a:spcBef>
                          <a:spcPts val="0"/>
                        </a:spcBef>
                        <a:spcAft>
                          <a:spcPts val="0"/>
                        </a:spcAft>
                      </a:pPr>
                      <a:r>
                        <a:rPr lang="en-US" sz="1100">
                          <a:effectLst/>
                        </a:rPr>
                        <a:t>Ct.00g051300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2328137982"/>
                  </a:ext>
                </a:extLst>
              </a:tr>
              <a:tr h="292127">
                <a:tc>
                  <a:txBody>
                    <a:bodyPr/>
                    <a:lstStyle/>
                    <a:p>
                      <a:pPr marL="0" marR="0">
                        <a:lnSpc>
                          <a:spcPct val="115000"/>
                        </a:lnSpc>
                        <a:spcBef>
                          <a:spcPts val="0"/>
                        </a:spcBef>
                        <a:spcAft>
                          <a:spcPts val="0"/>
                        </a:spcAft>
                      </a:pPr>
                      <a:r>
                        <a:rPr lang="en-US" sz="1100">
                          <a:effectLst/>
                        </a:rPr>
                        <a:t>Ct.00g062900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3337780104"/>
                  </a:ext>
                </a:extLst>
              </a:tr>
              <a:tr h="292127">
                <a:tc>
                  <a:txBody>
                    <a:bodyPr/>
                    <a:lstStyle/>
                    <a:p>
                      <a:pPr marL="0" marR="0">
                        <a:lnSpc>
                          <a:spcPct val="115000"/>
                        </a:lnSpc>
                        <a:spcBef>
                          <a:spcPts val="0"/>
                        </a:spcBef>
                        <a:spcAft>
                          <a:spcPts val="0"/>
                        </a:spcAft>
                      </a:pPr>
                      <a:r>
                        <a:rPr lang="en-US" sz="1100">
                          <a:effectLst/>
                        </a:rPr>
                        <a:t>Ct.00g064410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1052670057"/>
                  </a:ext>
                </a:extLst>
              </a:tr>
              <a:tr h="292127">
                <a:tc>
                  <a:txBody>
                    <a:bodyPr/>
                    <a:lstStyle/>
                    <a:p>
                      <a:pPr marL="0" marR="0">
                        <a:lnSpc>
                          <a:spcPct val="115000"/>
                        </a:lnSpc>
                        <a:spcBef>
                          <a:spcPts val="0"/>
                        </a:spcBef>
                        <a:spcAft>
                          <a:spcPts val="0"/>
                        </a:spcAft>
                      </a:pPr>
                      <a:r>
                        <a:rPr lang="en-US" sz="1100" b="1" dirty="0">
                          <a:solidFill>
                            <a:srgbClr val="FF0000"/>
                          </a:solidFill>
                          <a:effectLst/>
                        </a:rPr>
                        <a:t>Ct.00g095350</a:t>
                      </a:r>
                      <a:endParaRPr lang="en-US" sz="1000" b="1" dirty="0">
                        <a:solidFill>
                          <a:srgbClr val="FF0000"/>
                        </a:solidFill>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2156326638"/>
                  </a:ext>
                </a:extLst>
              </a:tr>
              <a:tr h="292127">
                <a:tc>
                  <a:txBody>
                    <a:bodyPr/>
                    <a:lstStyle/>
                    <a:p>
                      <a:pPr marL="0" marR="0">
                        <a:lnSpc>
                          <a:spcPct val="115000"/>
                        </a:lnSpc>
                        <a:spcBef>
                          <a:spcPts val="0"/>
                        </a:spcBef>
                        <a:spcAft>
                          <a:spcPts val="0"/>
                        </a:spcAft>
                      </a:pPr>
                      <a:r>
                        <a:rPr lang="en-US" sz="1100" b="1" dirty="0">
                          <a:solidFill>
                            <a:srgbClr val="FF0000"/>
                          </a:solidFill>
                          <a:effectLst/>
                        </a:rPr>
                        <a:t>Ct.00g154760</a:t>
                      </a:r>
                      <a:endParaRPr lang="en-US" sz="1000" b="1" dirty="0">
                        <a:solidFill>
                          <a:srgbClr val="FF0000"/>
                        </a:solidFill>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2092642005"/>
                  </a:ext>
                </a:extLst>
              </a:tr>
              <a:tr h="292127">
                <a:tc>
                  <a:txBody>
                    <a:bodyPr/>
                    <a:lstStyle/>
                    <a:p>
                      <a:pPr marL="0" marR="0">
                        <a:lnSpc>
                          <a:spcPct val="115000"/>
                        </a:lnSpc>
                        <a:spcBef>
                          <a:spcPts val="0"/>
                        </a:spcBef>
                        <a:spcAft>
                          <a:spcPts val="0"/>
                        </a:spcAft>
                      </a:pPr>
                      <a:r>
                        <a:rPr lang="en-US" sz="1100">
                          <a:effectLst/>
                        </a:rPr>
                        <a:t>Ct.00g176220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6</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5</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5</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3774447340"/>
                  </a:ext>
                </a:extLst>
              </a:tr>
              <a:tr h="292127">
                <a:tc>
                  <a:txBody>
                    <a:bodyPr/>
                    <a:lstStyle/>
                    <a:p>
                      <a:pPr marL="0" marR="0">
                        <a:lnSpc>
                          <a:spcPct val="115000"/>
                        </a:lnSpc>
                        <a:spcBef>
                          <a:spcPts val="0"/>
                        </a:spcBef>
                        <a:spcAft>
                          <a:spcPts val="0"/>
                        </a:spcAft>
                      </a:pPr>
                      <a:r>
                        <a:rPr lang="en-US" sz="1100">
                          <a:effectLst/>
                        </a:rPr>
                        <a:t>Ct.00g179740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432659459"/>
                  </a:ext>
                </a:extLst>
              </a:tr>
              <a:tr h="292127">
                <a:tc>
                  <a:txBody>
                    <a:bodyPr/>
                    <a:lstStyle/>
                    <a:p>
                      <a:pPr marL="0" marR="0">
                        <a:lnSpc>
                          <a:spcPct val="115000"/>
                        </a:lnSpc>
                        <a:spcBef>
                          <a:spcPts val="0"/>
                        </a:spcBef>
                        <a:spcAft>
                          <a:spcPts val="0"/>
                        </a:spcAft>
                      </a:pPr>
                      <a:r>
                        <a:rPr lang="en-US" sz="1100">
                          <a:effectLst/>
                        </a:rPr>
                        <a:t>Ct.00g237940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1564425638"/>
                  </a:ext>
                </a:extLst>
              </a:tr>
              <a:tr h="292127">
                <a:tc>
                  <a:txBody>
                    <a:bodyPr/>
                    <a:lstStyle/>
                    <a:p>
                      <a:pPr marL="0" marR="0">
                        <a:lnSpc>
                          <a:spcPct val="115000"/>
                        </a:lnSpc>
                        <a:spcBef>
                          <a:spcPts val="0"/>
                        </a:spcBef>
                        <a:spcAft>
                          <a:spcPts val="0"/>
                        </a:spcAft>
                      </a:pPr>
                      <a:r>
                        <a:rPr lang="en-US" sz="1100">
                          <a:effectLst/>
                        </a:rPr>
                        <a:t>Ct.00g238000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4</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dirty="0">
                          <a:effectLst/>
                        </a:rPr>
                        <a:t>1</a:t>
                      </a:r>
                      <a:endParaRPr lang="en-US" sz="1000" dirty="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335729798"/>
                  </a:ext>
                </a:extLst>
              </a:tr>
              <a:tr h="292127">
                <a:tc>
                  <a:txBody>
                    <a:bodyPr/>
                    <a:lstStyle/>
                    <a:p>
                      <a:pPr marL="0" marR="0">
                        <a:lnSpc>
                          <a:spcPct val="115000"/>
                        </a:lnSpc>
                        <a:spcBef>
                          <a:spcPts val="0"/>
                        </a:spcBef>
                        <a:spcAft>
                          <a:spcPts val="0"/>
                        </a:spcAft>
                      </a:pPr>
                      <a:r>
                        <a:rPr lang="en-US" sz="1100">
                          <a:effectLst/>
                        </a:rPr>
                        <a:t>Ct.00g280270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5</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2239655540"/>
                  </a:ext>
                </a:extLst>
              </a:tr>
              <a:tr h="292127">
                <a:tc>
                  <a:txBody>
                    <a:bodyPr/>
                    <a:lstStyle/>
                    <a:p>
                      <a:pPr marL="0" marR="0">
                        <a:lnSpc>
                          <a:spcPct val="115000"/>
                        </a:lnSpc>
                        <a:spcBef>
                          <a:spcPts val="0"/>
                        </a:spcBef>
                        <a:spcAft>
                          <a:spcPts val="0"/>
                        </a:spcAft>
                      </a:pPr>
                      <a:r>
                        <a:rPr lang="en-US" sz="1100">
                          <a:effectLst/>
                        </a:rPr>
                        <a:t>Ct.00g280280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3</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1</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264342076"/>
                  </a:ext>
                </a:extLst>
              </a:tr>
              <a:tr h="292127">
                <a:tc>
                  <a:txBody>
                    <a:bodyPr/>
                    <a:lstStyle/>
                    <a:p>
                      <a:pPr marL="0" marR="0">
                        <a:lnSpc>
                          <a:spcPct val="115000"/>
                        </a:lnSpc>
                        <a:spcBef>
                          <a:spcPts val="0"/>
                        </a:spcBef>
                        <a:spcAft>
                          <a:spcPts val="0"/>
                        </a:spcAft>
                      </a:pPr>
                      <a:r>
                        <a:rPr lang="en-US" sz="1100">
                          <a:effectLst/>
                        </a:rPr>
                        <a:t>Ct.00g290200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0</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a:effectLst/>
                        </a:rPr>
                        <a:t>2</a:t>
                      </a:r>
                      <a:endParaRPr lang="en-US" sz="1000">
                        <a:effectLst/>
                        <a:latin typeface="Arial" panose="020B0604020202020204" pitchFamily="34" charset="0"/>
                        <a:ea typeface="Arial" panose="020B0604020202020204" pitchFamily="34" charset="0"/>
                      </a:endParaRPr>
                    </a:p>
                  </a:txBody>
                  <a:tcPr marL="12049" marR="12049" marT="12049" marB="60244" anchor="b">
                    <a:noFill/>
                  </a:tcPr>
                </a:tc>
                <a:tc>
                  <a:txBody>
                    <a:bodyPr/>
                    <a:lstStyle/>
                    <a:p>
                      <a:pPr marL="0" marR="0">
                        <a:lnSpc>
                          <a:spcPct val="115000"/>
                        </a:lnSpc>
                        <a:spcBef>
                          <a:spcPts val="0"/>
                        </a:spcBef>
                        <a:spcAft>
                          <a:spcPts val="0"/>
                        </a:spcAft>
                      </a:pPr>
                      <a:r>
                        <a:rPr lang="en-US" sz="1100" dirty="0">
                          <a:effectLst/>
                        </a:rPr>
                        <a:t>0</a:t>
                      </a:r>
                      <a:endParaRPr lang="en-US" sz="1000" dirty="0">
                        <a:effectLst/>
                        <a:latin typeface="Arial" panose="020B0604020202020204" pitchFamily="34" charset="0"/>
                        <a:ea typeface="Arial" panose="020B0604020202020204" pitchFamily="34" charset="0"/>
                      </a:endParaRPr>
                    </a:p>
                  </a:txBody>
                  <a:tcPr marL="12049" marR="12049" marT="12049" marB="60244" anchor="b">
                    <a:noFill/>
                  </a:tcPr>
                </a:tc>
                <a:extLst>
                  <a:ext uri="{0D108BD9-81ED-4DB2-BD59-A6C34878D82A}">
                    <a16:rowId xmlns:a16="http://schemas.microsoft.com/office/drawing/2014/main" val="6925341"/>
                  </a:ext>
                </a:extLst>
              </a:tr>
            </a:tbl>
          </a:graphicData>
        </a:graphic>
      </p:graphicFrame>
      <p:sp>
        <p:nvSpPr>
          <p:cNvPr id="6" name="TextBox 5">
            <a:extLst>
              <a:ext uri="{FF2B5EF4-FFF2-40B4-BE49-F238E27FC236}">
                <a16:creationId xmlns:a16="http://schemas.microsoft.com/office/drawing/2014/main" id="{E4C8F487-17E9-7244-749D-507C60E290C6}"/>
              </a:ext>
            </a:extLst>
          </p:cNvPr>
          <p:cNvSpPr txBox="1"/>
          <p:nvPr/>
        </p:nvSpPr>
        <p:spPr>
          <a:xfrm>
            <a:off x="6345999" y="239724"/>
            <a:ext cx="5095425" cy="307777"/>
          </a:xfrm>
          <a:prstGeom prst="rect">
            <a:avLst/>
          </a:prstGeom>
          <a:noFill/>
        </p:spPr>
        <p:txBody>
          <a:bodyPr wrap="square">
            <a:spAutoFit/>
          </a:bodyPr>
          <a:lstStyle/>
          <a:p>
            <a:r>
              <a:rPr lang="en-US" sz="1400" b="1" dirty="0"/>
              <a:t>Table: SIFT4G results for candidate SNPs within Genes </a:t>
            </a:r>
          </a:p>
        </p:txBody>
      </p:sp>
      <p:sp>
        <p:nvSpPr>
          <p:cNvPr id="3" name="Rectangular Callout 2">
            <a:extLst>
              <a:ext uri="{FF2B5EF4-FFF2-40B4-BE49-F238E27FC236}">
                <a16:creationId xmlns:a16="http://schemas.microsoft.com/office/drawing/2014/main" id="{3A168891-660D-B1DD-4C80-D4B68CAF6B89}"/>
              </a:ext>
            </a:extLst>
          </p:cNvPr>
          <p:cNvSpPr/>
          <p:nvPr/>
        </p:nvSpPr>
        <p:spPr>
          <a:xfrm>
            <a:off x="1500458" y="2038373"/>
            <a:ext cx="2154622" cy="1048248"/>
          </a:xfrm>
          <a:prstGeom prst="wedgeRectCallout">
            <a:avLst>
              <a:gd name="adj1" fmla="val 118793"/>
              <a:gd name="adj2" fmla="val -1613"/>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800" b="0" i="0" u="none" strike="noStrike" dirty="0">
                <a:solidFill>
                  <a:srgbClr val="000000"/>
                </a:solidFill>
                <a:effectLst/>
                <a:latin typeface="Times New Roman" panose="02020603050405020304" pitchFamily="18" charset="0"/>
              </a:rPr>
              <a:t>Period</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Circadian</a:t>
            </a:r>
            <a:r>
              <a:rPr 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Protein</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a:t>
            </a:r>
            <a:r>
              <a:rPr lang="en-US" altLang="zh-CN" sz="1800" b="0" i="0" u="none" strike="noStrike" dirty="0">
                <a:solidFill>
                  <a:srgbClr val="FFFF00"/>
                </a:solidFill>
                <a:effectLst/>
                <a:latin typeface="Times New Roman" panose="02020603050405020304" pitchFamily="18" charset="0"/>
              </a:rPr>
              <a:t>circadian</a:t>
            </a:r>
            <a:r>
              <a:rPr lang="zh-CN" altLang="en-US" sz="1800" b="0" i="0" u="none" strike="noStrike" dirty="0">
                <a:solidFill>
                  <a:srgbClr val="FFFF00"/>
                </a:solidFill>
                <a:effectLst/>
                <a:latin typeface="Times New Roman" panose="02020603050405020304" pitchFamily="18" charset="0"/>
              </a:rPr>
              <a:t> </a:t>
            </a:r>
            <a:r>
              <a:rPr lang="en-US" altLang="zh-CN" sz="1800" b="0" i="0" u="none" strike="noStrike" dirty="0">
                <a:solidFill>
                  <a:srgbClr val="FFFF00"/>
                </a:solidFill>
                <a:effectLst/>
                <a:latin typeface="Times New Roman" panose="02020603050405020304" pitchFamily="18" charset="0"/>
              </a:rPr>
              <a:t>rhythms</a:t>
            </a:r>
            <a:r>
              <a:rPr lang="zh-CN" altLang="en-US" sz="1800" b="0" i="0" u="none" strike="noStrike" dirty="0">
                <a:solidFill>
                  <a:srgbClr val="FFFF00"/>
                </a:solidFill>
                <a:effectLst/>
                <a:latin typeface="Times New Roman" panose="02020603050405020304" pitchFamily="18" charset="0"/>
              </a:rPr>
              <a:t> </a:t>
            </a:r>
            <a:r>
              <a:rPr lang="en-US" altLang="zh-CN" sz="1800" b="0" i="0" u="none" strike="noStrike" dirty="0">
                <a:solidFill>
                  <a:srgbClr val="FFFF00"/>
                </a:solidFill>
                <a:effectLst/>
                <a:latin typeface="Times New Roman" panose="02020603050405020304" pitchFamily="18" charset="0"/>
              </a:rPr>
              <a:t>and</a:t>
            </a:r>
            <a:r>
              <a:rPr lang="zh-CN" altLang="en-US" sz="1800" b="0" i="0" u="none" strike="noStrike" dirty="0">
                <a:solidFill>
                  <a:srgbClr val="FFFF00"/>
                </a:solidFill>
                <a:effectLst/>
                <a:latin typeface="Times New Roman" panose="02020603050405020304" pitchFamily="18" charset="0"/>
              </a:rPr>
              <a:t> </a:t>
            </a:r>
            <a:r>
              <a:rPr lang="en-US" altLang="zh-CN" sz="1800" b="0" i="0" u="none" strike="noStrike" dirty="0">
                <a:solidFill>
                  <a:srgbClr val="FFFF00"/>
                </a:solidFill>
                <a:effectLst/>
                <a:latin typeface="Times New Roman" panose="02020603050405020304" pitchFamily="18" charset="0"/>
              </a:rPr>
              <a:t>diapause</a:t>
            </a:r>
            <a:r>
              <a:rPr lang="zh-CN" altLang="en-US" sz="1800" b="0" i="0" u="none" strike="noStrike" dirty="0">
                <a:solidFill>
                  <a:srgbClr val="FFFF00"/>
                </a:solidFill>
                <a:effectLst/>
                <a:latin typeface="Times New Roman" panose="02020603050405020304" pitchFamily="18" charset="0"/>
              </a:rPr>
              <a:t> </a:t>
            </a:r>
            <a:r>
              <a:rPr lang="en-US" altLang="zh-CN" sz="1800" b="0" i="0" u="none" strike="noStrike" dirty="0">
                <a:solidFill>
                  <a:srgbClr val="FFFF00"/>
                </a:solidFill>
                <a:effectLst/>
                <a:latin typeface="Times New Roman" panose="02020603050405020304" pitchFamily="18" charset="0"/>
              </a:rPr>
              <a:t>adaptation</a:t>
            </a:r>
            <a:r>
              <a:rPr lang="en-US" altLang="zh-CN" sz="1800" b="0" i="0" u="none" strike="noStrike" dirty="0">
                <a:solidFill>
                  <a:srgbClr val="000000"/>
                </a:solidFill>
                <a:effectLst/>
                <a:latin typeface="Times New Roman" panose="02020603050405020304" pitchFamily="18" charset="0"/>
              </a:rPr>
              <a:t>)</a:t>
            </a:r>
            <a:endParaRPr lang="en-US" sz="1600" dirty="0"/>
          </a:p>
        </p:txBody>
      </p:sp>
      <p:sp>
        <p:nvSpPr>
          <p:cNvPr id="5" name="Rectangular Callout 4">
            <a:extLst>
              <a:ext uri="{FF2B5EF4-FFF2-40B4-BE49-F238E27FC236}">
                <a16:creationId xmlns:a16="http://schemas.microsoft.com/office/drawing/2014/main" id="{1827B701-39FB-E018-9533-10C5787FE585}"/>
              </a:ext>
            </a:extLst>
          </p:cNvPr>
          <p:cNvSpPr/>
          <p:nvPr/>
        </p:nvSpPr>
        <p:spPr>
          <a:xfrm>
            <a:off x="1500458" y="694355"/>
            <a:ext cx="2154622" cy="830317"/>
          </a:xfrm>
          <a:prstGeom prst="wedgeRectCallout">
            <a:avLst>
              <a:gd name="adj1" fmla="val 118794"/>
              <a:gd name="adj2" fmla="val 95706"/>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800" b="0" i="0" u="none" strike="noStrike" dirty="0">
                <a:solidFill>
                  <a:srgbClr val="000000"/>
                </a:solidFill>
                <a:effectLst/>
                <a:latin typeface="Times New Roman" panose="02020603050405020304" pitchFamily="18" charset="0"/>
              </a:rPr>
              <a:t>Seminal</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Plasma</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Protein</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a:t>
            </a:r>
            <a:r>
              <a:rPr lang="en-US" altLang="zh-CN" sz="1800" b="0" i="0" u="none" strike="noStrike" dirty="0">
                <a:solidFill>
                  <a:srgbClr val="FFFF00"/>
                </a:solidFill>
                <a:effectLst/>
                <a:latin typeface="Times New Roman" panose="02020603050405020304" pitchFamily="18" charset="0"/>
              </a:rPr>
              <a:t>reproductive</a:t>
            </a:r>
            <a:r>
              <a:rPr lang="zh-CN" altLang="en-US" sz="1800" b="0" i="0" u="none" strike="noStrike" dirty="0">
                <a:solidFill>
                  <a:srgbClr val="FFFF00"/>
                </a:solidFill>
                <a:effectLst/>
                <a:latin typeface="Times New Roman" panose="02020603050405020304" pitchFamily="18" charset="0"/>
              </a:rPr>
              <a:t> </a:t>
            </a:r>
            <a:r>
              <a:rPr lang="en-US" altLang="zh-CN" sz="1800" b="0" i="0" u="none" strike="noStrike" dirty="0">
                <a:solidFill>
                  <a:srgbClr val="FFFF00"/>
                </a:solidFill>
                <a:effectLst/>
                <a:latin typeface="Times New Roman" panose="02020603050405020304" pitchFamily="18" charset="0"/>
              </a:rPr>
              <a:t>success</a:t>
            </a:r>
            <a:r>
              <a:rPr lang="en-US" altLang="zh-CN" sz="1800" b="0" i="0" u="none" strike="noStrike" dirty="0">
                <a:solidFill>
                  <a:srgbClr val="000000"/>
                </a:solidFill>
                <a:effectLst/>
                <a:latin typeface="Times New Roman" panose="02020603050405020304" pitchFamily="18" charset="0"/>
              </a:rPr>
              <a:t>)</a:t>
            </a:r>
            <a:endParaRPr lang="en-US" sz="1600" dirty="0"/>
          </a:p>
        </p:txBody>
      </p:sp>
      <p:sp>
        <p:nvSpPr>
          <p:cNvPr id="7" name="Rectangular Callout 6">
            <a:extLst>
              <a:ext uri="{FF2B5EF4-FFF2-40B4-BE49-F238E27FC236}">
                <a16:creationId xmlns:a16="http://schemas.microsoft.com/office/drawing/2014/main" id="{983C85AA-B532-92E6-07B0-8D2980352864}"/>
              </a:ext>
            </a:extLst>
          </p:cNvPr>
          <p:cNvSpPr/>
          <p:nvPr/>
        </p:nvSpPr>
        <p:spPr>
          <a:xfrm>
            <a:off x="360443" y="4669497"/>
            <a:ext cx="2217326" cy="981136"/>
          </a:xfrm>
          <a:prstGeom prst="wedgeRectCallout">
            <a:avLst>
              <a:gd name="adj1" fmla="val 165929"/>
              <a:gd name="adj2" fmla="val -14144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800" b="0" i="0" u="none" strike="noStrike" dirty="0">
                <a:solidFill>
                  <a:srgbClr val="000000"/>
                </a:solidFill>
                <a:effectLst/>
                <a:latin typeface="Times New Roman" panose="02020603050405020304" pitchFamily="18" charset="0"/>
              </a:rPr>
              <a:t>Defective</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Proboscis</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Extension</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Response</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DPR-related</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a:t>
            </a:r>
            <a:r>
              <a:rPr lang="en-US" altLang="zh-CN" sz="1800" b="0" i="0" u="none" strike="noStrike" dirty="0">
                <a:solidFill>
                  <a:srgbClr val="FFFF00"/>
                </a:solidFill>
                <a:effectLst/>
                <a:latin typeface="Times New Roman" panose="02020603050405020304" pitchFamily="18" charset="0"/>
              </a:rPr>
              <a:t>feeding</a:t>
            </a:r>
            <a:r>
              <a:rPr lang="zh-CN" altLang="en-US" sz="1800" b="0" i="0" u="none" strike="noStrike" dirty="0">
                <a:solidFill>
                  <a:srgbClr val="FFFF00"/>
                </a:solidFill>
                <a:effectLst/>
                <a:latin typeface="Times New Roman" panose="02020603050405020304" pitchFamily="18" charset="0"/>
              </a:rPr>
              <a:t> </a:t>
            </a:r>
            <a:r>
              <a:rPr lang="en-US" altLang="zh-CN" sz="1800" b="0" i="0" u="none" strike="noStrike" dirty="0">
                <a:solidFill>
                  <a:srgbClr val="FFFF00"/>
                </a:solidFill>
                <a:effectLst/>
                <a:latin typeface="Times New Roman" panose="02020603050405020304" pitchFamily="18" charset="0"/>
              </a:rPr>
              <a:t>habit</a:t>
            </a:r>
            <a:r>
              <a:rPr lang="en-US" altLang="zh-CN" sz="1800" b="0" i="0" u="none" strike="noStrike" dirty="0">
                <a:solidFill>
                  <a:srgbClr val="000000"/>
                </a:solidFill>
                <a:effectLst/>
                <a:latin typeface="Times New Roman" panose="02020603050405020304" pitchFamily="18" charset="0"/>
              </a:rPr>
              <a:t>)</a:t>
            </a:r>
            <a:endParaRPr lang="en-US" sz="1600" dirty="0"/>
          </a:p>
        </p:txBody>
      </p:sp>
      <p:sp>
        <p:nvSpPr>
          <p:cNvPr id="8" name="Rectangular Callout 7">
            <a:extLst>
              <a:ext uri="{FF2B5EF4-FFF2-40B4-BE49-F238E27FC236}">
                <a16:creationId xmlns:a16="http://schemas.microsoft.com/office/drawing/2014/main" id="{3D2F70BF-7F86-EADE-5AC6-B52919DD3D95}"/>
              </a:ext>
            </a:extLst>
          </p:cNvPr>
          <p:cNvSpPr/>
          <p:nvPr/>
        </p:nvSpPr>
        <p:spPr>
          <a:xfrm>
            <a:off x="2577769" y="5770987"/>
            <a:ext cx="2425155" cy="981136"/>
          </a:xfrm>
          <a:prstGeom prst="wedgeRectCallout">
            <a:avLst>
              <a:gd name="adj1" fmla="val 57566"/>
              <a:gd name="adj2" fmla="val -22218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800" b="0" i="0" u="none" strike="noStrike" dirty="0">
                <a:solidFill>
                  <a:srgbClr val="000000"/>
                </a:solidFill>
                <a:effectLst/>
                <a:latin typeface="Times New Roman" panose="02020603050405020304" pitchFamily="18" charset="0"/>
              </a:rPr>
              <a:t>Carnitine</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O-acyltransferase</a:t>
            </a:r>
            <a:r>
              <a:rPr lang="zh-CN" altLang="en-US" sz="1800" b="0" i="0" u="none" strike="noStrike" dirty="0">
                <a:solidFill>
                  <a:srgbClr val="000000"/>
                </a:solidFill>
                <a:effectLst/>
                <a:latin typeface="Times New Roman" panose="02020603050405020304" pitchFamily="18" charset="0"/>
              </a:rPr>
              <a:t> </a:t>
            </a:r>
            <a:r>
              <a:rPr lang="en-US" altLang="zh-CN" sz="1800" b="0" i="0" u="none" strike="noStrike" dirty="0">
                <a:solidFill>
                  <a:srgbClr val="000000"/>
                </a:solidFill>
                <a:effectLst/>
                <a:latin typeface="Times New Roman" panose="02020603050405020304" pitchFamily="18" charset="0"/>
              </a:rPr>
              <a:t>(</a:t>
            </a:r>
            <a:r>
              <a:rPr lang="en-US" altLang="zh-CN" sz="1800" b="0" i="0" u="none" strike="noStrike" dirty="0">
                <a:solidFill>
                  <a:srgbClr val="FFFF00"/>
                </a:solidFill>
                <a:effectLst/>
                <a:latin typeface="Times New Roman" panose="02020603050405020304" pitchFamily="18" charset="0"/>
              </a:rPr>
              <a:t>fat</a:t>
            </a:r>
            <a:r>
              <a:rPr lang="zh-CN" altLang="en-US" sz="1800" b="0" i="0" u="none" strike="noStrike" dirty="0">
                <a:solidFill>
                  <a:srgbClr val="FFFF00"/>
                </a:solidFill>
                <a:effectLst/>
                <a:latin typeface="Times New Roman" panose="02020603050405020304" pitchFamily="18" charset="0"/>
              </a:rPr>
              <a:t> </a:t>
            </a:r>
            <a:r>
              <a:rPr lang="en-US" altLang="zh-CN" sz="1800" b="0" i="0" u="none" strike="noStrike" dirty="0">
                <a:solidFill>
                  <a:srgbClr val="FFFF00"/>
                </a:solidFill>
                <a:effectLst/>
                <a:latin typeface="Times New Roman" panose="02020603050405020304" pitchFamily="18" charset="0"/>
              </a:rPr>
              <a:t>metabolism</a:t>
            </a:r>
            <a:r>
              <a:rPr lang="zh-CN" altLang="en-US" sz="1800" b="0" i="0" u="none" strike="noStrike" dirty="0">
                <a:solidFill>
                  <a:srgbClr val="FFFF00"/>
                </a:solidFill>
                <a:effectLst/>
                <a:latin typeface="Times New Roman" panose="02020603050405020304" pitchFamily="18" charset="0"/>
              </a:rPr>
              <a:t> </a:t>
            </a:r>
            <a:r>
              <a:rPr lang="en-US" altLang="zh-CN" sz="1800" b="0" i="0" u="none" strike="noStrike" dirty="0">
                <a:solidFill>
                  <a:srgbClr val="FFFF00"/>
                </a:solidFill>
                <a:effectLst/>
                <a:latin typeface="Times New Roman" panose="02020603050405020304" pitchFamily="18" charset="0"/>
              </a:rPr>
              <a:t>and</a:t>
            </a:r>
            <a:r>
              <a:rPr lang="zh-CN" altLang="en-US" sz="1800" b="0" i="0" u="none" strike="noStrike" dirty="0">
                <a:solidFill>
                  <a:srgbClr val="FFFF00"/>
                </a:solidFill>
                <a:effectLst/>
                <a:latin typeface="Times New Roman" panose="02020603050405020304" pitchFamily="18" charset="0"/>
              </a:rPr>
              <a:t> </a:t>
            </a:r>
            <a:r>
              <a:rPr lang="en-US" altLang="zh-CN" sz="1800" b="0" i="0" u="none" strike="noStrike" dirty="0">
                <a:solidFill>
                  <a:srgbClr val="FFFF00"/>
                </a:solidFill>
                <a:effectLst/>
                <a:latin typeface="Times New Roman" panose="02020603050405020304" pitchFamily="18" charset="0"/>
              </a:rPr>
              <a:t>adaptation</a:t>
            </a:r>
            <a:r>
              <a:rPr lang="en-US" altLang="zh-CN" sz="1800" b="0" i="0" u="none" strike="noStrike" dirty="0">
                <a:solidFill>
                  <a:srgbClr val="000000"/>
                </a:solidFill>
                <a:effectLst/>
                <a:latin typeface="Times New Roman" panose="02020603050405020304" pitchFamily="18" charset="0"/>
              </a:rPr>
              <a:t>)</a:t>
            </a:r>
            <a:endParaRPr lang="en-US" sz="1600" dirty="0"/>
          </a:p>
        </p:txBody>
      </p:sp>
    </p:spTree>
    <p:extLst>
      <p:ext uri="{BB962C8B-B14F-4D97-AF65-F5344CB8AC3E}">
        <p14:creationId xmlns:p14="http://schemas.microsoft.com/office/powerpoint/2010/main" val="12282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7">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AF4AE179-A75B-4007-B5FA-8139ACF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8969" y="1168517"/>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chemeClr val="accent1"/>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29861F5-9AD3-0E72-08E5-49EBED656626}"/>
              </a:ext>
            </a:extLst>
          </p:cNvPr>
          <p:cNvSpPr>
            <a:spLocks noGrp="1"/>
          </p:cNvSpPr>
          <p:nvPr>
            <p:ph type="title"/>
          </p:nvPr>
        </p:nvSpPr>
        <p:spPr>
          <a:xfrm>
            <a:off x="6998011" y="2431536"/>
            <a:ext cx="4124290" cy="1963122"/>
          </a:xfrm>
        </p:spPr>
        <p:txBody>
          <a:bodyPr vert="horz" lIns="91440" tIns="45720" rIns="91440" bIns="45720" rtlCol="0" anchor="b">
            <a:normAutofit/>
          </a:bodyPr>
          <a:lstStyle/>
          <a:p>
            <a:pPr algn="ctr">
              <a:lnSpc>
                <a:spcPct val="90000"/>
              </a:lnSpc>
            </a:pPr>
            <a:r>
              <a:rPr lang="en-US" sz="4900" dirty="0">
                <a:solidFill>
                  <a:srgbClr val="FFFFFF"/>
                </a:solidFill>
              </a:rPr>
              <a:t>Can Env. Alone Predict WNV?</a:t>
            </a:r>
          </a:p>
        </p:txBody>
      </p:sp>
      <p:sp>
        <p:nvSpPr>
          <p:cNvPr id="1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ack and white logo&#10;&#10;Description automatically generated">
            <a:extLst>
              <a:ext uri="{FF2B5EF4-FFF2-40B4-BE49-F238E27FC236}">
                <a16:creationId xmlns:a16="http://schemas.microsoft.com/office/drawing/2014/main" id="{DD711814-DED4-7432-95CD-6715AAA811B4}"/>
              </a:ext>
            </a:extLst>
          </p:cNvPr>
          <p:cNvPicPr>
            <a:picLocks noGrp="1" noChangeAspect="1"/>
          </p:cNvPicPr>
          <p:nvPr>
            <p:ph idx="1"/>
          </p:nvPr>
        </p:nvPicPr>
        <p:blipFill>
          <a:blip r:embed="rId3"/>
          <a:stretch>
            <a:fillRect/>
          </a:stretch>
        </p:blipFill>
        <p:spPr>
          <a:xfrm>
            <a:off x="643467" y="656387"/>
            <a:ext cx="5448327" cy="5448327"/>
          </a:xfrm>
          <a:prstGeom prst="rect">
            <a:avLst/>
          </a:prstGeom>
        </p:spPr>
      </p:pic>
    </p:spTree>
    <p:extLst>
      <p:ext uri="{BB962C8B-B14F-4D97-AF65-F5344CB8AC3E}">
        <p14:creationId xmlns:p14="http://schemas.microsoft.com/office/powerpoint/2010/main" val="4227036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12">
            <a:extLst>
              <a:ext uri="{FF2B5EF4-FFF2-40B4-BE49-F238E27FC236}">
                <a16:creationId xmlns:a16="http://schemas.microsoft.com/office/drawing/2014/main" id="{179EAFC7-72CF-71E4-22B5-7AA742E1C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8A9052-152A-C928-F7BC-3CE9D653AE6D}"/>
              </a:ext>
            </a:extLst>
          </p:cNvPr>
          <p:cNvSpPr>
            <a:spLocks noGrp="1"/>
          </p:cNvSpPr>
          <p:nvPr>
            <p:ph type="title"/>
          </p:nvPr>
        </p:nvSpPr>
        <p:spPr>
          <a:xfrm>
            <a:off x="890337" y="640080"/>
            <a:ext cx="5531483" cy="3715302"/>
          </a:xfrm>
        </p:spPr>
        <p:txBody>
          <a:bodyPr vert="horz" lIns="91440" tIns="45720" rIns="91440" bIns="45720" rtlCol="0" anchor="b">
            <a:noAutofit/>
          </a:bodyPr>
          <a:lstStyle/>
          <a:p>
            <a:pPr>
              <a:lnSpc>
                <a:spcPct val="90000"/>
              </a:lnSpc>
            </a:pPr>
            <a:r>
              <a:rPr lang="en-US" altLang="zh-CN" sz="8800" dirty="0">
                <a:solidFill>
                  <a:schemeClr val="bg1"/>
                </a:solidFill>
              </a:rPr>
              <a:t>4.</a:t>
            </a:r>
            <a:r>
              <a:rPr lang="zh-CN" altLang="en-US" sz="8800" dirty="0">
                <a:solidFill>
                  <a:schemeClr val="bg1"/>
                </a:solidFill>
              </a:rPr>
              <a:t> </a:t>
            </a:r>
            <a:r>
              <a:rPr lang="en-US" altLang="zh-CN" sz="8800" dirty="0">
                <a:solidFill>
                  <a:schemeClr val="bg1"/>
                </a:solidFill>
              </a:rPr>
              <a:t>WNV Prediction</a:t>
            </a:r>
            <a:endParaRPr lang="en-US" sz="8800" dirty="0">
              <a:solidFill>
                <a:schemeClr val="bg1"/>
              </a:solidFill>
            </a:endParaRPr>
          </a:p>
        </p:txBody>
      </p:sp>
      <p:sp>
        <p:nvSpPr>
          <p:cNvPr id="28" name="Rectangle 27">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Content Placeholder 2" descr="A black and white illustration of a crystal ball&#10;&#10;Description automatically generated">
            <a:extLst>
              <a:ext uri="{FF2B5EF4-FFF2-40B4-BE49-F238E27FC236}">
                <a16:creationId xmlns:a16="http://schemas.microsoft.com/office/drawing/2014/main" id="{8B283B61-F510-ECF0-CA11-389F07E9DA9C}"/>
              </a:ext>
            </a:extLst>
          </p:cNvPr>
          <p:cNvPicPr>
            <a:picLocks noGrp="1" noChangeAspect="1"/>
          </p:cNvPicPr>
          <p:nvPr>
            <p:ph idx="1"/>
          </p:nvPr>
        </p:nvPicPr>
        <p:blipFill rotWithShape="1">
          <a:blip r:embed="rId3"/>
          <a:srcRect t="302"/>
          <a:stretch/>
        </p:blipFill>
        <p:spPr>
          <a:xfrm>
            <a:off x="6530839" y="0"/>
            <a:ext cx="5661161" cy="564405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20371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1F07-D31C-4FCF-D57E-C462F0F5AA27}"/>
              </a:ext>
            </a:extLst>
          </p:cNvPr>
          <p:cNvSpPr>
            <a:spLocks noGrp="1"/>
          </p:cNvSpPr>
          <p:nvPr>
            <p:ph type="title"/>
          </p:nvPr>
        </p:nvSpPr>
        <p:spPr/>
        <p:txBody>
          <a:bodyPr/>
          <a:lstStyle/>
          <a:p>
            <a:r>
              <a:rPr lang="en-US" altLang="zh-CN" dirty="0"/>
              <a:t>Data</a:t>
            </a:r>
            <a:r>
              <a:rPr lang="zh-CN" altLang="en-US" dirty="0"/>
              <a:t> </a:t>
            </a:r>
            <a:r>
              <a:rPr lang="en-US" altLang="zh-CN" dirty="0"/>
              <a:t>Source</a:t>
            </a:r>
            <a:r>
              <a:rPr lang="zh-CN" altLang="en-US" dirty="0"/>
              <a:t> </a:t>
            </a:r>
            <a:r>
              <a:rPr lang="en-US" altLang="zh-CN" dirty="0"/>
              <a:t>--</a:t>
            </a:r>
            <a:r>
              <a:rPr lang="zh-CN" altLang="en-US" dirty="0"/>
              <a:t> </a:t>
            </a:r>
            <a:r>
              <a:rPr lang="en-US" dirty="0"/>
              <a:t>Disease Data</a:t>
            </a:r>
          </a:p>
        </p:txBody>
      </p:sp>
      <p:sp>
        <p:nvSpPr>
          <p:cNvPr id="3" name="Content Placeholder 2">
            <a:extLst>
              <a:ext uri="{FF2B5EF4-FFF2-40B4-BE49-F238E27FC236}">
                <a16:creationId xmlns:a16="http://schemas.microsoft.com/office/drawing/2014/main" id="{2646F521-74E2-ACAE-4D3B-57EB11AE541A}"/>
              </a:ext>
            </a:extLst>
          </p:cNvPr>
          <p:cNvSpPr>
            <a:spLocks noGrp="1"/>
          </p:cNvSpPr>
          <p:nvPr>
            <p:ph idx="1"/>
          </p:nvPr>
        </p:nvSpPr>
        <p:spPr>
          <a:xfrm>
            <a:off x="838200" y="1929384"/>
            <a:ext cx="10515600" cy="561568"/>
          </a:xfrm>
        </p:spPr>
        <p:txBody>
          <a:bodyPr/>
          <a:lstStyle/>
          <a:p>
            <a:pPr marL="0" indent="0">
              <a:buNone/>
            </a:pPr>
            <a:r>
              <a:rPr lang="en-US" dirty="0"/>
              <a:t>Clinical Disease Surveillance data</a:t>
            </a:r>
          </a:p>
        </p:txBody>
      </p:sp>
      <p:graphicFrame>
        <p:nvGraphicFramePr>
          <p:cNvPr id="4" name="Table 3">
            <a:extLst>
              <a:ext uri="{FF2B5EF4-FFF2-40B4-BE49-F238E27FC236}">
                <a16:creationId xmlns:a16="http://schemas.microsoft.com/office/drawing/2014/main" id="{03D76301-3B3B-1E46-AFA7-7E531CEF0573}"/>
              </a:ext>
            </a:extLst>
          </p:cNvPr>
          <p:cNvGraphicFramePr>
            <a:graphicFrameLocks noGrp="1"/>
          </p:cNvGraphicFramePr>
          <p:nvPr>
            <p:extLst>
              <p:ext uri="{D42A27DB-BD31-4B8C-83A1-F6EECF244321}">
                <p14:modId xmlns:p14="http://schemas.microsoft.com/office/powerpoint/2010/main" val="2599302527"/>
              </p:ext>
            </p:extLst>
          </p:nvPr>
        </p:nvGraphicFramePr>
        <p:xfrm>
          <a:off x="1719183" y="3056398"/>
          <a:ext cx="8226096" cy="1752600"/>
        </p:xfrm>
        <a:graphic>
          <a:graphicData uri="http://schemas.openxmlformats.org/drawingml/2006/table">
            <a:tbl>
              <a:tblPr firstRow="1" bandRow="1">
                <a:tableStyleId>{5C22544A-7EE6-4342-B048-85BDC9FD1C3A}</a:tableStyleId>
              </a:tblPr>
              <a:tblGrid>
                <a:gridCol w="2149432">
                  <a:extLst>
                    <a:ext uri="{9D8B030D-6E8A-4147-A177-3AD203B41FA5}">
                      <a16:colId xmlns:a16="http://schemas.microsoft.com/office/drawing/2014/main" val="3217728084"/>
                    </a:ext>
                  </a:extLst>
                </a:gridCol>
                <a:gridCol w="1756912">
                  <a:extLst>
                    <a:ext uri="{9D8B030D-6E8A-4147-A177-3AD203B41FA5}">
                      <a16:colId xmlns:a16="http://schemas.microsoft.com/office/drawing/2014/main" val="3001609795"/>
                    </a:ext>
                  </a:extLst>
                </a:gridCol>
                <a:gridCol w="1692165">
                  <a:extLst>
                    <a:ext uri="{9D8B030D-6E8A-4147-A177-3AD203B41FA5}">
                      <a16:colId xmlns:a16="http://schemas.microsoft.com/office/drawing/2014/main" val="2004207260"/>
                    </a:ext>
                  </a:extLst>
                </a:gridCol>
                <a:gridCol w="2627587">
                  <a:extLst>
                    <a:ext uri="{9D8B030D-6E8A-4147-A177-3AD203B41FA5}">
                      <a16:colId xmlns:a16="http://schemas.microsoft.com/office/drawing/2014/main" val="1100785983"/>
                    </a:ext>
                  </a:extLst>
                </a:gridCol>
              </a:tblGrid>
              <a:tr h="370840">
                <a:tc>
                  <a:txBody>
                    <a:bodyPr/>
                    <a:lstStyle/>
                    <a:p>
                      <a:endParaRPr lang="en-US"/>
                    </a:p>
                  </a:txBody>
                  <a:tcPr/>
                </a:tc>
                <a:tc>
                  <a:txBody>
                    <a:bodyPr/>
                    <a:lstStyle/>
                    <a:p>
                      <a:r>
                        <a:rPr lang="en-US" dirty="0"/>
                        <a:t>Frequency</a:t>
                      </a:r>
                    </a:p>
                  </a:txBody>
                  <a:tcPr/>
                </a:tc>
                <a:tc>
                  <a:txBody>
                    <a:bodyPr/>
                    <a:lstStyle/>
                    <a:p>
                      <a:r>
                        <a:rPr lang="en-US" dirty="0"/>
                        <a:t>Granularity</a:t>
                      </a:r>
                    </a:p>
                  </a:txBody>
                  <a:tcPr/>
                </a:tc>
                <a:tc>
                  <a:txBody>
                    <a:bodyPr/>
                    <a:lstStyle/>
                    <a:p>
                      <a:r>
                        <a:rPr lang="en-US" dirty="0"/>
                        <a:t>Period</a:t>
                      </a:r>
                    </a:p>
                  </a:txBody>
                  <a:tcPr/>
                </a:tc>
                <a:extLst>
                  <a:ext uri="{0D108BD9-81ED-4DB2-BD59-A6C34878D82A}">
                    <a16:rowId xmlns:a16="http://schemas.microsoft.com/office/drawing/2014/main" val="1968718520"/>
                  </a:ext>
                </a:extLst>
              </a:tr>
              <a:tr h="370840">
                <a:tc>
                  <a:txBody>
                    <a:bodyPr/>
                    <a:lstStyle/>
                    <a:p>
                      <a:r>
                        <a:rPr lang="en-US" dirty="0"/>
                        <a:t>CDC Human</a:t>
                      </a:r>
                      <a:r>
                        <a:rPr lang="en-US" altLang="zh-CN" baseline="30000" dirty="0">
                          <a:solidFill>
                            <a:srgbClr val="FF0000"/>
                          </a:solidFill>
                        </a:rPr>
                        <a:t>[1]</a:t>
                      </a:r>
                      <a:endParaRPr lang="en-US" baseline="30000" dirty="0">
                        <a:solidFill>
                          <a:srgbClr val="FF0000"/>
                        </a:solidFill>
                      </a:endParaRPr>
                    </a:p>
                  </a:txBody>
                  <a:tcPr/>
                </a:tc>
                <a:tc>
                  <a:txBody>
                    <a:bodyPr/>
                    <a:lstStyle/>
                    <a:p>
                      <a:r>
                        <a:rPr lang="en-US" dirty="0"/>
                        <a:t>Yearly</a:t>
                      </a:r>
                    </a:p>
                  </a:txBody>
                  <a:tcPr/>
                </a:tc>
                <a:tc>
                  <a:txBody>
                    <a:bodyPr/>
                    <a:lstStyle/>
                    <a:p>
                      <a:r>
                        <a:rPr lang="en-US" dirty="0"/>
                        <a:t>County Level</a:t>
                      </a:r>
                    </a:p>
                  </a:txBody>
                  <a:tcPr/>
                </a:tc>
                <a:tc>
                  <a:txBody>
                    <a:bodyPr/>
                    <a:lstStyle/>
                    <a:p>
                      <a:r>
                        <a:rPr lang="en-US" dirty="0"/>
                        <a:t>1999 - 2023</a:t>
                      </a:r>
                    </a:p>
                  </a:txBody>
                  <a:tcPr/>
                </a:tc>
                <a:extLst>
                  <a:ext uri="{0D108BD9-81ED-4DB2-BD59-A6C34878D82A}">
                    <a16:rowId xmlns:a16="http://schemas.microsoft.com/office/drawing/2014/main" val="865934219"/>
                  </a:ext>
                </a:extLst>
              </a:tr>
              <a:tr h="370840">
                <a:tc>
                  <a:txBody>
                    <a:bodyPr/>
                    <a:lstStyle/>
                    <a:p>
                      <a:r>
                        <a:rPr lang="en-US" dirty="0"/>
                        <a:t>CDC non-Human</a:t>
                      </a:r>
                      <a:r>
                        <a:rPr lang="en-US" altLang="zh-CN" baseline="30000" dirty="0">
                          <a:solidFill>
                            <a:srgbClr val="FF0000"/>
                          </a:solidFill>
                        </a:rPr>
                        <a:t>[2]</a:t>
                      </a:r>
                      <a:endParaRPr lang="en-US" baseline="30000" dirty="0">
                        <a:solidFill>
                          <a:srgbClr val="FF0000"/>
                        </a:solidFill>
                      </a:endParaRPr>
                    </a:p>
                  </a:txBody>
                  <a:tcPr/>
                </a:tc>
                <a:tc>
                  <a:txBody>
                    <a:bodyPr/>
                    <a:lstStyle/>
                    <a:p>
                      <a:r>
                        <a:rPr lang="en-US" dirty="0"/>
                        <a:t>Weekly</a:t>
                      </a:r>
                    </a:p>
                  </a:txBody>
                  <a:tcPr/>
                </a:tc>
                <a:tc>
                  <a:txBody>
                    <a:bodyPr/>
                    <a:lstStyle/>
                    <a:p>
                      <a:r>
                        <a:rPr lang="en-US" dirty="0"/>
                        <a:t>County Level</a:t>
                      </a:r>
                    </a:p>
                  </a:txBody>
                  <a:tcPr/>
                </a:tc>
                <a:tc>
                  <a:txBody>
                    <a:bodyPr/>
                    <a:lstStyle/>
                    <a:p>
                      <a:r>
                        <a:rPr lang="en-US" dirty="0"/>
                        <a:t>2003 - 2021</a:t>
                      </a:r>
                    </a:p>
                  </a:txBody>
                  <a:tcPr/>
                </a:tc>
                <a:extLst>
                  <a:ext uri="{0D108BD9-81ED-4DB2-BD59-A6C34878D82A}">
                    <a16:rowId xmlns:a16="http://schemas.microsoft.com/office/drawing/2014/main" val="4001433441"/>
                  </a:ext>
                </a:extLst>
              </a:tr>
              <a:tr h="370840">
                <a:tc>
                  <a:txBody>
                    <a:bodyPr/>
                    <a:lstStyle/>
                    <a:p>
                      <a:r>
                        <a:rPr lang="en-US" dirty="0"/>
                        <a:t>California Human</a:t>
                      </a:r>
                      <a:r>
                        <a:rPr lang="en-US" altLang="zh-CN" baseline="30000" dirty="0">
                          <a:solidFill>
                            <a:srgbClr val="FF0000"/>
                          </a:solidFill>
                        </a:rPr>
                        <a:t>[3]</a:t>
                      </a:r>
                      <a:endParaRPr lang="en-US" baseline="30000" dirty="0">
                        <a:solidFill>
                          <a:srgbClr val="FF0000"/>
                        </a:solidFill>
                      </a:endParaRPr>
                    </a:p>
                  </a:txBody>
                  <a:tcPr/>
                </a:tc>
                <a:tc>
                  <a:txBody>
                    <a:bodyPr/>
                    <a:lstStyle/>
                    <a:p>
                      <a:r>
                        <a:rPr lang="en-US" dirty="0"/>
                        <a:t>Weekly</a:t>
                      </a:r>
                    </a:p>
                  </a:txBody>
                  <a:tcPr/>
                </a:tc>
                <a:tc>
                  <a:txBody>
                    <a:bodyPr/>
                    <a:lstStyle/>
                    <a:p>
                      <a:r>
                        <a:rPr lang="en-US" dirty="0"/>
                        <a:t>County Level</a:t>
                      </a:r>
                    </a:p>
                  </a:txBody>
                  <a:tcPr/>
                </a:tc>
                <a:tc>
                  <a:txBody>
                    <a:bodyPr/>
                    <a:lstStyle/>
                    <a:p>
                      <a:r>
                        <a:rPr lang="en-US" dirty="0"/>
                        <a:t>2004, 2005, 2006, 2010, 2011 and 2012</a:t>
                      </a:r>
                    </a:p>
                  </a:txBody>
                  <a:tcPr/>
                </a:tc>
                <a:extLst>
                  <a:ext uri="{0D108BD9-81ED-4DB2-BD59-A6C34878D82A}">
                    <a16:rowId xmlns:a16="http://schemas.microsoft.com/office/drawing/2014/main" val="91456022"/>
                  </a:ext>
                </a:extLst>
              </a:tr>
            </a:tbl>
          </a:graphicData>
        </a:graphic>
      </p:graphicFrame>
      <p:sp>
        <p:nvSpPr>
          <p:cNvPr id="5" name="TextBox 4">
            <a:extLst>
              <a:ext uri="{FF2B5EF4-FFF2-40B4-BE49-F238E27FC236}">
                <a16:creationId xmlns:a16="http://schemas.microsoft.com/office/drawing/2014/main" id="{7EE2A6B4-BB2C-1869-A5DA-BD971AB4AAA9}"/>
              </a:ext>
            </a:extLst>
          </p:cNvPr>
          <p:cNvSpPr txBox="1"/>
          <p:nvPr/>
        </p:nvSpPr>
        <p:spPr>
          <a:xfrm>
            <a:off x="1719183" y="4890867"/>
            <a:ext cx="7206909" cy="738664"/>
          </a:xfrm>
          <a:prstGeom prst="rect">
            <a:avLst/>
          </a:prstGeom>
          <a:noFill/>
        </p:spPr>
        <p:txBody>
          <a:bodyPr wrap="none" rtlCol="0">
            <a:spAutoFit/>
          </a:bodyPr>
          <a:lstStyle/>
          <a:p>
            <a:r>
              <a:rPr lang="en-US" altLang="zh-CN" sz="1400" dirty="0">
                <a:solidFill>
                  <a:srgbClr val="FF0000"/>
                </a:solidFill>
              </a:rPr>
              <a:t>[1]</a:t>
            </a:r>
            <a:r>
              <a:rPr lang="zh-CN" altLang="en-US" sz="1400" dirty="0">
                <a:solidFill>
                  <a:srgbClr val="FF0000"/>
                </a:solidFill>
              </a:rPr>
              <a:t> </a:t>
            </a:r>
            <a:r>
              <a:rPr lang="en-US" altLang="zh-CN" sz="1400" dirty="0"/>
              <a:t>Specify</a:t>
            </a:r>
            <a:r>
              <a:rPr lang="zh-CN" altLang="en-US" sz="1400" dirty="0"/>
              <a:t> </a:t>
            </a:r>
            <a:r>
              <a:rPr lang="en-US" altLang="zh-CN" sz="1400" dirty="0"/>
              <a:t>the</a:t>
            </a:r>
            <a:r>
              <a:rPr lang="zh-CN" altLang="en-US" sz="1400" dirty="0"/>
              <a:t> </a:t>
            </a:r>
            <a:r>
              <a:rPr lang="en-US" altLang="zh-CN" sz="1400" dirty="0"/>
              <a:t>number</a:t>
            </a:r>
            <a:r>
              <a:rPr lang="zh-CN" altLang="en-US" sz="1400" dirty="0"/>
              <a:t> </a:t>
            </a:r>
            <a:r>
              <a:rPr lang="en-US" altLang="zh-CN" sz="1400" dirty="0"/>
              <a:t>of</a:t>
            </a:r>
            <a:r>
              <a:rPr lang="zh-CN" altLang="en-US" sz="1400" dirty="0"/>
              <a:t> </a:t>
            </a:r>
            <a:r>
              <a:rPr lang="en-US" altLang="zh-CN" sz="1400" dirty="0"/>
              <a:t>cases</a:t>
            </a:r>
            <a:r>
              <a:rPr lang="zh-CN" altLang="en-US" sz="1400" dirty="0"/>
              <a:t> </a:t>
            </a:r>
            <a:r>
              <a:rPr lang="en-US" altLang="zh-CN" sz="1400" dirty="0"/>
              <a:t>detected</a:t>
            </a:r>
            <a:r>
              <a:rPr lang="zh-CN" altLang="en-US" sz="1400" dirty="0"/>
              <a:t> </a:t>
            </a:r>
            <a:r>
              <a:rPr lang="en-US" altLang="zh-CN" sz="1400" dirty="0"/>
              <a:t>in</a:t>
            </a:r>
            <a:r>
              <a:rPr lang="zh-CN" altLang="en-US" sz="1400" dirty="0"/>
              <a:t> </a:t>
            </a:r>
            <a:r>
              <a:rPr lang="en-US" altLang="zh-CN" sz="1400" dirty="0"/>
              <a:t>WNND,</a:t>
            </a:r>
            <a:r>
              <a:rPr lang="zh-CN" altLang="en-US" sz="1400" dirty="0"/>
              <a:t> </a:t>
            </a:r>
            <a:r>
              <a:rPr lang="en-US" altLang="zh-CN" sz="1400" dirty="0"/>
              <a:t>WNF</a:t>
            </a:r>
            <a:r>
              <a:rPr lang="zh-CN" altLang="en-US" sz="1400" dirty="0"/>
              <a:t> </a:t>
            </a:r>
            <a:r>
              <a:rPr lang="en-US" altLang="zh-CN" sz="1400" dirty="0"/>
              <a:t>and</a:t>
            </a:r>
            <a:r>
              <a:rPr lang="zh-CN" altLang="en-US" sz="1400" dirty="0"/>
              <a:t> </a:t>
            </a:r>
            <a:r>
              <a:rPr lang="en-US" altLang="zh-CN" sz="1400" dirty="0"/>
              <a:t>Blood</a:t>
            </a:r>
            <a:r>
              <a:rPr lang="zh-CN" altLang="en-US" sz="1400" dirty="0"/>
              <a:t> </a:t>
            </a:r>
            <a:r>
              <a:rPr lang="en-US" altLang="zh-CN" sz="1400" dirty="0"/>
              <a:t>donation</a:t>
            </a:r>
            <a:r>
              <a:rPr lang="zh-CN" altLang="en-US" sz="1400" dirty="0"/>
              <a:t> </a:t>
            </a:r>
            <a:r>
              <a:rPr lang="en-US" altLang="zh-CN" sz="1400" dirty="0"/>
              <a:t>separately.</a:t>
            </a:r>
          </a:p>
          <a:p>
            <a:r>
              <a:rPr lang="en-US" altLang="zh-CN" sz="1400" dirty="0">
                <a:solidFill>
                  <a:srgbClr val="FF0000"/>
                </a:solidFill>
              </a:rPr>
              <a:t>[2]</a:t>
            </a:r>
            <a:r>
              <a:rPr lang="zh-CN" altLang="en-US" sz="1400" dirty="0">
                <a:solidFill>
                  <a:srgbClr val="FF0000"/>
                </a:solidFill>
              </a:rPr>
              <a:t> </a:t>
            </a:r>
            <a:r>
              <a:rPr lang="en-US" altLang="zh-CN" sz="1400" dirty="0"/>
              <a:t>Non-human</a:t>
            </a:r>
            <a:r>
              <a:rPr lang="zh-CN" altLang="en-US" sz="1400" dirty="0"/>
              <a:t> </a:t>
            </a:r>
            <a:r>
              <a:rPr lang="en-US" altLang="zh-CN" sz="1400" dirty="0"/>
              <a:t>includes</a:t>
            </a:r>
            <a:r>
              <a:rPr lang="zh-CN" altLang="en-US" sz="1400" dirty="0"/>
              <a:t> </a:t>
            </a:r>
            <a:r>
              <a:rPr lang="en-US" altLang="zh-CN" sz="1400" dirty="0"/>
              <a:t>birds,</a:t>
            </a:r>
            <a:r>
              <a:rPr lang="zh-CN" altLang="en-US" sz="1400" dirty="0"/>
              <a:t> </a:t>
            </a:r>
            <a:r>
              <a:rPr lang="en-US" altLang="zh-CN" sz="1400" dirty="0"/>
              <a:t>Mosquitoes</a:t>
            </a:r>
            <a:r>
              <a:rPr lang="zh-CN" altLang="en-US" sz="1400" dirty="0"/>
              <a:t> </a:t>
            </a:r>
            <a:r>
              <a:rPr lang="en-US" altLang="zh-CN" sz="1400" dirty="0"/>
              <a:t>and</a:t>
            </a:r>
            <a:r>
              <a:rPr lang="zh-CN" altLang="en-US" sz="1400" dirty="0"/>
              <a:t> </a:t>
            </a:r>
            <a:r>
              <a:rPr lang="en-US" altLang="zh-CN" sz="1400" dirty="0"/>
              <a:t>horses.</a:t>
            </a:r>
          </a:p>
          <a:p>
            <a:r>
              <a:rPr lang="en-US" altLang="zh-CN" sz="1400" dirty="0">
                <a:solidFill>
                  <a:srgbClr val="FF0000"/>
                </a:solidFill>
              </a:rPr>
              <a:t>[3]</a:t>
            </a:r>
            <a:r>
              <a:rPr lang="zh-CN" altLang="en-US" sz="1400" dirty="0">
                <a:solidFill>
                  <a:srgbClr val="FF0000"/>
                </a:solidFill>
              </a:rPr>
              <a:t> </a:t>
            </a:r>
            <a:r>
              <a:rPr lang="en-US" altLang="zh-CN" sz="1400" dirty="0"/>
              <a:t>The</a:t>
            </a:r>
            <a:r>
              <a:rPr lang="zh-CN" altLang="en-US" sz="1400" dirty="0"/>
              <a:t> </a:t>
            </a:r>
            <a:r>
              <a:rPr lang="en-US" altLang="zh-CN" sz="1400" dirty="0"/>
              <a:t>dataset</a:t>
            </a:r>
            <a:r>
              <a:rPr lang="zh-CN" altLang="en-US" sz="1400" dirty="0"/>
              <a:t> </a:t>
            </a:r>
            <a:r>
              <a:rPr lang="en-US" altLang="zh-CN" sz="1400" dirty="0"/>
              <a:t>includes</a:t>
            </a:r>
            <a:r>
              <a:rPr lang="zh-CN" altLang="en-US" sz="1400" dirty="0"/>
              <a:t> </a:t>
            </a:r>
            <a:r>
              <a:rPr lang="en-US" altLang="zh-CN" sz="1400" dirty="0"/>
              <a:t>human,</a:t>
            </a:r>
            <a:r>
              <a:rPr lang="zh-CN" altLang="en-US" sz="1400" dirty="0"/>
              <a:t> </a:t>
            </a:r>
            <a:r>
              <a:rPr lang="en-US" altLang="zh-CN" sz="1400" dirty="0"/>
              <a:t>bird,</a:t>
            </a:r>
            <a:r>
              <a:rPr lang="zh-CN" altLang="en-US" sz="1400" dirty="0"/>
              <a:t> </a:t>
            </a:r>
            <a:r>
              <a:rPr lang="en-US" altLang="zh-CN" sz="1400" dirty="0"/>
              <a:t>mosquitoes</a:t>
            </a:r>
            <a:r>
              <a:rPr lang="zh-CN" altLang="en-US" sz="1400" dirty="0"/>
              <a:t> </a:t>
            </a:r>
            <a:r>
              <a:rPr lang="en-US" altLang="zh-CN" sz="1400" dirty="0"/>
              <a:t>and</a:t>
            </a:r>
            <a:r>
              <a:rPr lang="zh-CN" altLang="en-US" sz="1400" dirty="0"/>
              <a:t> </a:t>
            </a:r>
            <a:r>
              <a:rPr lang="en-US" altLang="zh-CN" sz="1400" dirty="0"/>
              <a:t>sentinel</a:t>
            </a:r>
            <a:r>
              <a:rPr lang="zh-CN" altLang="en-US" sz="1400" dirty="0"/>
              <a:t> </a:t>
            </a:r>
            <a:r>
              <a:rPr lang="en-US" altLang="zh-CN" sz="1400" dirty="0"/>
              <a:t>chicken.</a:t>
            </a:r>
            <a:endParaRPr lang="en-US" sz="1400" dirty="0"/>
          </a:p>
        </p:txBody>
      </p:sp>
    </p:spTree>
    <p:extLst>
      <p:ext uri="{BB962C8B-B14F-4D97-AF65-F5344CB8AC3E}">
        <p14:creationId xmlns:p14="http://schemas.microsoft.com/office/powerpoint/2010/main" val="2016280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CB5AE-AB31-A6D2-51E5-181AF0309530}"/>
              </a:ext>
            </a:extLst>
          </p:cNvPr>
          <p:cNvSpPr>
            <a:spLocks noGrp="1"/>
          </p:cNvSpPr>
          <p:nvPr>
            <p:ph type="title"/>
          </p:nvPr>
        </p:nvSpPr>
        <p:spPr/>
        <p:txBody>
          <a:bodyPr/>
          <a:lstStyle/>
          <a:p>
            <a:r>
              <a:rPr lang="en-US" altLang="zh-CN" dirty="0"/>
              <a:t>WNV</a:t>
            </a:r>
            <a:r>
              <a:rPr lang="zh-CN" altLang="en-US" dirty="0"/>
              <a:t> </a:t>
            </a:r>
            <a:r>
              <a:rPr lang="en-US" altLang="zh-CN" dirty="0"/>
              <a:t>Transmission</a:t>
            </a:r>
            <a:r>
              <a:rPr lang="zh-CN" altLang="en-US" dirty="0"/>
              <a:t> </a:t>
            </a:r>
            <a:r>
              <a:rPr lang="en-US" altLang="zh-CN" dirty="0"/>
              <a:t>Cycle</a:t>
            </a:r>
            <a:endParaRPr lang="en-US" dirty="0"/>
          </a:p>
        </p:txBody>
      </p:sp>
      <p:pic>
        <p:nvPicPr>
          <p:cNvPr id="4" name="Content Placeholder 4" descr="Diagram&#10;&#10;Description automatically generated">
            <a:extLst>
              <a:ext uri="{FF2B5EF4-FFF2-40B4-BE49-F238E27FC236}">
                <a16:creationId xmlns:a16="http://schemas.microsoft.com/office/drawing/2014/main" id="{D8604B2C-9B67-761A-4B39-80B010F3D1A1}"/>
              </a:ext>
            </a:extLst>
          </p:cNvPr>
          <p:cNvPicPr>
            <a:picLocks noGrp="1" noChangeAspect="1"/>
          </p:cNvPicPr>
          <p:nvPr>
            <p:ph idx="1"/>
          </p:nvPr>
        </p:nvPicPr>
        <p:blipFill>
          <a:blip r:embed="rId2"/>
          <a:stretch>
            <a:fillRect/>
          </a:stretch>
        </p:blipFill>
        <p:spPr>
          <a:xfrm>
            <a:off x="319454" y="1813613"/>
            <a:ext cx="6179863" cy="4592487"/>
          </a:xfrm>
        </p:spPr>
      </p:pic>
      <p:sp>
        <p:nvSpPr>
          <p:cNvPr id="6" name="TextBox 5">
            <a:extLst>
              <a:ext uri="{FF2B5EF4-FFF2-40B4-BE49-F238E27FC236}">
                <a16:creationId xmlns:a16="http://schemas.microsoft.com/office/drawing/2014/main" id="{929DB179-DCBC-54D1-399E-D310225C0AC2}"/>
              </a:ext>
            </a:extLst>
          </p:cNvPr>
          <p:cNvSpPr txBox="1"/>
          <p:nvPr/>
        </p:nvSpPr>
        <p:spPr>
          <a:xfrm>
            <a:off x="977668" y="6334780"/>
            <a:ext cx="5431924" cy="523220"/>
          </a:xfrm>
          <a:prstGeom prst="rect">
            <a:avLst/>
          </a:prstGeom>
          <a:noFill/>
        </p:spPr>
        <p:txBody>
          <a:bodyPr wrap="square">
            <a:spAutoFit/>
          </a:bodyPr>
          <a:lstStyle/>
          <a:p>
            <a:r>
              <a:rPr lang="en-US" altLang="zh-CN" sz="1400" b="0" i="0" dirty="0">
                <a:solidFill>
                  <a:srgbClr val="2E2E2E"/>
                </a:solidFill>
                <a:effectLst/>
                <a:cs typeface="Times New Roman" panose="02020603050405020304" pitchFamily="18" charset="0"/>
              </a:rPr>
              <a:t>Figure:</a:t>
            </a:r>
            <a:r>
              <a:rPr lang="zh-CN" altLang="en-US" sz="1400" b="0" i="0" dirty="0">
                <a:solidFill>
                  <a:srgbClr val="2E2E2E"/>
                </a:solidFill>
                <a:effectLst/>
                <a:cs typeface="Times New Roman" panose="02020603050405020304" pitchFamily="18" charset="0"/>
              </a:rPr>
              <a:t> </a:t>
            </a:r>
            <a:r>
              <a:rPr lang="en-US" sz="1400" b="0" i="0" dirty="0">
                <a:solidFill>
                  <a:srgbClr val="2E2E2E"/>
                </a:solidFill>
                <a:effectLst/>
                <a:cs typeface="Times New Roman" panose="02020603050405020304" pitchFamily="18" charset="0"/>
              </a:rPr>
              <a:t>WNV is maintained in nature in a mosquito-bird-mosquito transmission cycle</a:t>
            </a:r>
            <a:endParaRPr lang="en-US" sz="1400" baseline="30000" dirty="0">
              <a:cs typeface="Times New Roman" panose="02020603050405020304" pitchFamily="18" charset="0"/>
            </a:endParaRPr>
          </a:p>
        </p:txBody>
      </p:sp>
      <p:sp>
        <p:nvSpPr>
          <p:cNvPr id="7" name="TextBox 6">
            <a:extLst>
              <a:ext uri="{FF2B5EF4-FFF2-40B4-BE49-F238E27FC236}">
                <a16:creationId xmlns:a16="http://schemas.microsoft.com/office/drawing/2014/main" id="{DC807252-A68D-B2CA-DAD9-50791D661512}"/>
              </a:ext>
            </a:extLst>
          </p:cNvPr>
          <p:cNvSpPr txBox="1"/>
          <p:nvPr/>
        </p:nvSpPr>
        <p:spPr>
          <a:xfrm>
            <a:off x="6590787" y="2678639"/>
            <a:ext cx="5601213" cy="954107"/>
          </a:xfrm>
          <a:prstGeom prst="rect">
            <a:avLst/>
          </a:prstGeom>
          <a:noFill/>
        </p:spPr>
        <p:txBody>
          <a:bodyPr wrap="none" rtlCol="0">
            <a:spAutoFit/>
          </a:bodyPr>
          <a:lstStyle/>
          <a:p>
            <a:r>
              <a:rPr lang="en-US" altLang="zh-CN" sz="1400" dirty="0"/>
              <a:t>Disease</a:t>
            </a:r>
            <a:r>
              <a:rPr lang="zh-CN" altLang="en-US" sz="1400" dirty="0"/>
              <a:t> </a:t>
            </a:r>
            <a:r>
              <a:rPr lang="en-US" altLang="zh-CN" sz="1400" dirty="0"/>
              <a:t>type</a:t>
            </a:r>
            <a:r>
              <a:rPr lang="zh-CN" altLang="en-US" sz="1400" dirty="0"/>
              <a:t> </a:t>
            </a:r>
            <a:r>
              <a:rPr lang="en-US" altLang="zh-CN" sz="1400" dirty="0"/>
              <a:t>/</a:t>
            </a:r>
            <a:r>
              <a:rPr lang="zh-CN" altLang="en-US" sz="1400" dirty="0"/>
              <a:t> </a:t>
            </a:r>
            <a:r>
              <a:rPr lang="en-US" sz="1400" i="0" dirty="0">
                <a:solidFill>
                  <a:srgbClr val="333333"/>
                </a:solidFill>
                <a:effectLst/>
                <a:highlight>
                  <a:srgbClr val="FFFFFF"/>
                </a:highlight>
              </a:rPr>
              <a:t>Symptoms</a:t>
            </a:r>
            <a:r>
              <a:rPr lang="en-US" altLang="zh-CN" sz="1400" dirty="0"/>
              <a:t>:</a:t>
            </a:r>
          </a:p>
          <a:p>
            <a:pPr marL="742950" lvl="1" indent="-285750">
              <a:buFont typeface="Arial" panose="020B0604020202020204" pitchFamily="34" charset="0"/>
              <a:buChar char="•"/>
            </a:pPr>
            <a:r>
              <a:rPr lang="en-US" sz="1400" i="0" dirty="0">
                <a:solidFill>
                  <a:srgbClr val="000000"/>
                </a:solidFill>
                <a:effectLst/>
                <a:highlight>
                  <a:srgbClr val="FFFFFF"/>
                </a:highlight>
              </a:rPr>
              <a:t>No symptoms in most people</a:t>
            </a:r>
            <a:r>
              <a:rPr lang="zh-CN" altLang="en-US" sz="1400" i="0" dirty="0">
                <a:solidFill>
                  <a:srgbClr val="000000"/>
                </a:solidFill>
                <a:effectLst/>
                <a:highlight>
                  <a:srgbClr val="FFFFFF"/>
                </a:highlight>
              </a:rPr>
              <a:t> </a:t>
            </a:r>
            <a:r>
              <a:rPr lang="en-US" altLang="zh-CN" sz="1400" i="0" dirty="0">
                <a:solidFill>
                  <a:srgbClr val="000000"/>
                </a:solidFill>
                <a:effectLst/>
                <a:highlight>
                  <a:srgbClr val="FFFFFF"/>
                </a:highlight>
              </a:rPr>
              <a:t>(</a:t>
            </a:r>
            <a:r>
              <a:rPr lang="en-US" sz="1400" i="0" dirty="0">
                <a:solidFill>
                  <a:srgbClr val="000000"/>
                </a:solidFill>
                <a:effectLst/>
                <a:highlight>
                  <a:srgbClr val="FFFFFF"/>
                </a:highlight>
              </a:rPr>
              <a:t>8 out of 10</a:t>
            </a:r>
            <a:r>
              <a:rPr lang="en-US" altLang="zh-CN" sz="1400" i="0" dirty="0">
                <a:solidFill>
                  <a:srgbClr val="000000"/>
                </a:solidFill>
                <a:effectLst/>
                <a:highlight>
                  <a:srgbClr val="FFFFFF"/>
                </a:highlight>
              </a:rPr>
              <a:t>)</a:t>
            </a:r>
            <a:endParaRPr lang="en-US" altLang="zh-CN" sz="1400" dirty="0"/>
          </a:p>
          <a:p>
            <a:pPr marL="742950" lvl="1" indent="-285750">
              <a:buFont typeface="Arial" panose="020B0604020202020204" pitchFamily="34" charset="0"/>
              <a:buChar char="•"/>
            </a:pPr>
            <a:r>
              <a:rPr lang="en-US" altLang="zh-CN" sz="1400" dirty="0"/>
              <a:t>Neural-invasive</a:t>
            </a:r>
            <a:r>
              <a:rPr lang="zh-CN" altLang="en-US" sz="1400" dirty="0"/>
              <a:t> </a:t>
            </a:r>
            <a:r>
              <a:rPr lang="en-US" altLang="zh-CN" sz="1400" dirty="0"/>
              <a:t>WNV</a:t>
            </a:r>
            <a:r>
              <a:rPr lang="zh-CN" altLang="en-US" sz="1400" dirty="0"/>
              <a:t> </a:t>
            </a:r>
            <a:r>
              <a:rPr lang="en-US" altLang="zh-CN" sz="1400" dirty="0"/>
              <a:t>Disease</a:t>
            </a:r>
            <a:r>
              <a:rPr lang="zh-CN" altLang="en-US" sz="1400" dirty="0"/>
              <a:t> </a:t>
            </a:r>
            <a:r>
              <a:rPr lang="en-US" altLang="zh-CN" sz="1400" dirty="0"/>
              <a:t>(WNND),</a:t>
            </a:r>
            <a:r>
              <a:rPr lang="zh-CN" altLang="en-US" sz="1400" dirty="0"/>
              <a:t> </a:t>
            </a:r>
            <a:r>
              <a:rPr lang="en-US" altLang="zh-CN" sz="1400" dirty="0"/>
              <a:t>a</a:t>
            </a:r>
            <a:r>
              <a:rPr lang="zh-CN" altLang="en-US" sz="1400" dirty="0"/>
              <a:t> </a:t>
            </a:r>
            <a:r>
              <a:rPr lang="en-US" altLang="zh-CN" sz="1400" dirty="0"/>
              <a:t>few</a:t>
            </a:r>
            <a:r>
              <a:rPr lang="zh-CN" altLang="en-US" sz="1400" dirty="0"/>
              <a:t> </a:t>
            </a:r>
            <a:r>
              <a:rPr lang="en-US" altLang="zh-CN" sz="1400" dirty="0"/>
              <a:t>(</a:t>
            </a:r>
            <a:r>
              <a:rPr lang="en-US" sz="1400" i="0" dirty="0">
                <a:solidFill>
                  <a:srgbClr val="000000"/>
                </a:solidFill>
                <a:effectLst/>
                <a:highlight>
                  <a:srgbClr val="FFFFFF"/>
                </a:highlight>
              </a:rPr>
              <a:t>1 in 150</a:t>
            </a:r>
            <a:r>
              <a:rPr lang="en-US" altLang="zh-CN" sz="1400" dirty="0"/>
              <a:t>)</a:t>
            </a:r>
            <a:r>
              <a:rPr lang="zh-CN" altLang="en-US" sz="1400" dirty="0"/>
              <a:t> </a:t>
            </a:r>
            <a:endParaRPr lang="en-US" altLang="zh-CN" sz="1400" dirty="0"/>
          </a:p>
          <a:p>
            <a:pPr marL="742950" lvl="1" indent="-285750">
              <a:buFont typeface="Arial" panose="020B0604020202020204" pitchFamily="34" charset="0"/>
              <a:buChar char="•"/>
            </a:pPr>
            <a:r>
              <a:rPr lang="en-US" altLang="zh-CN" sz="1400" dirty="0"/>
              <a:t>West</a:t>
            </a:r>
            <a:r>
              <a:rPr lang="zh-CN" altLang="en-US" sz="1400" dirty="0"/>
              <a:t> </a:t>
            </a:r>
            <a:r>
              <a:rPr lang="en-US" altLang="zh-CN" sz="1400" dirty="0"/>
              <a:t>Nile</a:t>
            </a:r>
            <a:r>
              <a:rPr lang="zh-CN" altLang="en-US" sz="1400" dirty="0"/>
              <a:t> </a:t>
            </a:r>
            <a:r>
              <a:rPr lang="en-US" altLang="zh-CN" sz="1400" dirty="0"/>
              <a:t>Fever</a:t>
            </a:r>
            <a:r>
              <a:rPr lang="zh-CN" altLang="en-US" sz="1400" dirty="0"/>
              <a:t> </a:t>
            </a:r>
            <a:r>
              <a:rPr lang="en-US" altLang="zh-CN" sz="1400" dirty="0"/>
              <a:t>(WNF),</a:t>
            </a:r>
            <a:r>
              <a:rPr lang="zh-CN" altLang="en-US" sz="1400" dirty="0"/>
              <a:t> </a:t>
            </a:r>
            <a:r>
              <a:rPr lang="en-US" altLang="zh-CN" sz="1400" dirty="0"/>
              <a:t>some</a:t>
            </a:r>
            <a:r>
              <a:rPr lang="zh-CN" altLang="en-US" sz="1400" dirty="0"/>
              <a:t> </a:t>
            </a:r>
            <a:r>
              <a:rPr lang="en-US" altLang="zh-CN" sz="1400" dirty="0"/>
              <a:t>(</a:t>
            </a:r>
            <a:r>
              <a:rPr lang="en-US" sz="1400" i="0" dirty="0">
                <a:solidFill>
                  <a:srgbClr val="000000"/>
                </a:solidFill>
                <a:effectLst/>
                <a:highlight>
                  <a:srgbClr val="FFFFFF"/>
                </a:highlight>
              </a:rPr>
              <a:t>1 in 5</a:t>
            </a:r>
            <a:r>
              <a:rPr lang="en-US" altLang="zh-CN" sz="1400" i="0" dirty="0">
                <a:solidFill>
                  <a:srgbClr val="000000"/>
                </a:solidFill>
                <a:effectLst/>
                <a:highlight>
                  <a:srgbClr val="FFFFFF"/>
                </a:highlight>
              </a:rPr>
              <a:t>)</a:t>
            </a:r>
            <a:r>
              <a:rPr lang="en-US" sz="1400" i="0" dirty="0">
                <a:solidFill>
                  <a:srgbClr val="000000"/>
                </a:solidFill>
                <a:effectLst/>
                <a:highlight>
                  <a:srgbClr val="FFFFFF"/>
                </a:highlight>
              </a:rPr>
              <a:t> </a:t>
            </a:r>
            <a:endParaRPr lang="en-US" altLang="zh-CN" sz="1400" dirty="0"/>
          </a:p>
        </p:txBody>
      </p:sp>
    </p:spTree>
    <p:extLst>
      <p:ext uri="{BB962C8B-B14F-4D97-AF65-F5344CB8AC3E}">
        <p14:creationId xmlns:p14="http://schemas.microsoft.com/office/powerpoint/2010/main" val="853367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9461-FC04-C323-0C34-2E695C47E9B1}"/>
              </a:ext>
            </a:extLst>
          </p:cNvPr>
          <p:cNvSpPr>
            <a:spLocks noGrp="1"/>
          </p:cNvSpPr>
          <p:nvPr>
            <p:ph type="title"/>
          </p:nvPr>
        </p:nvSpPr>
        <p:spPr/>
        <p:txBody>
          <a:bodyPr>
            <a:normAutofit/>
          </a:bodyPr>
          <a:lstStyle/>
          <a:p>
            <a:r>
              <a:rPr lang="en-US" altLang="zh-CN" dirty="0"/>
              <a:t>Data</a:t>
            </a:r>
            <a:r>
              <a:rPr lang="zh-CN" altLang="en-US" dirty="0"/>
              <a:t> </a:t>
            </a:r>
            <a:r>
              <a:rPr lang="en-US" altLang="zh-CN" dirty="0"/>
              <a:t>Source</a:t>
            </a:r>
            <a:r>
              <a:rPr lang="zh-CN" altLang="en-US" dirty="0"/>
              <a:t> </a:t>
            </a:r>
            <a:r>
              <a:rPr lang="en-US" altLang="zh-CN" dirty="0"/>
              <a:t>--</a:t>
            </a:r>
            <a:r>
              <a:rPr lang="zh-CN" altLang="en-US" dirty="0"/>
              <a:t>  </a:t>
            </a:r>
            <a:r>
              <a:rPr lang="en-US" dirty="0"/>
              <a:t>Env</a:t>
            </a:r>
            <a:r>
              <a:rPr lang="en-US" altLang="zh-CN" dirty="0"/>
              <a:t>.</a:t>
            </a:r>
            <a:r>
              <a:rPr lang="en-US" dirty="0"/>
              <a:t> &amp; Dem</a:t>
            </a:r>
            <a:r>
              <a:rPr lang="en-US" altLang="zh-CN" dirty="0"/>
              <a:t>.</a:t>
            </a:r>
            <a:r>
              <a:rPr lang="zh-CN" altLang="en-US" dirty="0"/>
              <a:t> </a:t>
            </a:r>
            <a:r>
              <a:rPr lang="en-US" dirty="0"/>
              <a:t>Data</a:t>
            </a:r>
          </a:p>
        </p:txBody>
      </p:sp>
      <p:sp>
        <p:nvSpPr>
          <p:cNvPr id="3" name="Content Placeholder 2">
            <a:extLst>
              <a:ext uri="{FF2B5EF4-FFF2-40B4-BE49-F238E27FC236}">
                <a16:creationId xmlns:a16="http://schemas.microsoft.com/office/drawing/2014/main" id="{0A0F85FD-85A8-8B70-D19E-8BA75B0E3D37}"/>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solidFill>
                  <a:srgbClr val="FF0000"/>
                </a:solidFill>
              </a:rPr>
              <a:t>Annual (Max. and Min.)</a:t>
            </a:r>
            <a:r>
              <a:rPr lang="en-US" dirty="0"/>
              <a:t> and </a:t>
            </a:r>
            <a:r>
              <a:rPr lang="en-US" dirty="0">
                <a:solidFill>
                  <a:srgbClr val="FF0000"/>
                </a:solidFill>
              </a:rPr>
              <a:t>Monthly average</a:t>
            </a:r>
            <a:r>
              <a:rPr lang="en-US" dirty="0"/>
              <a:t> data extracted from ERA5-Land monthly averaged data (1950-present) from the Copernicus Climate Data Store</a:t>
            </a:r>
          </a:p>
          <a:p>
            <a:pPr marL="514350" indent="-514350">
              <a:buFont typeface="+mj-lt"/>
              <a:buAutoNum type="arabicPeriod"/>
            </a:pPr>
            <a:r>
              <a:rPr lang="en-US" dirty="0">
                <a:solidFill>
                  <a:srgbClr val="FF0000"/>
                </a:solidFill>
              </a:rPr>
              <a:t>Continuous Land cover </a:t>
            </a:r>
            <a:r>
              <a:rPr lang="en-US" dirty="0"/>
              <a:t>data extracted from </a:t>
            </a:r>
            <a:r>
              <a:rPr lang="en-US" dirty="0" err="1"/>
              <a:t>EarthEnv.org</a:t>
            </a:r>
            <a:endParaRPr lang="en-US" dirty="0"/>
          </a:p>
          <a:p>
            <a:pPr marL="514350" indent="-514350">
              <a:buFont typeface="+mj-lt"/>
              <a:buAutoNum type="arabicPeriod"/>
            </a:pPr>
            <a:r>
              <a:rPr lang="en-US" dirty="0">
                <a:solidFill>
                  <a:srgbClr val="FF0000"/>
                </a:solidFill>
              </a:rPr>
              <a:t>Birds count </a:t>
            </a:r>
            <a:r>
              <a:rPr lang="en-US" dirty="0"/>
              <a:t>and</a:t>
            </a:r>
            <a:r>
              <a:rPr lang="en-US" dirty="0">
                <a:solidFill>
                  <a:srgbClr val="FF0000"/>
                </a:solidFill>
              </a:rPr>
              <a:t> Phylodiversity index </a:t>
            </a:r>
            <a:r>
              <a:rPr lang="en-US" dirty="0"/>
              <a:t>extracted from eBird database.</a:t>
            </a:r>
          </a:p>
          <a:p>
            <a:pPr marL="514350" indent="-514350">
              <a:buFont typeface="+mj-lt"/>
              <a:buAutoNum type="arabicPeriod"/>
            </a:pPr>
            <a:r>
              <a:rPr lang="en-US" dirty="0"/>
              <a:t>Demographic extracted from U.S. Census Bureau (</a:t>
            </a:r>
            <a:r>
              <a:rPr lang="en-US" dirty="0">
                <a:solidFill>
                  <a:srgbClr val="FF0000"/>
                </a:solidFill>
              </a:rPr>
              <a:t>population, poverty estimates, and land area data</a:t>
            </a:r>
            <a:r>
              <a:rPr lang="en-US" dirty="0"/>
              <a:t>) </a:t>
            </a:r>
          </a:p>
          <a:p>
            <a:pPr marL="514350" indent="-514350">
              <a:buFont typeface="+mj-lt"/>
              <a:buAutoNum type="arabicPeriod"/>
            </a:pPr>
            <a:endParaRPr lang="en-US" dirty="0"/>
          </a:p>
          <a:p>
            <a:pPr marL="0" indent="0">
              <a:buNone/>
            </a:pPr>
            <a:r>
              <a:rPr lang="en-US" sz="1900" dirty="0"/>
              <a:t>** (1-3) county data is represented by the data extracted at county seat coordinate.</a:t>
            </a:r>
          </a:p>
          <a:p>
            <a:endParaRPr lang="en-US" dirty="0"/>
          </a:p>
        </p:txBody>
      </p:sp>
    </p:spTree>
    <p:extLst>
      <p:ext uri="{BB962C8B-B14F-4D97-AF65-F5344CB8AC3E}">
        <p14:creationId xmlns:p14="http://schemas.microsoft.com/office/powerpoint/2010/main" val="400711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EF73-E86A-6A61-0C57-E17541D55CA3}"/>
              </a:ext>
            </a:extLst>
          </p:cNvPr>
          <p:cNvSpPr>
            <a:spLocks noGrp="1"/>
          </p:cNvSpPr>
          <p:nvPr>
            <p:ph type="title"/>
          </p:nvPr>
        </p:nvSpPr>
        <p:spPr/>
        <p:txBody>
          <a:bodyPr/>
          <a:lstStyle/>
          <a:p>
            <a:r>
              <a:rPr lang="en-US" altLang="zh-CN" sz="5400" dirty="0"/>
              <a:t>Innovation</a:t>
            </a:r>
            <a:endParaRPr lang="en-US" dirty="0"/>
          </a:p>
        </p:txBody>
      </p:sp>
      <p:sp>
        <p:nvSpPr>
          <p:cNvPr id="4" name="Content Placeholder 2">
            <a:extLst>
              <a:ext uri="{FF2B5EF4-FFF2-40B4-BE49-F238E27FC236}">
                <a16:creationId xmlns:a16="http://schemas.microsoft.com/office/drawing/2014/main" id="{A7EC2FFD-0BBC-A01A-6B4F-32400E0B6169}"/>
              </a:ext>
            </a:extLst>
          </p:cNvPr>
          <p:cNvSpPr>
            <a:spLocks noGrp="1"/>
          </p:cNvSpPr>
          <p:nvPr>
            <p:ph idx="1"/>
          </p:nvPr>
        </p:nvSpPr>
        <p:spPr>
          <a:xfrm>
            <a:off x="700605" y="2103554"/>
            <a:ext cx="5032706" cy="4475921"/>
          </a:xfrm>
        </p:spPr>
        <p:txBody>
          <a:bodyPr anchor="t">
            <a:normAutofit lnSpcReduction="10000"/>
          </a:bodyPr>
          <a:lstStyle/>
          <a:p>
            <a:pPr>
              <a:lnSpc>
                <a:spcPct val="100000"/>
              </a:lnSpc>
            </a:pPr>
            <a:r>
              <a:rPr lang="en-US" sz="1600" b="1" dirty="0"/>
              <a:t>Interdisciplinary Bioinformatics</a:t>
            </a:r>
            <a:r>
              <a:rPr lang="en-US" sz="1600" dirty="0"/>
              <a:t>: Unraveling the complex interplay between environmental factors, vector biology, and pathogen dynamics to assist public health strategies.</a:t>
            </a:r>
          </a:p>
          <a:p>
            <a:pPr>
              <a:lnSpc>
                <a:spcPct val="100000"/>
              </a:lnSpc>
            </a:pPr>
            <a:r>
              <a:rPr lang="en-US" sz="1600" b="1" dirty="0"/>
              <a:t>Advanced Computational Tools</a:t>
            </a:r>
            <a:r>
              <a:rPr lang="en-US" sz="1600" dirty="0"/>
              <a:t>: Dissecting the intricate influences on West Nile virus transmission, focusing on the subtleties beyond direct environmental and demographic impacts.</a:t>
            </a:r>
          </a:p>
          <a:p>
            <a:pPr>
              <a:lnSpc>
                <a:spcPct val="100000"/>
              </a:lnSpc>
            </a:pPr>
            <a:r>
              <a:rPr lang="en-US" sz="1600" b="1" dirty="0"/>
              <a:t>Broader Data Spectrum</a:t>
            </a:r>
            <a:r>
              <a:rPr lang="en-US" sz="1600" dirty="0"/>
              <a:t>: Refining models with a comprehensive data approach to reveal critical, yet overlooked, aspects of disease ecology vital for combating vector-borne diseases.</a:t>
            </a:r>
          </a:p>
          <a:p>
            <a:pPr>
              <a:lnSpc>
                <a:spcPct val="100000"/>
              </a:lnSpc>
            </a:pPr>
            <a:r>
              <a:rPr lang="en-US" sz="1600" b="1" dirty="0"/>
              <a:t>Unveiling Hidden Patterns</a:t>
            </a:r>
            <a:r>
              <a:rPr lang="en-US" sz="1600" dirty="0"/>
              <a:t>: Through the integration of diverse data, we aim to illuminate patterns previously unrecognized, significantly impacting health outcomes and prevention strategies.</a:t>
            </a:r>
          </a:p>
          <a:p>
            <a:pPr>
              <a:lnSpc>
                <a:spcPct val="100000"/>
              </a:lnSpc>
            </a:pPr>
            <a:endParaRPr lang="en-US" sz="1600" dirty="0"/>
          </a:p>
        </p:txBody>
      </p:sp>
      <p:grpSp>
        <p:nvGrpSpPr>
          <p:cNvPr id="5" name="Group 4">
            <a:extLst>
              <a:ext uri="{FF2B5EF4-FFF2-40B4-BE49-F238E27FC236}">
                <a16:creationId xmlns:a16="http://schemas.microsoft.com/office/drawing/2014/main" id="{3651F542-E98C-AC16-5BDC-BA8935FBAABF}"/>
              </a:ext>
            </a:extLst>
          </p:cNvPr>
          <p:cNvGrpSpPr/>
          <p:nvPr/>
        </p:nvGrpSpPr>
        <p:grpSpPr>
          <a:xfrm>
            <a:off x="6156960" y="1408782"/>
            <a:ext cx="5458968" cy="4937418"/>
            <a:chOff x="5382895" y="1797303"/>
            <a:chExt cx="5407025" cy="4890437"/>
          </a:xfrm>
        </p:grpSpPr>
        <p:sp>
          <p:nvSpPr>
            <p:cNvPr id="6" name="Oval 5">
              <a:extLst>
                <a:ext uri="{FF2B5EF4-FFF2-40B4-BE49-F238E27FC236}">
                  <a16:creationId xmlns:a16="http://schemas.microsoft.com/office/drawing/2014/main" id="{84855D31-D9D2-FD14-1A89-2EDD62C31ACE}"/>
                </a:ext>
              </a:extLst>
            </p:cNvPr>
            <p:cNvSpPr/>
            <p:nvPr/>
          </p:nvSpPr>
          <p:spPr>
            <a:xfrm>
              <a:off x="5986625" y="2397938"/>
              <a:ext cx="4521479" cy="395260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D91B51E-7583-1E1C-5E3C-5EC9E66FBC57}"/>
                </a:ext>
              </a:extLst>
            </p:cNvPr>
            <p:cNvPicPr>
              <a:picLocks noChangeAspect="1"/>
            </p:cNvPicPr>
            <p:nvPr/>
          </p:nvPicPr>
          <p:blipFill>
            <a:blip r:embed="rId3"/>
            <a:srcRect/>
            <a:stretch/>
          </p:blipFill>
          <p:spPr>
            <a:xfrm>
              <a:off x="7706209" y="3544927"/>
              <a:ext cx="1395189" cy="1395189"/>
            </a:xfrm>
            <a:prstGeom prst="rect">
              <a:avLst/>
            </a:prstGeom>
          </p:spPr>
        </p:pic>
        <p:pic>
          <p:nvPicPr>
            <p:cNvPr id="8" name="Picture 7" descr="A logo of birds in a circle&#10;&#10;Description automatically generated">
              <a:extLst>
                <a:ext uri="{FF2B5EF4-FFF2-40B4-BE49-F238E27FC236}">
                  <a16:creationId xmlns:a16="http://schemas.microsoft.com/office/drawing/2014/main" id="{B3D7BDC0-F1B1-898E-B036-FCAF6201BEB3}"/>
                </a:ext>
              </a:extLst>
            </p:cNvPr>
            <p:cNvPicPr>
              <a:picLocks noChangeAspect="1"/>
            </p:cNvPicPr>
            <p:nvPr/>
          </p:nvPicPr>
          <p:blipFill>
            <a:blip r:embed="rId4"/>
            <a:stretch>
              <a:fillRect/>
            </a:stretch>
          </p:blipFill>
          <p:spPr>
            <a:xfrm>
              <a:off x="5382895" y="3531180"/>
              <a:ext cx="1402867" cy="1395189"/>
            </a:xfrm>
            <a:prstGeom prst="rect">
              <a:avLst/>
            </a:prstGeom>
          </p:spPr>
        </p:pic>
        <p:pic>
          <p:nvPicPr>
            <p:cNvPr id="9" name="Picture 8" descr="A group of people in a roller coaster&#10;&#10;Description automatically generated">
              <a:extLst>
                <a:ext uri="{FF2B5EF4-FFF2-40B4-BE49-F238E27FC236}">
                  <a16:creationId xmlns:a16="http://schemas.microsoft.com/office/drawing/2014/main" id="{241FDABF-9093-1A67-F422-1AB34D8B9258}"/>
                </a:ext>
              </a:extLst>
            </p:cNvPr>
            <p:cNvPicPr>
              <a:picLocks noChangeAspect="1"/>
            </p:cNvPicPr>
            <p:nvPr/>
          </p:nvPicPr>
          <p:blipFill>
            <a:blip r:embed="rId5"/>
            <a:stretch>
              <a:fillRect/>
            </a:stretch>
          </p:blipFill>
          <p:spPr>
            <a:xfrm>
              <a:off x="9387053" y="2329191"/>
              <a:ext cx="1402867" cy="1395189"/>
            </a:xfrm>
            <a:prstGeom prst="rect">
              <a:avLst/>
            </a:prstGeom>
          </p:spPr>
        </p:pic>
        <p:pic>
          <p:nvPicPr>
            <p:cNvPr id="10" name="Picture 9" descr="A group of icons&#10;&#10;Description automatically generated">
              <a:extLst>
                <a:ext uri="{FF2B5EF4-FFF2-40B4-BE49-F238E27FC236}">
                  <a16:creationId xmlns:a16="http://schemas.microsoft.com/office/drawing/2014/main" id="{6F5FCBC3-A1E7-9C0C-0FF5-D4AF8C3B05EC}"/>
                </a:ext>
              </a:extLst>
            </p:cNvPr>
            <p:cNvPicPr>
              <a:picLocks noChangeAspect="1"/>
            </p:cNvPicPr>
            <p:nvPr/>
          </p:nvPicPr>
          <p:blipFill>
            <a:blip r:embed="rId6"/>
            <a:stretch>
              <a:fillRect/>
            </a:stretch>
          </p:blipFill>
          <p:spPr>
            <a:xfrm>
              <a:off x="9105237" y="5165065"/>
              <a:ext cx="1402867" cy="1395189"/>
            </a:xfrm>
            <a:prstGeom prst="rect">
              <a:avLst/>
            </a:prstGeom>
          </p:spPr>
        </p:pic>
        <p:pic>
          <p:nvPicPr>
            <p:cNvPr id="11" name="Picture 10" descr="A black and white logo&#10;&#10;Description automatically generated">
              <a:extLst>
                <a:ext uri="{FF2B5EF4-FFF2-40B4-BE49-F238E27FC236}">
                  <a16:creationId xmlns:a16="http://schemas.microsoft.com/office/drawing/2014/main" id="{DF67F444-7AFA-CE5B-07CE-1935B84EEF01}"/>
                </a:ext>
              </a:extLst>
            </p:cNvPr>
            <p:cNvPicPr>
              <a:picLocks noChangeAspect="1"/>
            </p:cNvPicPr>
            <p:nvPr/>
          </p:nvPicPr>
          <p:blipFill>
            <a:blip r:embed="rId7"/>
            <a:stretch>
              <a:fillRect/>
            </a:stretch>
          </p:blipFill>
          <p:spPr>
            <a:xfrm>
              <a:off x="6785762" y="1797303"/>
              <a:ext cx="1402867" cy="1395189"/>
            </a:xfrm>
            <a:prstGeom prst="rect">
              <a:avLst/>
            </a:prstGeom>
          </p:spPr>
        </p:pic>
        <p:pic>
          <p:nvPicPr>
            <p:cNvPr id="12" name="Picture 11" descr="A black and white square with a landscape&#10;&#10;Description automatically generated">
              <a:extLst>
                <a:ext uri="{FF2B5EF4-FFF2-40B4-BE49-F238E27FC236}">
                  <a16:creationId xmlns:a16="http://schemas.microsoft.com/office/drawing/2014/main" id="{41667D6D-BE48-1830-911A-CBC402B53B2D}"/>
                </a:ext>
              </a:extLst>
            </p:cNvPr>
            <p:cNvPicPr>
              <a:picLocks noChangeAspect="1"/>
            </p:cNvPicPr>
            <p:nvPr/>
          </p:nvPicPr>
          <p:blipFill>
            <a:blip r:embed="rId8"/>
            <a:stretch>
              <a:fillRect/>
            </a:stretch>
          </p:blipFill>
          <p:spPr>
            <a:xfrm>
              <a:off x="6449729" y="5292551"/>
              <a:ext cx="1402867" cy="1395189"/>
            </a:xfrm>
            <a:prstGeom prst="rect">
              <a:avLst/>
            </a:prstGeom>
          </p:spPr>
        </p:pic>
        <p:cxnSp>
          <p:nvCxnSpPr>
            <p:cNvPr id="13" name="Straight Arrow Connector 12">
              <a:extLst>
                <a:ext uri="{FF2B5EF4-FFF2-40B4-BE49-F238E27FC236}">
                  <a16:creationId xmlns:a16="http://schemas.microsoft.com/office/drawing/2014/main" id="{789B7C68-374A-4FD4-5DD6-F2B6913C64A1}"/>
                </a:ext>
              </a:extLst>
            </p:cNvPr>
            <p:cNvCxnSpPr>
              <a:cxnSpLocks/>
              <a:endCxn id="7" idx="0"/>
            </p:cNvCxnSpPr>
            <p:nvPr/>
          </p:nvCxnSpPr>
          <p:spPr>
            <a:xfrm>
              <a:off x="7852596" y="3060619"/>
              <a:ext cx="551207" cy="4843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87B1C8A-9E42-2C53-4A6B-4251E4CB9481}"/>
                </a:ext>
              </a:extLst>
            </p:cNvPr>
            <p:cNvCxnSpPr>
              <a:stCxn id="9" idx="2"/>
              <a:endCxn id="7" idx="3"/>
            </p:cNvCxnSpPr>
            <p:nvPr/>
          </p:nvCxnSpPr>
          <p:spPr>
            <a:xfrm rot="5400000">
              <a:off x="9337791" y="3491826"/>
              <a:ext cx="518141" cy="983249"/>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69313E-0C9D-3271-696E-DDBE1FDBCFD8}"/>
                </a:ext>
              </a:extLst>
            </p:cNvPr>
            <p:cNvCxnSpPr>
              <a:cxnSpLocks/>
              <a:stCxn id="8" idx="3"/>
              <a:endCxn id="7" idx="1"/>
            </p:cNvCxnSpPr>
            <p:nvPr/>
          </p:nvCxnSpPr>
          <p:spPr>
            <a:xfrm>
              <a:off x="6785762" y="4228774"/>
              <a:ext cx="916608" cy="137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4F9F83E-3FBA-8876-D94B-50DBA264E5A7}"/>
                </a:ext>
              </a:extLst>
            </p:cNvPr>
            <p:cNvCxnSpPr>
              <a:cxnSpLocks/>
              <a:stCxn id="12" idx="3"/>
            </p:cNvCxnSpPr>
            <p:nvPr/>
          </p:nvCxnSpPr>
          <p:spPr>
            <a:xfrm flipV="1">
              <a:off x="7852596" y="4940116"/>
              <a:ext cx="416512" cy="1050029"/>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CC287186-873E-41E1-06A8-47C9ED20C36B}"/>
                </a:ext>
              </a:extLst>
            </p:cNvPr>
            <p:cNvCxnSpPr>
              <a:cxnSpLocks/>
              <a:stCxn id="10" idx="1"/>
              <a:endCxn id="7" idx="2"/>
            </p:cNvCxnSpPr>
            <p:nvPr/>
          </p:nvCxnSpPr>
          <p:spPr>
            <a:xfrm rot="10800000">
              <a:off x="8403803" y="4940117"/>
              <a:ext cx="701434" cy="922543"/>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9371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B221-515C-2974-AEF2-27327B0AA282}"/>
              </a:ext>
            </a:extLst>
          </p:cNvPr>
          <p:cNvSpPr>
            <a:spLocks noGrp="1"/>
          </p:cNvSpPr>
          <p:nvPr>
            <p:ph type="title"/>
          </p:nvPr>
        </p:nvSpPr>
        <p:spPr/>
        <p:txBody>
          <a:bodyPr/>
          <a:lstStyle/>
          <a:p>
            <a:r>
              <a:rPr lang="en-US" altLang="zh-CN" dirty="0"/>
              <a:t>Challenges</a:t>
            </a:r>
            <a:r>
              <a:rPr lang="zh-CN" altLang="en-US" dirty="0"/>
              <a:t> </a:t>
            </a:r>
            <a:r>
              <a:rPr lang="en-US" altLang="zh-CN" dirty="0"/>
              <a:t>in</a:t>
            </a:r>
            <a:r>
              <a:rPr lang="zh-CN" altLang="en-US" dirty="0"/>
              <a:t> </a:t>
            </a:r>
            <a:r>
              <a:rPr lang="en-US" altLang="zh-CN" dirty="0"/>
              <a:t>Data</a:t>
            </a:r>
            <a:r>
              <a:rPr lang="zh-CN" altLang="en-US" dirty="0"/>
              <a:t> </a:t>
            </a:r>
            <a:r>
              <a:rPr lang="en-US" altLang="zh-CN" dirty="0"/>
              <a:t>Collection</a:t>
            </a:r>
            <a:endParaRPr lang="en-US" dirty="0"/>
          </a:p>
        </p:txBody>
      </p:sp>
      <p:sp>
        <p:nvSpPr>
          <p:cNvPr id="3" name="Content Placeholder 2">
            <a:extLst>
              <a:ext uri="{FF2B5EF4-FFF2-40B4-BE49-F238E27FC236}">
                <a16:creationId xmlns:a16="http://schemas.microsoft.com/office/drawing/2014/main" id="{3F01576A-6F8F-A1F0-E57A-F3DE9E74A87D}"/>
              </a:ext>
            </a:extLst>
          </p:cNvPr>
          <p:cNvSpPr>
            <a:spLocks noGrp="1"/>
          </p:cNvSpPr>
          <p:nvPr>
            <p:ph idx="1"/>
          </p:nvPr>
        </p:nvSpPr>
        <p:spPr/>
        <p:txBody>
          <a:bodyPr>
            <a:normAutofit fontScale="70000" lnSpcReduction="20000"/>
          </a:bodyPr>
          <a:lstStyle/>
          <a:p>
            <a:pPr marL="514350" indent="-514350">
              <a:buFont typeface="+mj-lt"/>
              <a:buAutoNum type="arabicPeriod"/>
            </a:pPr>
            <a:r>
              <a:rPr lang="en-US" altLang="zh-CN" dirty="0"/>
              <a:t>Data</a:t>
            </a:r>
            <a:r>
              <a:rPr lang="zh-CN" altLang="en-US" dirty="0"/>
              <a:t> </a:t>
            </a:r>
            <a:r>
              <a:rPr lang="en-US" altLang="zh-CN" dirty="0"/>
              <a:t>source</a:t>
            </a:r>
            <a:r>
              <a:rPr lang="zh-CN" altLang="en-US" dirty="0"/>
              <a:t> </a:t>
            </a:r>
            <a:r>
              <a:rPr lang="en-US" altLang="zh-CN" dirty="0"/>
              <a:t>integration:</a:t>
            </a:r>
            <a:r>
              <a:rPr lang="zh-CN" altLang="en-US" dirty="0"/>
              <a:t> </a:t>
            </a:r>
            <a:endParaRPr lang="en-US" altLang="zh-CN" dirty="0"/>
          </a:p>
          <a:p>
            <a:pPr lvl="1"/>
            <a:r>
              <a:rPr lang="en-US" altLang="zh-CN" dirty="0"/>
              <a:t>Name</a:t>
            </a:r>
            <a:r>
              <a:rPr lang="zh-CN" altLang="en-US" dirty="0"/>
              <a:t> </a:t>
            </a:r>
            <a:r>
              <a:rPr lang="en-US" altLang="zh-CN" dirty="0"/>
              <a:t>inconsistent</a:t>
            </a:r>
          </a:p>
          <a:p>
            <a:pPr lvl="2"/>
            <a:r>
              <a:rPr lang="en-US" altLang="zh-CN" dirty="0"/>
              <a:t>Virginia</a:t>
            </a:r>
            <a:r>
              <a:rPr lang="zh-CN" altLang="en-US" dirty="0"/>
              <a:t> </a:t>
            </a:r>
            <a:r>
              <a:rPr lang="en-US" altLang="zh-CN" dirty="0"/>
              <a:t>has</a:t>
            </a:r>
            <a:r>
              <a:rPr lang="zh-CN" altLang="en-US" dirty="0"/>
              <a:t> </a:t>
            </a:r>
            <a:r>
              <a:rPr lang="en-US" altLang="zh-CN" dirty="0"/>
              <a:t>no</a:t>
            </a:r>
            <a:r>
              <a:rPr lang="zh-CN" altLang="en-US" dirty="0"/>
              <a:t> </a:t>
            </a:r>
            <a:r>
              <a:rPr lang="en-US" altLang="zh-CN" dirty="0"/>
              <a:t>county</a:t>
            </a:r>
            <a:r>
              <a:rPr lang="zh-CN" altLang="en-US" dirty="0"/>
              <a:t> </a:t>
            </a:r>
            <a:r>
              <a:rPr lang="en-US" altLang="zh-CN" dirty="0"/>
              <a:t>but</a:t>
            </a:r>
            <a:r>
              <a:rPr lang="zh-CN" altLang="en-US" dirty="0"/>
              <a:t> </a:t>
            </a:r>
            <a:r>
              <a:rPr lang="en-US" altLang="zh-CN" dirty="0"/>
              <a:t>City</a:t>
            </a:r>
            <a:r>
              <a:rPr lang="zh-CN" altLang="en-US" dirty="0"/>
              <a:t> </a:t>
            </a:r>
            <a:r>
              <a:rPr lang="en-US" altLang="zh-CN" dirty="0"/>
              <a:t>name,</a:t>
            </a:r>
            <a:r>
              <a:rPr lang="zh-CN" altLang="en-US" dirty="0"/>
              <a:t> </a:t>
            </a:r>
            <a:r>
              <a:rPr lang="en-US" altLang="zh-CN" dirty="0"/>
              <a:t>some</a:t>
            </a:r>
            <a:r>
              <a:rPr lang="zh-CN" altLang="en-US" dirty="0"/>
              <a:t> </a:t>
            </a:r>
            <a:r>
              <a:rPr lang="en-US" altLang="zh-CN" dirty="0"/>
              <a:t>called</a:t>
            </a:r>
            <a:r>
              <a:rPr lang="zh-CN" altLang="en-US" dirty="0"/>
              <a:t> </a:t>
            </a:r>
            <a:r>
              <a:rPr lang="en-US" altLang="zh-CN" dirty="0"/>
              <a:t>xxx</a:t>
            </a:r>
            <a:r>
              <a:rPr lang="zh-CN" altLang="en-US" dirty="0"/>
              <a:t> </a:t>
            </a:r>
            <a:r>
              <a:rPr lang="en-US" altLang="zh-CN" dirty="0"/>
              <a:t>City</a:t>
            </a:r>
            <a:r>
              <a:rPr lang="zh-CN" altLang="en-US" dirty="0"/>
              <a:t> </a:t>
            </a:r>
            <a:r>
              <a:rPr lang="en-US" altLang="zh-CN" dirty="0"/>
              <a:t>or</a:t>
            </a:r>
            <a:r>
              <a:rPr lang="zh-CN" altLang="en-US" dirty="0"/>
              <a:t> </a:t>
            </a:r>
            <a:r>
              <a:rPr lang="en-US" altLang="zh-CN" dirty="0"/>
              <a:t>just</a:t>
            </a:r>
            <a:r>
              <a:rPr lang="zh-CN" altLang="en-US" dirty="0"/>
              <a:t> </a:t>
            </a:r>
            <a:r>
              <a:rPr lang="en-US" altLang="zh-CN" dirty="0"/>
              <a:t>xxx.</a:t>
            </a:r>
            <a:r>
              <a:rPr lang="zh-CN" altLang="en-US" dirty="0"/>
              <a:t> </a:t>
            </a:r>
            <a:r>
              <a:rPr lang="en-US" altLang="zh-CN" dirty="0"/>
              <a:t>This</a:t>
            </a:r>
            <a:r>
              <a:rPr lang="zh-CN" altLang="en-US" dirty="0"/>
              <a:t> </a:t>
            </a:r>
            <a:r>
              <a:rPr lang="en-US" altLang="zh-CN" dirty="0"/>
              <a:t>can</a:t>
            </a:r>
            <a:r>
              <a:rPr lang="zh-CN" altLang="en-US" dirty="0"/>
              <a:t> </a:t>
            </a:r>
            <a:r>
              <a:rPr lang="en-US" altLang="zh-CN" dirty="0"/>
              <a:t>show</a:t>
            </a:r>
            <a:r>
              <a:rPr lang="zh-CN" altLang="en-US" dirty="0"/>
              <a:t> </a:t>
            </a:r>
            <a:r>
              <a:rPr lang="en-US" altLang="zh-CN" dirty="0"/>
              <a:t>up</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file.</a:t>
            </a:r>
          </a:p>
          <a:p>
            <a:pPr lvl="2"/>
            <a:r>
              <a:rPr lang="en-US" altLang="zh-CN" dirty="0"/>
              <a:t>Louisiana</a:t>
            </a:r>
            <a:r>
              <a:rPr lang="zh-CN" altLang="en-US" dirty="0"/>
              <a:t> </a:t>
            </a:r>
            <a:r>
              <a:rPr lang="en-US" altLang="zh-CN" dirty="0"/>
              <a:t>use</a:t>
            </a:r>
            <a:r>
              <a:rPr lang="zh-CN" altLang="en-US" dirty="0"/>
              <a:t> </a:t>
            </a:r>
            <a:r>
              <a:rPr lang="en-US" altLang="zh-CN" dirty="0"/>
              <a:t>parish</a:t>
            </a:r>
            <a:r>
              <a:rPr lang="zh-CN" altLang="en-US" dirty="0"/>
              <a:t> </a:t>
            </a:r>
            <a:r>
              <a:rPr lang="en-US" altLang="zh-CN" dirty="0"/>
              <a:t>instead</a:t>
            </a:r>
            <a:r>
              <a:rPr lang="zh-CN" altLang="en-US" dirty="0"/>
              <a:t> </a:t>
            </a:r>
            <a:r>
              <a:rPr lang="en-US" altLang="zh-CN" dirty="0"/>
              <a:t>of</a:t>
            </a:r>
            <a:r>
              <a:rPr lang="zh-CN" altLang="en-US" dirty="0"/>
              <a:t> </a:t>
            </a:r>
            <a:r>
              <a:rPr lang="en-US" altLang="zh-CN" dirty="0"/>
              <a:t>County.</a:t>
            </a:r>
          </a:p>
          <a:p>
            <a:pPr lvl="2"/>
            <a:r>
              <a:rPr lang="en-US" altLang="zh-CN" dirty="0"/>
              <a:t>Some</a:t>
            </a:r>
            <a:r>
              <a:rPr lang="zh-CN" altLang="en-US" dirty="0"/>
              <a:t> </a:t>
            </a:r>
            <a:r>
              <a:rPr lang="en-US" altLang="zh-CN" dirty="0"/>
              <a:t>county</a:t>
            </a:r>
            <a:r>
              <a:rPr lang="zh-CN" altLang="en-US" dirty="0"/>
              <a:t> </a:t>
            </a:r>
            <a:r>
              <a:rPr lang="en-US" altLang="zh-CN" dirty="0"/>
              <a:t>called</a:t>
            </a:r>
            <a:r>
              <a:rPr lang="zh-CN" altLang="en-US" dirty="0"/>
              <a:t> </a:t>
            </a:r>
            <a:r>
              <a:rPr lang="en-US" altLang="zh-CN" dirty="0"/>
              <a:t>call</a:t>
            </a:r>
            <a:r>
              <a:rPr lang="zh-CN" altLang="en-US" dirty="0"/>
              <a:t> </a:t>
            </a:r>
            <a:r>
              <a:rPr lang="en-US" altLang="zh-CN" dirty="0"/>
              <a:t>Mecklenburg,</a:t>
            </a:r>
            <a:r>
              <a:rPr lang="zh-CN" altLang="en-US" dirty="0"/>
              <a:t> </a:t>
            </a:r>
            <a:r>
              <a:rPr lang="en-US" altLang="zh-CN" dirty="0"/>
              <a:t>or</a:t>
            </a:r>
            <a:r>
              <a:rPr lang="zh-CN" altLang="en-US" dirty="0"/>
              <a:t> </a:t>
            </a:r>
            <a:r>
              <a:rPr lang="en-US" altLang="zh-CN" dirty="0" err="1"/>
              <a:t>Meck</a:t>
            </a:r>
            <a:r>
              <a:rPr lang="en-US" altLang="zh-CN" dirty="0"/>
              <a:t>.</a:t>
            </a:r>
            <a:r>
              <a:rPr lang="zh-CN" altLang="en-US" dirty="0"/>
              <a:t> </a:t>
            </a:r>
            <a:r>
              <a:rPr lang="en-US" altLang="zh-CN" dirty="0"/>
              <a:t>Or</a:t>
            </a:r>
            <a:r>
              <a:rPr lang="zh-CN" altLang="en-US" dirty="0"/>
              <a:t> </a:t>
            </a:r>
            <a:r>
              <a:rPr lang="en-US" altLang="zh-CN" dirty="0"/>
              <a:t>Mecklenburg</a:t>
            </a:r>
            <a:r>
              <a:rPr lang="zh-CN" altLang="en-US" dirty="0"/>
              <a:t> </a:t>
            </a:r>
            <a:r>
              <a:rPr lang="en-US" altLang="zh-CN" dirty="0"/>
              <a:t>County</a:t>
            </a:r>
          </a:p>
          <a:p>
            <a:pPr lvl="2"/>
            <a:r>
              <a:rPr lang="en-US" altLang="zh-CN" dirty="0"/>
              <a:t>County</a:t>
            </a:r>
            <a:r>
              <a:rPr lang="zh-CN" altLang="en-US" dirty="0"/>
              <a:t> </a:t>
            </a:r>
            <a:r>
              <a:rPr lang="en-US" altLang="zh-CN" dirty="0"/>
              <a:t>Name</a:t>
            </a:r>
            <a:r>
              <a:rPr lang="zh-CN" altLang="en-US" dirty="0"/>
              <a:t> </a:t>
            </a:r>
            <a:r>
              <a:rPr lang="en-US" altLang="zh-CN" dirty="0"/>
              <a:t>changed</a:t>
            </a:r>
            <a:r>
              <a:rPr lang="zh-CN" altLang="en-US" dirty="0"/>
              <a:t> </a:t>
            </a:r>
            <a:r>
              <a:rPr lang="en-US" altLang="zh-CN" dirty="0"/>
              <a:t>over</a:t>
            </a:r>
            <a:r>
              <a:rPr lang="zh-CN" altLang="en-US" dirty="0"/>
              <a:t> </a:t>
            </a:r>
            <a:r>
              <a:rPr lang="en-US" altLang="zh-CN" dirty="0"/>
              <a:t>the</a:t>
            </a:r>
            <a:r>
              <a:rPr lang="zh-CN" altLang="en-US" dirty="0"/>
              <a:t> </a:t>
            </a:r>
            <a:r>
              <a:rPr lang="en-US" altLang="zh-CN" dirty="0"/>
              <a:t>past</a:t>
            </a:r>
            <a:r>
              <a:rPr lang="zh-CN" altLang="en-US" dirty="0"/>
              <a:t> </a:t>
            </a:r>
            <a:r>
              <a:rPr lang="en-US" altLang="zh-CN" dirty="0"/>
              <a:t>years.</a:t>
            </a:r>
            <a:r>
              <a:rPr lang="zh-CN" altLang="en-US" dirty="0"/>
              <a:t> </a:t>
            </a:r>
            <a:endParaRPr lang="en-US" altLang="zh-CN" dirty="0"/>
          </a:p>
          <a:p>
            <a:pPr lvl="2"/>
            <a:r>
              <a:rPr lang="en-US" altLang="zh-CN" dirty="0"/>
              <a:t>correct</a:t>
            </a:r>
            <a:r>
              <a:rPr lang="zh-CN" altLang="en-US" dirty="0"/>
              <a:t> </a:t>
            </a:r>
            <a:r>
              <a:rPr lang="en-US" altLang="zh-CN" dirty="0"/>
              <a:t>typo</a:t>
            </a:r>
            <a:r>
              <a:rPr lang="zh-CN" altLang="en-US" dirty="0"/>
              <a:t> </a:t>
            </a:r>
            <a:r>
              <a:rPr lang="en-US" altLang="zh-CN" dirty="0"/>
              <a:t>in</a:t>
            </a:r>
            <a:r>
              <a:rPr lang="zh-CN" altLang="en-US" dirty="0"/>
              <a:t> </a:t>
            </a:r>
            <a:r>
              <a:rPr lang="en-US" altLang="zh-CN" dirty="0"/>
              <a:t>the</a:t>
            </a:r>
            <a:r>
              <a:rPr lang="zh-CN" altLang="en-US" dirty="0"/>
              <a:t> </a:t>
            </a:r>
            <a:r>
              <a:rPr lang="en-US" altLang="zh-CN" dirty="0"/>
              <a:t>county</a:t>
            </a:r>
            <a:r>
              <a:rPr lang="zh-CN" altLang="en-US" dirty="0"/>
              <a:t> </a:t>
            </a:r>
            <a:r>
              <a:rPr lang="en-US" altLang="zh-CN" dirty="0"/>
              <a:t>name</a:t>
            </a:r>
            <a:r>
              <a:rPr lang="zh-CN" altLang="en-US" dirty="0"/>
              <a:t> </a:t>
            </a:r>
            <a:r>
              <a:rPr lang="en-US" altLang="zh-CN" dirty="0"/>
              <a:t>manually.</a:t>
            </a:r>
          </a:p>
          <a:p>
            <a:pPr marL="514350" indent="-514350">
              <a:buAutoNum type="arabicPeriod"/>
            </a:pPr>
            <a:r>
              <a:rPr lang="en-US" altLang="zh-CN" dirty="0"/>
              <a:t>No</a:t>
            </a:r>
            <a:r>
              <a:rPr lang="zh-CN" altLang="en-US" dirty="0"/>
              <a:t> </a:t>
            </a:r>
            <a:r>
              <a:rPr lang="en-US" altLang="zh-CN" dirty="0"/>
              <a:t>weather</a:t>
            </a:r>
            <a:r>
              <a:rPr lang="zh-CN" altLang="en-US" dirty="0"/>
              <a:t> </a:t>
            </a:r>
            <a:r>
              <a:rPr lang="en-US" altLang="zh-CN" dirty="0"/>
              <a:t>data</a:t>
            </a:r>
            <a:r>
              <a:rPr lang="zh-CN" altLang="en-US" dirty="0"/>
              <a:t> </a:t>
            </a:r>
            <a:r>
              <a:rPr lang="en-US" altLang="zh-CN" dirty="0"/>
              <a:t>for</a:t>
            </a:r>
            <a:r>
              <a:rPr lang="zh-CN" altLang="en-US" dirty="0"/>
              <a:t> </a:t>
            </a:r>
            <a:r>
              <a:rPr lang="en-US" altLang="zh-CN" dirty="0"/>
              <a:t>the</a:t>
            </a:r>
            <a:r>
              <a:rPr lang="zh-CN" altLang="en-US" dirty="0"/>
              <a:t> </a:t>
            </a:r>
            <a:r>
              <a:rPr lang="en-US" altLang="zh-CN" dirty="0"/>
              <a:t>county</a:t>
            </a:r>
            <a:r>
              <a:rPr lang="zh-CN" altLang="en-US" dirty="0"/>
              <a:t> </a:t>
            </a:r>
            <a:r>
              <a:rPr lang="en-US" altLang="zh-CN" dirty="0"/>
              <a:t>seat,</a:t>
            </a:r>
            <a:r>
              <a:rPr lang="zh-CN" altLang="en-US" dirty="0"/>
              <a:t> </a:t>
            </a:r>
            <a:r>
              <a:rPr lang="en-US" altLang="zh-CN" dirty="0"/>
              <a:t>need</a:t>
            </a:r>
            <a:r>
              <a:rPr lang="zh-CN" altLang="en-US" dirty="0"/>
              <a:t> </a:t>
            </a:r>
            <a:r>
              <a:rPr lang="en-US" altLang="zh-CN" dirty="0"/>
              <a:t>to</a:t>
            </a:r>
            <a:r>
              <a:rPr lang="zh-CN" altLang="en-US" dirty="0"/>
              <a:t> </a:t>
            </a:r>
            <a:r>
              <a:rPr lang="en-US" altLang="zh-CN" dirty="0"/>
              <a:t>assign</a:t>
            </a:r>
            <a:r>
              <a:rPr lang="zh-CN" altLang="en-US" dirty="0"/>
              <a:t> </a:t>
            </a:r>
            <a:r>
              <a:rPr lang="en-US" altLang="zh-CN" dirty="0"/>
              <a:t>different</a:t>
            </a:r>
            <a:r>
              <a:rPr lang="zh-CN" altLang="en-US" dirty="0"/>
              <a:t> </a:t>
            </a:r>
            <a:r>
              <a:rPr lang="en-US" altLang="zh-CN" dirty="0"/>
              <a:t>city</a:t>
            </a:r>
            <a:r>
              <a:rPr lang="zh-CN" altLang="en-US" dirty="0"/>
              <a:t> </a:t>
            </a:r>
            <a:r>
              <a:rPr lang="en-US" altLang="zh-CN" dirty="0"/>
              <a:t>to</a:t>
            </a:r>
            <a:r>
              <a:rPr lang="zh-CN" altLang="en-US" dirty="0"/>
              <a:t> </a:t>
            </a:r>
            <a:r>
              <a:rPr lang="en-US" altLang="zh-CN" dirty="0"/>
              <a:t>represent</a:t>
            </a:r>
            <a:r>
              <a:rPr lang="zh-CN" altLang="en-US" dirty="0"/>
              <a:t> </a:t>
            </a:r>
            <a:r>
              <a:rPr lang="en-US" altLang="zh-CN" dirty="0"/>
              <a:t>the</a:t>
            </a:r>
            <a:r>
              <a:rPr lang="zh-CN" altLang="en-US" dirty="0"/>
              <a:t> </a:t>
            </a:r>
            <a:r>
              <a:rPr lang="en-US" altLang="zh-CN" dirty="0"/>
              <a:t>county.</a:t>
            </a:r>
          </a:p>
          <a:p>
            <a:pPr marL="514350" indent="-514350">
              <a:buFont typeface="Arial" panose="020B0604020202020204" pitchFamily="34" charset="0"/>
              <a:buAutoNum type="arabicPeriod"/>
            </a:pPr>
            <a:r>
              <a:rPr lang="en-US" dirty="0"/>
              <a:t>There are 98 counties without county seat info, need to manually add them.</a:t>
            </a:r>
          </a:p>
          <a:p>
            <a:pPr marL="514350" indent="-514350">
              <a:buFont typeface="Arial" panose="020B0604020202020204" pitchFamily="34" charset="0"/>
              <a:buAutoNum type="arabicPeriod"/>
            </a:pPr>
            <a:r>
              <a:rPr lang="en-US" altLang="zh-CN" dirty="0"/>
              <a:t>Data</a:t>
            </a:r>
            <a:r>
              <a:rPr lang="zh-CN" altLang="en-US" dirty="0"/>
              <a:t> </a:t>
            </a:r>
            <a:r>
              <a:rPr lang="en-US" altLang="zh-CN" dirty="0"/>
              <a:t>scraped</a:t>
            </a:r>
            <a:r>
              <a:rPr lang="zh-CN" altLang="en-US" dirty="0"/>
              <a:t> </a:t>
            </a:r>
            <a:r>
              <a:rPr lang="en-US" altLang="zh-CN" dirty="0"/>
              <a:t>from</a:t>
            </a:r>
            <a:r>
              <a:rPr lang="zh-CN" altLang="en-US" dirty="0"/>
              <a:t> </a:t>
            </a:r>
            <a:r>
              <a:rPr lang="en-US" altLang="zh-CN" dirty="0"/>
              <a:t>different</a:t>
            </a:r>
            <a:r>
              <a:rPr lang="zh-CN" altLang="en-US" dirty="0"/>
              <a:t> </a:t>
            </a:r>
            <a:r>
              <a:rPr lang="en-US" altLang="zh-CN" dirty="0"/>
              <a:t>format.</a:t>
            </a:r>
            <a:r>
              <a:rPr lang="zh-CN" altLang="en-US" dirty="0"/>
              <a:t> </a:t>
            </a:r>
            <a:r>
              <a:rPr lang="en-US" altLang="zh-CN" dirty="0"/>
              <a:t>Illinois</a:t>
            </a:r>
            <a:r>
              <a:rPr lang="zh-CN" altLang="en-US" dirty="0"/>
              <a:t> </a:t>
            </a:r>
            <a:r>
              <a:rPr lang="en-US" altLang="zh-CN" dirty="0"/>
              <a:t>data</a:t>
            </a:r>
            <a:r>
              <a:rPr lang="zh-CN" altLang="en-US" dirty="0"/>
              <a:t> </a:t>
            </a:r>
            <a:r>
              <a:rPr lang="en-US" altLang="zh-CN" dirty="0"/>
              <a:t>required</a:t>
            </a:r>
            <a:r>
              <a:rPr lang="zh-CN" altLang="en-US" dirty="0"/>
              <a:t> </a:t>
            </a:r>
            <a:r>
              <a:rPr lang="en-US" altLang="zh-CN" dirty="0"/>
              <a:t>webpage</a:t>
            </a:r>
            <a:r>
              <a:rPr lang="zh-CN" altLang="en-US" dirty="0"/>
              <a:t> </a:t>
            </a:r>
            <a:r>
              <a:rPr lang="en-US" altLang="zh-CN" dirty="0"/>
              <a:t>scrape;</a:t>
            </a:r>
            <a:r>
              <a:rPr lang="zh-CN" altLang="en-US" dirty="0"/>
              <a:t> </a:t>
            </a:r>
            <a:r>
              <a:rPr lang="en-US" altLang="zh-CN" dirty="0"/>
              <a:t>California</a:t>
            </a:r>
            <a:r>
              <a:rPr lang="zh-CN" altLang="en-US" dirty="0"/>
              <a:t> </a:t>
            </a:r>
            <a:r>
              <a:rPr lang="en-US" altLang="zh-CN" dirty="0"/>
              <a:t>data</a:t>
            </a:r>
            <a:r>
              <a:rPr lang="zh-CN" altLang="en-US" dirty="0"/>
              <a:t> </a:t>
            </a:r>
            <a:r>
              <a:rPr lang="en-US" altLang="zh-CN" dirty="0"/>
              <a:t>are</a:t>
            </a:r>
            <a:r>
              <a:rPr lang="zh-CN" altLang="en-US" dirty="0"/>
              <a:t> </a:t>
            </a:r>
            <a:r>
              <a:rPr lang="en-US" altLang="zh-CN" dirty="0"/>
              <a:t>extracted</a:t>
            </a:r>
            <a:r>
              <a:rPr lang="zh-CN" altLang="en-US" dirty="0"/>
              <a:t> </a:t>
            </a:r>
            <a:r>
              <a:rPr lang="en-US" altLang="zh-CN" dirty="0"/>
              <a:t>from</a:t>
            </a:r>
            <a:r>
              <a:rPr lang="zh-CN" altLang="en-US" dirty="0"/>
              <a:t> </a:t>
            </a:r>
            <a:r>
              <a:rPr lang="en-US" altLang="zh-CN" dirty="0"/>
              <a:t>a</a:t>
            </a:r>
            <a:r>
              <a:rPr lang="zh-CN" altLang="en-US" dirty="0"/>
              <a:t> </a:t>
            </a:r>
            <a:r>
              <a:rPr lang="en-US" altLang="zh-CN" dirty="0"/>
              <a:t>few</a:t>
            </a:r>
            <a:r>
              <a:rPr lang="zh-CN" altLang="en-US" dirty="0"/>
              <a:t> </a:t>
            </a:r>
            <a:r>
              <a:rPr lang="en-US" altLang="zh-CN" dirty="0"/>
              <a:t>hundreds</a:t>
            </a:r>
            <a:r>
              <a:rPr lang="zh-CN" altLang="en-US" dirty="0"/>
              <a:t> </a:t>
            </a:r>
            <a:r>
              <a:rPr lang="en-US" altLang="zh-CN" dirty="0"/>
              <a:t>of</a:t>
            </a:r>
            <a:r>
              <a:rPr lang="zh-CN" altLang="en-US" dirty="0"/>
              <a:t> </a:t>
            </a:r>
            <a:r>
              <a:rPr lang="en-US" altLang="zh-CN" dirty="0"/>
              <a:t>PDF</a:t>
            </a:r>
            <a:r>
              <a:rPr lang="zh-CN" altLang="en-US" dirty="0"/>
              <a:t> </a:t>
            </a:r>
            <a:r>
              <a:rPr lang="en-US" altLang="zh-CN" dirty="0"/>
              <a:t>file</a:t>
            </a:r>
            <a:r>
              <a:rPr lang="zh-CN" altLang="en-US" dirty="0"/>
              <a:t> </a:t>
            </a:r>
            <a:r>
              <a:rPr lang="en-US" altLang="zh-CN" dirty="0"/>
              <a:t>with</a:t>
            </a:r>
            <a:r>
              <a:rPr lang="zh-CN" altLang="en-US" dirty="0"/>
              <a:t> </a:t>
            </a:r>
            <a:r>
              <a:rPr lang="en-US" altLang="zh-CN" dirty="0"/>
              <a:t>change</a:t>
            </a:r>
            <a:r>
              <a:rPr lang="zh-CN" altLang="en-US" dirty="0"/>
              <a:t> </a:t>
            </a:r>
            <a:r>
              <a:rPr lang="en-US" altLang="zh-CN" dirty="0"/>
              <a:t>structures.</a:t>
            </a:r>
            <a:endParaRPr lang="en-US" dirty="0"/>
          </a:p>
          <a:p>
            <a:pPr marL="0" indent="0">
              <a:buNone/>
            </a:pPr>
            <a:endParaRPr lang="en-US" dirty="0"/>
          </a:p>
          <a:p>
            <a:pPr marL="0" indent="0">
              <a:buNone/>
            </a:pPr>
            <a:endParaRPr lang="en-US" dirty="0"/>
          </a:p>
          <a:p>
            <a:pPr marL="514350" indent="-514350">
              <a:buAutoNum type="arabicPeriod"/>
            </a:pPr>
            <a:endParaRPr lang="en-US" altLang="zh-CN" dirty="0"/>
          </a:p>
          <a:p>
            <a:pPr lvl="2"/>
            <a:endParaRPr lang="en-US" altLang="zh-CN" dirty="0"/>
          </a:p>
        </p:txBody>
      </p:sp>
    </p:spTree>
    <p:extLst>
      <p:ext uri="{BB962C8B-B14F-4D97-AF65-F5344CB8AC3E}">
        <p14:creationId xmlns:p14="http://schemas.microsoft.com/office/powerpoint/2010/main" val="2297306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6BCB-1878-CFD0-329E-93C4987DC0F5}"/>
              </a:ext>
            </a:extLst>
          </p:cNvPr>
          <p:cNvSpPr>
            <a:spLocks noGrp="1"/>
          </p:cNvSpPr>
          <p:nvPr>
            <p:ph type="title"/>
          </p:nvPr>
        </p:nvSpPr>
        <p:spPr/>
        <p:txBody>
          <a:bodyPr/>
          <a:lstStyle/>
          <a:p>
            <a:r>
              <a:rPr lang="en-US" altLang="zh-CN" dirty="0"/>
              <a:t>Workflow</a:t>
            </a:r>
            <a:endParaRPr lang="en-US" dirty="0"/>
          </a:p>
        </p:txBody>
      </p:sp>
      <p:sp>
        <p:nvSpPr>
          <p:cNvPr id="7" name="Rectangle 6">
            <a:extLst>
              <a:ext uri="{FF2B5EF4-FFF2-40B4-BE49-F238E27FC236}">
                <a16:creationId xmlns:a16="http://schemas.microsoft.com/office/drawing/2014/main" id="{541A7704-4E5F-2FE3-95AE-DFBFACDD781D}"/>
              </a:ext>
            </a:extLst>
          </p:cNvPr>
          <p:cNvSpPr/>
          <p:nvPr/>
        </p:nvSpPr>
        <p:spPr>
          <a:xfrm>
            <a:off x="899948" y="2451592"/>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Data</a:t>
            </a:r>
            <a:r>
              <a:rPr lang="zh-CN" altLang="en-US" dirty="0">
                <a:solidFill>
                  <a:schemeClr val="tx1"/>
                </a:solidFill>
              </a:rPr>
              <a:t> </a:t>
            </a:r>
            <a:r>
              <a:rPr lang="en-US" altLang="zh-CN" dirty="0">
                <a:solidFill>
                  <a:schemeClr val="tx1"/>
                </a:solidFill>
              </a:rPr>
              <a:t>Check</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0F619D56-0003-9469-CAF3-0D4C2A042905}"/>
              </a:ext>
            </a:extLst>
          </p:cNvPr>
          <p:cNvCxnSpPr>
            <a:cxnSpLocks/>
            <a:stCxn id="7" idx="3"/>
            <a:endCxn id="4" idx="1"/>
          </p:cNvCxnSpPr>
          <p:nvPr/>
        </p:nvCxnSpPr>
        <p:spPr>
          <a:xfrm flipV="1">
            <a:off x="2752396" y="3020464"/>
            <a:ext cx="84214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D50F1C7-9EF5-26EB-EB14-4DAF9E8276F2}"/>
              </a:ext>
            </a:extLst>
          </p:cNvPr>
          <p:cNvSpPr/>
          <p:nvPr/>
        </p:nvSpPr>
        <p:spPr>
          <a:xfrm>
            <a:off x="3594537" y="2451591"/>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Methodology</a:t>
            </a:r>
            <a:endParaRPr lang="en-US" dirty="0">
              <a:solidFill>
                <a:schemeClr val="tx1"/>
              </a:solidFill>
            </a:endParaRPr>
          </a:p>
        </p:txBody>
      </p:sp>
      <p:sp>
        <p:nvSpPr>
          <p:cNvPr id="17" name="Rectangle 16">
            <a:extLst>
              <a:ext uri="{FF2B5EF4-FFF2-40B4-BE49-F238E27FC236}">
                <a16:creationId xmlns:a16="http://schemas.microsoft.com/office/drawing/2014/main" id="{4D64D2F8-9456-F02C-0CF2-6C521258DE3B}"/>
              </a:ext>
            </a:extLst>
          </p:cNvPr>
          <p:cNvSpPr/>
          <p:nvPr/>
        </p:nvSpPr>
        <p:spPr>
          <a:xfrm>
            <a:off x="6289126" y="2451590"/>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Preliminary</a:t>
            </a:r>
            <a:r>
              <a:rPr lang="zh-CN" altLang="en-US" dirty="0">
                <a:solidFill>
                  <a:schemeClr val="tx1"/>
                </a:solidFill>
              </a:rPr>
              <a:t> </a:t>
            </a:r>
            <a:r>
              <a:rPr lang="en-US" altLang="zh-CN" dirty="0">
                <a:solidFill>
                  <a:schemeClr val="tx1"/>
                </a:solidFill>
              </a:rPr>
              <a:t>Data</a:t>
            </a:r>
            <a:endParaRPr lang="en-US" dirty="0">
              <a:solidFill>
                <a:schemeClr val="tx1"/>
              </a:solidFill>
            </a:endParaRPr>
          </a:p>
        </p:txBody>
      </p:sp>
      <p:cxnSp>
        <p:nvCxnSpPr>
          <p:cNvPr id="18" name="Straight Arrow Connector 17">
            <a:extLst>
              <a:ext uri="{FF2B5EF4-FFF2-40B4-BE49-F238E27FC236}">
                <a16:creationId xmlns:a16="http://schemas.microsoft.com/office/drawing/2014/main" id="{9E8D1E34-80AE-78EB-ED08-87F160B3FC56}"/>
              </a:ext>
            </a:extLst>
          </p:cNvPr>
          <p:cNvCxnSpPr>
            <a:cxnSpLocks/>
            <a:stCxn id="4" idx="3"/>
            <a:endCxn id="17" idx="1"/>
          </p:cNvCxnSpPr>
          <p:nvPr/>
        </p:nvCxnSpPr>
        <p:spPr>
          <a:xfrm flipV="1">
            <a:off x="5446985" y="3020463"/>
            <a:ext cx="84214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F2CCCD0-4B64-FB83-DD8E-182EDE8A6D4B}"/>
              </a:ext>
            </a:extLst>
          </p:cNvPr>
          <p:cNvSpPr/>
          <p:nvPr/>
        </p:nvSpPr>
        <p:spPr>
          <a:xfrm>
            <a:off x="8983715" y="2451590"/>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Future</a:t>
            </a:r>
            <a:r>
              <a:rPr lang="zh-CN" altLang="en-US" dirty="0">
                <a:solidFill>
                  <a:schemeClr val="tx1"/>
                </a:solidFill>
              </a:rPr>
              <a:t> </a:t>
            </a:r>
            <a:r>
              <a:rPr lang="en-US" altLang="zh-CN" dirty="0">
                <a:solidFill>
                  <a:schemeClr val="tx1"/>
                </a:solidFill>
              </a:rPr>
              <a:t>Plan</a:t>
            </a:r>
            <a:endParaRPr lang="en-US" dirty="0">
              <a:solidFill>
                <a:schemeClr val="tx1"/>
              </a:solidFill>
            </a:endParaRPr>
          </a:p>
        </p:txBody>
      </p:sp>
      <p:cxnSp>
        <p:nvCxnSpPr>
          <p:cNvPr id="36" name="Straight Arrow Connector 35">
            <a:extLst>
              <a:ext uri="{FF2B5EF4-FFF2-40B4-BE49-F238E27FC236}">
                <a16:creationId xmlns:a16="http://schemas.microsoft.com/office/drawing/2014/main" id="{72CEF4A5-3F7B-EA7C-76C3-DEE8490E4041}"/>
              </a:ext>
            </a:extLst>
          </p:cNvPr>
          <p:cNvCxnSpPr>
            <a:cxnSpLocks/>
            <a:stCxn id="17" idx="3"/>
            <a:endCxn id="35" idx="1"/>
          </p:cNvCxnSpPr>
          <p:nvPr/>
        </p:nvCxnSpPr>
        <p:spPr>
          <a:xfrm>
            <a:off x="8141574" y="3020463"/>
            <a:ext cx="8421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33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7"/>
                                        </p:tgtEl>
                                        <p:attrNameLst>
                                          <p:attrName>fillcolor</p:attrName>
                                        </p:attrNameLst>
                                      </p:cBhvr>
                                      <p:to>
                                        <a:srgbClr val="B9182B"/>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77BC-2A15-2980-CF38-295EFD4A1CD8}"/>
              </a:ext>
            </a:extLst>
          </p:cNvPr>
          <p:cNvSpPr>
            <a:spLocks noGrp="1"/>
          </p:cNvSpPr>
          <p:nvPr>
            <p:ph type="title"/>
          </p:nvPr>
        </p:nvSpPr>
        <p:spPr/>
        <p:txBody>
          <a:bodyPr/>
          <a:lstStyle/>
          <a:p>
            <a:r>
              <a:rPr lang="en-US" dirty="0"/>
              <a:t>Data Check (Kendall’s Tau Test)</a:t>
            </a:r>
          </a:p>
        </p:txBody>
      </p:sp>
      <p:pic>
        <p:nvPicPr>
          <p:cNvPr id="5" name="Picture 4" descr="A screen shot of a chart&#10;&#10;Description automatically generated">
            <a:extLst>
              <a:ext uri="{FF2B5EF4-FFF2-40B4-BE49-F238E27FC236}">
                <a16:creationId xmlns:a16="http://schemas.microsoft.com/office/drawing/2014/main" id="{11EC9845-7349-EB6F-5C43-734CF429302C}"/>
              </a:ext>
            </a:extLst>
          </p:cNvPr>
          <p:cNvPicPr>
            <a:picLocks noChangeAspect="1"/>
          </p:cNvPicPr>
          <p:nvPr/>
        </p:nvPicPr>
        <p:blipFill>
          <a:blip r:embed="rId3"/>
          <a:stretch>
            <a:fillRect/>
          </a:stretch>
        </p:blipFill>
        <p:spPr>
          <a:xfrm>
            <a:off x="446688" y="81455"/>
            <a:ext cx="11281373" cy="6446498"/>
          </a:xfrm>
          <a:prstGeom prst="rect">
            <a:avLst/>
          </a:prstGeom>
        </p:spPr>
      </p:pic>
      <p:sp>
        <p:nvSpPr>
          <p:cNvPr id="6" name="TextBox 5">
            <a:extLst>
              <a:ext uri="{FF2B5EF4-FFF2-40B4-BE49-F238E27FC236}">
                <a16:creationId xmlns:a16="http://schemas.microsoft.com/office/drawing/2014/main" id="{4C475C76-EB24-59FC-23D2-2298485215BF}"/>
              </a:ext>
            </a:extLst>
          </p:cNvPr>
          <p:cNvSpPr txBox="1"/>
          <p:nvPr/>
        </p:nvSpPr>
        <p:spPr>
          <a:xfrm>
            <a:off x="3378651" y="6585301"/>
            <a:ext cx="6261714" cy="307777"/>
          </a:xfrm>
          <a:prstGeom prst="rect">
            <a:avLst/>
          </a:prstGeom>
          <a:noFill/>
        </p:spPr>
        <p:txBody>
          <a:bodyPr wrap="none" rtlCol="0">
            <a:spAutoFit/>
          </a:bodyPr>
          <a:lstStyle/>
          <a:p>
            <a:r>
              <a:rPr lang="en-US" sz="1400" b="1" dirty="0"/>
              <a:t>Figure: Kendall’s Test Correlation Heatmap on CDC Human Annual Data</a:t>
            </a:r>
          </a:p>
        </p:txBody>
      </p:sp>
    </p:spTree>
    <p:extLst>
      <p:ext uri="{BB962C8B-B14F-4D97-AF65-F5344CB8AC3E}">
        <p14:creationId xmlns:p14="http://schemas.microsoft.com/office/powerpoint/2010/main" val="384759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77BC-2A15-2980-CF38-295EFD4A1CD8}"/>
              </a:ext>
            </a:extLst>
          </p:cNvPr>
          <p:cNvSpPr>
            <a:spLocks noGrp="1"/>
          </p:cNvSpPr>
          <p:nvPr>
            <p:ph type="title"/>
          </p:nvPr>
        </p:nvSpPr>
        <p:spPr/>
        <p:txBody>
          <a:bodyPr/>
          <a:lstStyle/>
          <a:p>
            <a:r>
              <a:rPr lang="en-US" dirty="0"/>
              <a:t>Data Check (Kendall’s Tau Test)</a:t>
            </a:r>
          </a:p>
        </p:txBody>
      </p:sp>
      <p:pic>
        <p:nvPicPr>
          <p:cNvPr id="3" name="Picture 2" descr="A grid of green squares&#10;&#10;Description automatically generated">
            <a:extLst>
              <a:ext uri="{FF2B5EF4-FFF2-40B4-BE49-F238E27FC236}">
                <a16:creationId xmlns:a16="http://schemas.microsoft.com/office/drawing/2014/main" id="{2E83D6A7-BE5F-142E-363A-030B8CAE256E}"/>
              </a:ext>
            </a:extLst>
          </p:cNvPr>
          <p:cNvPicPr>
            <a:picLocks noChangeAspect="1"/>
          </p:cNvPicPr>
          <p:nvPr/>
        </p:nvPicPr>
        <p:blipFill>
          <a:blip r:embed="rId3"/>
          <a:stretch>
            <a:fillRect/>
          </a:stretch>
        </p:blipFill>
        <p:spPr>
          <a:xfrm>
            <a:off x="446688" y="81455"/>
            <a:ext cx="11423919" cy="6527953"/>
          </a:xfrm>
          <a:prstGeom prst="rect">
            <a:avLst/>
          </a:prstGeom>
        </p:spPr>
      </p:pic>
      <p:sp>
        <p:nvSpPr>
          <p:cNvPr id="4" name="TextBox 3">
            <a:extLst>
              <a:ext uri="{FF2B5EF4-FFF2-40B4-BE49-F238E27FC236}">
                <a16:creationId xmlns:a16="http://schemas.microsoft.com/office/drawing/2014/main" id="{8074FBEE-FB84-BEAC-7464-DDE27A09C34E}"/>
              </a:ext>
            </a:extLst>
          </p:cNvPr>
          <p:cNvSpPr txBox="1"/>
          <p:nvPr/>
        </p:nvSpPr>
        <p:spPr>
          <a:xfrm>
            <a:off x="3378651" y="6585300"/>
            <a:ext cx="5925597" cy="307777"/>
          </a:xfrm>
          <a:prstGeom prst="rect">
            <a:avLst/>
          </a:prstGeom>
          <a:noFill/>
        </p:spPr>
        <p:txBody>
          <a:bodyPr wrap="none" rtlCol="0">
            <a:spAutoFit/>
          </a:bodyPr>
          <a:lstStyle/>
          <a:p>
            <a:r>
              <a:rPr lang="en-US" sz="1400" b="1" dirty="0"/>
              <a:t>Figure: Kendall’s Test P-value Heatmap on CDC Human Annual Data</a:t>
            </a:r>
          </a:p>
        </p:txBody>
      </p:sp>
    </p:spTree>
    <p:extLst>
      <p:ext uri="{BB962C8B-B14F-4D97-AF65-F5344CB8AC3E}">
        <p14:creationId xmlns:p14="http://schemas.microsoft.com/office/powerpoint/2010/main" val="344023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a dotted line&#10;&#10;Description automatically generated">
            <a:extLst>
              <a:ext uri="{FF2B5EF4-FFF2-40B4-BE49-F238E27FC236}">
                <a16:creationId xmlns:a16="http://schemas.microsoft.com/office/drawing/2014/main" id="{E801C9C3-C207-1927-BADD-C6070CE012C3}"/>
              </a:ext>
            </a:extLst>
          </p:cNvPr>
          <p:cNvPicPr>
            <a:picLocks noChangeAspect="1"/>
          </p:cNvPicPr>
          <p:nvPr/>
        </p:nvPicPr>
        <p:blipFill>
          <a:blip r:embed="rId3"/>
          <a:stretch>
            <a:fillRect/>
          </a:stretch>
        </p:blipFill>
        <p:spPr>
          <a:xfrm>
            <a:off x="1159801" y="1785831"/>
            <a:ext cx="3020683" cy="2265512"/>
          </a:xfrm>
          <a:prstGeom prst="rect">
            <a:avLst/>
          </a:prstGeom>
        </p:spPr>
      </p:pic>
      <p:sp>
        <p:nvSpPr>
          <p:cNvPr id="2" name="Title 1">
            <a:extLst>
              <a:ext uri="{FF2B5EF4-FFF2-40B4-BE49-F238E27FC236}">
                <a16:creationId xmlns:a16="http://schemas.microsoft.com/office/drawing/2014/main" id="{B56DFBB9-28E4-14AC-1021-2EBCCDAF946E}"/>
              </a:ext>
            </a:extLst>
          </p:cNvPr>
          <p:cNvSpPr>
            <a:spLocks noGrp="1"/>
          </p:cNvSpPr>
          <p:nvPr>
            <p:ph type="title"/>
          </p:nvPr>
        </p:nvSpPr>
        <p:spPr/>
        <p:txBody>
          <a:bodyPr>
            <a:normAutofit/>
          </a:bodyPr>
          <a:lstStyle/>
          <a:p>
            <a:r>
              <a:rPr lang="en-US" altLang="zh-CN" dirty="0"/>
              <a:t>Data</a:t>
            </a:r>
            <a:r>
              <a:rPr lang="zh-CN" altLang="en-US" dirty="0"/>
              <a:t> </a:t>
            </a:r>
            <a:r>
              <a:rPr lang="en-US" altLang="zh-CN" dirty="0"/>
              <a:t>Check</a:t>
            </a:r>
            <a:r>
              <a:rPr lang="zh-CN" altLang="en-US" dirty="0"/>
              <a:t> </a:t>
            </a:r>
            <a:r>
              <a:rPr lang="en-US" altLang="zh-CN" dirty="0"/>
              <a:t>--</a:t>
            </a:r>
            <a:r>
              <a:rPr lang="zh-CN" altLang="en-US" dirty="0"/>
              <a:t> </a:t>
            </a:r>
            <a:r>
              <a:rPr lang="en-US" altLang="zh-CN" dirty="0"/>
              <a:t>PCA</a:t>
            </a:r>
            <a:r>
              <a:rPr lang="zh-CN" altLang="en-US" dirty="0"/>
              <a:t> </a:t>
            </a:r>
            <a:r>
              <a:rPr lang="en-US" altLang="zh-CN" dirty="0"/>
              <a:t>on</a:t>
            </a:r>
            <a:r>
              <a:rPr lang="zh-CN" altLang="en-US" dirty="0"/>
              <a:t> </a:t>
            </a:r>
            <a:r>
              <a:rPr lang="en-US" altLang="zh-CN" dirty="0"/>
              <a:t>National</a:t>
            </a:r>
            <a:r>
              <a:rPr lang="zh-CN" altLang="en-US" dirty="0"/>
              <a:t> </a:t>
            </a:r>
            <a:r>
              <a:rPr lang="en-US" altLang="zh-CN" dirty="0"/>
              <a:t>Data</a:t>
            </a:r>
            <a:endParaRPr lang="en-US" dirty="0"/>
          </a:p>
        </p:txBody>
      </p:sp>
      <p:pic>
        <p:nvPicPr>
          <p:cNvPr id="7" name="Picture 6" descr="A graph with blue lines&#10;&#10;Description automatically generated">
            <a:extLst>
              <a:ext uri="{FF2B5EF4-FFF2-40B4-BE49-F238E27FC236}">
                <a16:creationId xmlns:a16="http://schemas.microsoft.com/office/drawing/2014/main" id="{0E4008AE-8BF9-FEE8-EA54-BC27912880B3}"/>
              </a:ext>
            </a:extLst>
          </p:cNvPr>
          <p:cNvPicPr>
            <a:picLocks noChangeAspect="1"/>
          </p:cNvPicPr>
          <p:nvPr/>
        </p:nvPicPr>
        <p:blipFill>
          <a:blip r:embed="rId4"/>
          <a:stretch>
            <a:fillRect/>
          </a:stretch>
        </p:blipFill>
        <p:spPr>
          <a:xfrm>
            <a:off x="1159801" y="4295797"/>
            <a:ext cx="3020683" cy="2265512"/>
          </a:xfrm>
          <a:prstGeom prst="rect">
            <a:avLst/>
          </a:prstGeom>
        </p:spPr>
      </p:pic>
      <p:sp>
        <p:nvSpPr>
          <p:cNvPr id="8" name="TextBox 7">
            <a:extLst>
              <a:ext uri="{FF2B5EF4-FFF2-40B4-BE49-F238E27FC236}">
                <a16:creationId xmlns:a16="http://schemas.microsoft.com/office/drawing/2014/main" id="{1989C08C-B9CF-6C8C-FCBE-DD88154E1B4E}"/>
              </a:ext>
            </a:extLst>
          </p:cNvPr>
          <p:cNvSpPr txBox="1"/>
          <p:nvPr/>
        </p:nvSpPr>
        <p:spPr>
          <a:xfrm>
            <a:off x="6128228" y="2439244"/>
            <a:ext cx="4689682" cy="307777"/>
          </a:xfrm>
          <a:prstGeom prst="rect">
            <a:avLst/>
          </a:prstGeom>
          <a:noFill/>
        </p:spPr>
        <p:txBody>
          <a:bodyPr wrap="none" rtlCol="0">
            <a:spAutoFit/>
          </a:bodyPr>
          <a:lstStyle/>
          <a:p>
            <a:r>
              <a:rPr lang="en-US" altLang="zh-CN" sz="1400" b="1" dirty="0"/>
              <a:t>Table:</a:t>
            </a:r>
            <a:r>
              <a:rPr lang="zh-CN" altLang="en-US" sz="1400" b="1" dirty="0"/>
              <a:t> </a:t>
            </a:r>
            <a:r>
              <a:rPr lang="en-US" altLang="zh-CN" sz="1400" b="1" dirty="0"/>
              <a:t>Top</a:t>
            </a:r>
            <a:r>
              <a:rPr lang="zh-CN" altLang="en-US" sz="1400" b="1" dirty="0"/>
              <a:t> </a:t>
            </a:r>
            <a:r>
              <a:rPr lang="en-US" altLang="zh-CN" sz="1400" b="1" dirty="0"/>
              <a:t>6</a:t>
            </a:r>
            <a:r>
              <a:rPr lang="zh-CN" altLang="en-US" sz="1400" b="1" dirty="0"/>
              <a:t> </a:t>
            </a:r>
            <a:r>
              <a:rPr lang="en-US" altLang="zh-CN" sz="1400" b="1" dirty="0"/>
              <a:t>variables</a:t>
            </a:r>
            <a:r>
              <a:rPr lang="zh-CN" altLang="en-US" sz="1400" b="1" dirty="0"/>
              <a:t> </a:t>
            </a:r>
            <a:r>
              <a:rPr lang="en-US" altLang="zh-CN" sz="1400" b="1" dirty="0"/>
              <a:t>for</a:t>
            </a:r>
            <a:r>
              <a:rPr lang="zh-CN" altLang="en-US" sz="1400" b="1" dirty="0"/>
              <a:t> </a:t>
            </a:r>
            <a:r>
              <a:rPr lang="en-US" altLang="zh-CN" sz="1400" b="1" dirty="0"/>
              <a:t>each</a:t>
            </a:r>
            <a:r>
              <a:rPr lang="zh-CN" altLang="en-US" sz="1400" b="1" dirty="0"/>
              <a:t> </a:t>
            </a:r>
            <a:r>
              <a:rPr lang="en-US" altLang="zh-CN" sz="1400" b="1" dirty="0"/>
              <a:t>Principal</a:t>
            </a:r>
            <a:r>
              <a:rPr lang="zh-CN" altLang="en-US" sz="1400" b="1" dirty="0"/>
              <a:t> </a:t>
            </a:r>
            <a:r>
              <a:rPr lang="en-US" altLang="zh-CN" sz="1400" b="1" dirty="0"/>
              <a:t>Component:</a:t>
            </a:r>
            <a:endParaRPr lang="en-US" sz="1400" b="1" dirty="0"/>
          </a:p>
        </p:txBody>
      </p:sp>
      <p:graphicFrame>
        <p:nvGraphicFramePr>
          <p:cNvPr id="11" name="Table 10">
            <a:extLst>
              <a:ext uri="{FF2B5EF4-FFF2-40B4-BE49-F238E27FC236}">
                <a16:creationId xmlns:a16="http://schemas.microsoft.com/office/drawing/2014/main" id="{0DF1A8C0-9874-7A01-8BC3-EBB0F1E9929B}"/>
              </a:ext>
            </a:extLst>
          </p:cNvPr>
          <p:cNvGraphicFramePr>
            <a:graphicFrameLocks noGrp="1"/>
          </p:cNvGraphicFramePr>
          <p:nvPr>
            <p:extLst>
              <p:ext uri="{D42A27DB-BD31-4B8C-83A1-F6EECF244321}">
                <p14:modId xmlns:p14="http://schemas.microsoft.com/office/powerpoint/2010/main" val="1682926025"/>
              </p:ext>
            </p:extLst>
          </p:nvPr>
        </p:nvGraphicFramePr>
        <p:xfrm>
          <a:off x="4740134" y="2918587"/>
          <a:ext cx="7038425" cy="3170029"/>
        </p:xfrm>
        <a:graphic>
          <a:graphicData uri="http://schemas.openxmlformats.org/drawingml/2006/table">
            <a:tbl>
              <a:tblPr firstRow="1" bandRow="1">
                <a:tableStyleId>{2D5ABB26-0587-4C30-8999-92F81FD0307C}</a:tableStyleId>
              </a:tblPr>
              <a:tblGrid>
                <a:gridCol w="563880">
                  <a:extLst>
                    <a:ext uri="{9D8B030D-6E8A-4147-A177-3AD203B41FA5}">
                      <a16:colId xmlns:a16="http://schemas.microsoft.com/office/drawing/2014/main" val="1961483362"/>
                    </a:ext>
                  </a:extLst>
                </a:gridCol>
                <a:gridCol w="1018128">
                  <a:extLst>
                    <a:ext uri="{9D8B030D-6E8A-4147-A177-3AD203B41FA5}">
                      <a16:colId xmlns:a16="http://schemas.microsoft.com/office/drawing/2014/main" val="2954616147"/>
                    </a:ext>
                  </a:extLst>
                </a:gridCol>
                <a:gridCol w="1018128">
                  <a:extLst>
                    <a:ext uri="{9D8B030D-6E8A-4147-A177-3AD203B41FA5}">
                      <a16:colId xmlns:a16="http://schemas.microsoft.com/office/drawing/2014/main" val="4016442311"/>
                    </a:ext>
                  </a:extLst>
                </a:gridCol>
                <a:gridCol w="934598">
                  <a:extLst>
                    <a:ext uri="{9D8B030D-6E8A-4147-A177-3AD203B41FA5}">
                      <a16:colId xmlns:a16="http://schemas.microsoft.com/office/drawing/2014/main" val="3751665615"/>
                    </a:ext>
                  </a:extLst>
                </a:gridCol>
                <a:gridCol w="1101658">
                  <a:extLst>
                    <a:ext uri="{9D8B030D-6E8A-4147-A177-3AD203B41FA5}">
                      <a16:colId xmlns:a16="http://schemas.microsoft.com/office/drawing/2014/main" val="990059951"/>
                    </a:ext>
                  </a:extLst>
                </a:gridCol>
                <a:gridCol w="1541954">
                  <a:extLst>
                    <a:ext uri="{9D8B030D-6E8A-4147-A177-3AD203B41FA5}">
                      <a16:colId xmlns:a16="http://schemas.microsoft.com/office/drawing/2014/main" val="251006763"/>
                    </a:ext>
                  </a:extLst>
                </a:gridCol>
                <a:gridCol w="860079">
                  <a:extLst>
                    <a:ext uri="{9D8B030D-6E8A-4147-A177-3AD203B41FA5}">
                      <a16:colId xmlns:a16="http://schemas.microsoft.com/office/drawing/2014/main" val="3123877793"/>
                    </a:ext>
                  </a:extLst>
                </a:gridCol>
              </a:tblGrid>
              <a:tr h="292486">
                <a:tc>
                  <a:txBody>
                    <a:bodyPr/>
                    <a:lstStyle/>
                    <a:p>
                      <a:pPr algn="l"/>
                      <a:r>
                        <a:rPr lang="en-US" altLang="zh-CN" sz="1200" dirty="0"/>
                        <a:t>PC</a:t>
                      </a:r>
                      <a:endParaRPr lang="en-US"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200" dirty="0"/>
                        <a:t>Top</a:t>
                      </a:r>
                      <a:r>
                        <a:rPr lang="zh-CN" altLang="en-US" sz="1200" dirty="0"/>
                        <a:t> </a:t>
                      </a:r>
                      <a:r>
                        <a:rPr lang="en-US" altLang="zh-CN" sz="1200" dirty="0"/>
                        <a:t>1</a:t>
                      </a:r>
                      <a:endParaRPr lang="en-US"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Top</a:t>
                      </a:r>
                      <a:r>
                        <a:rPr lang="zh-CN" altLang="en-US" sz="1200" dirty="0"/>
                        <a:t> </a:t>
                      </a:r>
                      <a:r>
                        <a:rPr lang="en-US" altLang="zh-CN" sz="1200" dirty="0"/>
                        <a:t>2</a:t>
                      </a:r>
                      <a:endParaRPr lang="en-US"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Top</a:t>
                      </a:r>
                      <a:r>
                        <a:rPr lang="zh-CN" altLang="en-US" sz="1200" dirty="0"/>
                        <a:t> </a:t>
                      </a:r>
                      <a:r>
                        <a:rPr lang="en-US" altLang="zh-CN" sz="1200" dirty="0"/>
                        <a:t>3</a:t>
                      </a:r>
                      <a:endParaRPr lang="en-US"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Top</a:t>
                      </a:r>
                      <a:r>
                        <a:rPr lang="zh-CN" altLang="en-US" sz="1200" dirty="0"/>
                        <a:t> </a:t>
                      </a:r>
                      <a:r>
                        <a:rPr lang="en-US" altLang="zh-CN" sz="1200" dirty="0"/>
                        <a:t>4</a:t>
                      </a:r>
                      <a:endParaRPr lang="en-US"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Top</a:t>
                      </a:r>
                      <a:r>
                        <a:rPr lang="zh-CN" altLang="en-US" sz="1200" dirty="0"/>
                        <a:t> </a:t>
                      </a:r>
                      <a:r>
                        <a:rPr lang="en-US" altLang="zh-CN" sz="1200" dirty="0"/>
                        <a:t>5</a:t>
                      </a:r>
                      <a:endParaRPr lang="en-US"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Top</a:t>
                      </a:r>
                      <a:r>
                        <a:rPr lang="zh-CN" altLang="en-US" sz="1200" dirty="0"/>
                        <a:t> </a:t>
                      </a:r>
                      <a:r>
                        <a:rPr lang="en-US" altLang="zh-CN" sz="1200" dirty="0"/>
                        <a:t>6</a:t>
                      </a:r>
                      <a:endParaRPr lang="en-US"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4631699"/>
                  </a:ext>
                </a:extLst>
              </a:tr>
              <a:tr h="175755">
                <a:tc>
                  <a:txBody>
                    <a:bodyPr/>
                    <a:lstStyle/>
                    <a:p>
                      <a:pPr algn="l"/>
                      <a:r>
                        <a:rPr lang="en-US" altLang="zh-CN" sz="1200" dirty="0"/>
                        <a:t>1</a:t>
                      </a:r>
                      <a:endParaRPr lang="en-US" sz="1200" dirty="0"/>
                    </a:p>
                  </a:txBody>
                  <a:tcPr anchor="ctr">
                    <a:lnT w="12700" cap="flat" cmpd="sng" algn="ctr">
                      <a:solidFill>
                        <a:schemeClr val="tx1"/>
                      </a:solidFill>
                      <a:prstDash val="solid"/>
                      <a:round/>
                      <a:headEnd type="none" w="med" len="med"/>
                      <a:tailEnd type="none" w="med" len="med"/>
                    </a:lnT>
                    <a:noFill/>
                  </a:tcPr>
                </a:tc>
                <a:tc>
                  <a:txBody>
                    <a:bodyPr/>
                    <a:lstStyle/>
                    <a:p>
                      <a:pPr algn="l" rtl="0" fontAlgn="ctr"/>
                      <a:r>
                        <a:rPr lang="en-US" sz="1200" b="0" i="0" u="none" strike="noStrike" dirty="0" err="1">
                          <a:solidFill>
                            <a:srgbClr val="000000"/>
                          </a:solidFill>
                          <a:effectLst/>
                          <a:latin typeface="Arial" panose="020B0604020202020204" pitchFamily="34" charset="0"/>
                        </a:rPr>
                        <a:t>avg_tp</a:t>
                      </a:r>
                      <a:endParaRPr lang="en-US" sz="1200" b="0" i="0" u="none" strike="noStrike" dirty="0">
                        <a:solidFill>
                          <a:srgbClr val="000000"/>
                        </a:solidFill>
                        <a:effectLst/>
                        <a:latin typeface="Arial" panose="020B0604020202020204" pitchFamily="34" charset="0"/>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l" fontAlgn="b"/>
                      <a:r>
                        <a:rPr lang="en-US" sz="1200" b="0" i="0" u="none" strike="noStrike" dirty="0" err="1">
                          <a:solidFill>
                            <a:srgbClr val="000000"/>
                          </a:solidFill>
                          <a:effectLst/>
                          <a:latin typeface="Aptos Narrow" panose="020B0004020202020204" pitchFamily="34" charset="0"/>
                        </a:rPr>
                        <a:t>avg_e</a:t>
                      </a:r>
                      <a:endParaRPr lang="en-US" sz="1200" b="0" i="0" u="none" strike="noStrike" dirty="0">
                        <a:solidFill>
                          <a:srgbClr val="000000"/>
                        </a:solidFill>
                        <a:effectLst/>
                        <a:latin typeface="Aptos Narrow" panose="020B0004020202020204" pitchFamily="34" charset="0"/>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l" fontAlgn="b"/>
                      <a:r>
                        <a:rPr lang="en-US" sz="1200" b="0" i="0" u="none" strike="noStrike" dirty="0">
                          <a:solidFill>
                            <a:srgbClr val="000000"/>
                          </a:solidFill>
                          <a:effectLst/>
                          <a:latin typeface="Aptos Narrow" panose="020B0004020202020204" pitchFamily="34" charset="0"/>
                        </a:rPr>
                        <a:t> avg_swvl1</a:t>
                      </a: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l" fontAlgn="b"/>
                      <a:r>
                        <a:rPr lang="en-US" sz="1200" b="0" i="0" u="none" strike="noStrike">
                          <a:solidFill>
                            <a:srgbClr val="000000"/>
                          </a:solidFill>
                          <a:effectLst/>
                          <a:latin typeface="Aptos Narrow" panose="020B0004020202020204" pitchFamily="34" charset="0"/>
                        </a:rPr>
                        <a:t> min_swvl1</a:t>
                      </a: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l" fontAlgn="b"/>
                      <a:r>
                        <a:rPr lang="en-US" sz="1200" b="0" i="0" u="none" strike="noStrike">
                          <a:solidFill>
                            <a:srgbClr val="000000"/>
                          </a:solidFill>
                          <a:effectLst/>
                          <a:latin typeface="Aptos Narrow" panose="020B0004020202020204" pitchFamily="34" charset="0"/>
                        </a:rPr>
                        <a:t> avg_sro</a:t>
                      </a: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l" fontAlgn="b"/>
                      <a:r>
                        <a:rPr lang="en-US" sz="1200" b="0" i="0" u="none" strike="noStrike">
                          <a:solidFill>
                            <a:srgbClr val="000000"/>
                          </a:solidFill>
                          <a:effectLst/>
                          <a:latin typeface="Aptos Narrow" panose="020B0004020202020204" pitchFamily="34" charset="0"/>
                        </a:rPr>
                        <a:t> max_lai_hv</a:t>
                      </a: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59806552"/>
                  </a:ext>
                </a:extLst>
              </a:tr>
              <a:tr h="194709">
                <a:tc>
                  <a:txBody>
                    <a:bodyPr/>
                    <a:lstStyle/>
                    <a:p>
                      <a:pPr algn="l"/>
                      <a:r>
                        <a:rPr lang="en-US" altLang="zh-CN" sz="1200" dirty="0"/>
                        <a:t>2</a:t>
                      </a:r>
                      <a:endParaRPr lang="en-US" sz="1200" dirty="0"/>
                    </a:p>
                  </a:txBody>
                  <a:tcPr anchor="ctr">
                    <a:noFill/>
                  </a:tcPr>
                </a:tc>
                <a:tc>
                  <a:txBody>
                    <a:bodyPr/>
                    <a:lstStyle/>
                    <a:p>
                      <a:pPr algn="l" rtl="0" fontAlgn="ctr"/>
                      <a:r>
                        <a:rPr lang="en-US" sz="1200" b="0" i="0" u="none" strike="noStrike" dirty="0">
                          <a:solidFill>
                            <a:srgbClr val="000000"/>
                          </a:solidFill>
                          <a:effectLst/>
                          <a:latin typeface="Arial" panose="020B0604020202020204" pitchFamily="34" charset="0"/>
                        </a:rPr>
                        <a:t>avg_t2m</a:t>
                      </a:r>
                    </a:p>
                  </a:txBody>
                  <a:tcPr marL="9525" marR="9525" marT="9525" marB="0" anchor="ctr">
                    <a:noFill/>
                  </a:tcPr>
                </a:tc>
                <a:tc>
                  <a:txBody>
                    <a:bodyPr/>
                    <a:lstStyle/>
                    <a:p>
                      <a:pPr algn="l" fontAlgn="b"/>
                      <a:r>
                        <a:rPr lang="en-US" sz="1200" b="0" i="0" u="none" strike="noStrike" dirty="0">
                          <a:solidFill>
                            <a:srgbClr val="000000"/>
                          </a:solidFill>
                          <a:effectLst/>
                          <a:latin typeface="Aptos Narrow" panose="020B0004020202020204" pitchFamily="34" charset="0"/>
                        </a:rPr>
                        <a:t> min_t2m</a:t>
                      </a:r>
                    </a:p>
                  </a:txBody>
                  <a:tcPr marL="9525" marR="9525" marT="9525" marB="0" anchor="ctr">
                    <a:noFill/>
                  </a:tcPr>
                </a:tc>
                <a:tc>
                  <a:txBody>
                    <a:bodyPr/>
                    <a:lstStyle/>
                    <a:p>
                      <a:pPr algn="l" fontAlgn="b"/>
                      <a:r>
                        <a:rPr lang="en-US" sz="1200" b="0" i="0" u="none" strike="noStrike" dirty="0">
                          <a:solidFill>
                            <a:srgbClr val="000000"/>
                          </a:solidFill>
                          <a:effectLst/>
                          <a:latin typeface="Aptos Narrow" panose="020B0004020202020204" pitchFamily="34" charset="0"/>
                        </a:rPr>
                        <a:t> max_t2m</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avg_sf</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max_sf</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avg_ssr</a:t>
                      </a:r>
                    </a:p>
                  </a:txBody>
                  <a:tcPr marL="9525" marR="9525" marT="9525" marB="0" anchor="ctr">
                    <a:noFill/>
                  </a:tcPr>
                </a:tc>
                <a:extLst>
                  <a:ext uri="{0D108BD9-81ED-4DB2-BD59-A6C34878D82A}">
                    <a16:rowId xmlns:a16="http://schemas.microsoft.com/office/drawing/2014/main" val="394554082"/>
                  </a:ext>
                </a:extLst>
              </a:tr>
              <a:tr h="0">
                <a:tc>
                  <a:txBody>
                    <a:bodyPr/>
                    <a:lstStyle/>
                    <a:p>
                      <a:pPr algn="l"/>
                      <a:r>
                        <a:rPr lang="en-US" altLang="zh-CN" sz="1200" dirty="0"/>
                        <a:t>3</a:t>
                      </a:r>
                      <a:endParaRPr lang="en-US" sz="1200" dirty="0"/>
                    </a:p>
                  </a:txBody>
                  <a:tcPr anchor="ctr">
                    <a:noFill/>
                  </a:tcPr>
                </a:tc>
                <a:tc>
                  <a:txBody>
                    <a:bodyPr/>
                    <a:lstStyle/>
                    <a:p>
                      <a:pPr algn="l" rtl="0" fontAlgn="ctr"/>
                      <a:r>
                        <a:rPr lang="en-US" sz="1200" b="0" i="0" u="none" strike="noStrike" dirty="0" err="1">
                          <a:solidFill>
                            <a:srgbClr val="000000"/>
                          </a:solidFill>
                          <a:effectLst/>
                          <a:latin typeface="Arial" panose="020B0604020202020204" pitchFamily="34" charset="0"/>
                        </a:rPr>
                        <a:t>avg_lai_hv</a:t>
                      </a:r>
                      <a:endParaRPr lang="en-US" sz="1200" b="0" i="0" u="none" strike="noStrike" dirty="0">
                        <a:solidFill>
                          <a:srgbClr val="000000"/>
                        </a:solidFill>
                        <a:effectLst/>
                        <a:latin typeface="Arial" panose="020B0604020202020204" pitchFamily="34" charset="0"/>
                      </a:endParaRP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min_lai_hv</a:t>
                      </a:r>
                    </a:p>
                  </a:txBody>
                  <a:tcPr marL="9525" marR="9525" marT="9525" marB="0" anchor="ctr">
                    <a:noFill/>
                  </a:tcPr>
                </a:tc>
                <a:tc>
                  <a:txBody>
                    <a:bodyPr/>
                    <a:lstStyle/>
                    <a:p>
                      <a:pPr algn="l" fontAlgn="b"/>
                      <a:r>
                        <a:rPr lang="en-US" sz="1200" b="0" i="0" u="none" strike="noStrike" dirty="0">
                          <a:solidFill>
                            <a:srgbClr val="000000"/>
                          </a:solidFill>
                          <a:effectLst/>
                          <a:latin typeface="Aptos Narrow" panose="020B0004020202020204" pitchFamily="34" charset="0"/>
                        </a:rPr>
                        <a:t> </a:t>
                      </a:r>
                      <a:r>
                        <a:rPr lang="en-US" sz="1200" b="0" i="0" u="none" strike="noStrike" dirty="0" err="1">
                          <a:solidFill>
                            <a:srgbClr val="000000"/>
                          </a:solidFill>
                          <a:effectLst/>
                          <a:latin typeface="Aptos Narrow" panose="020B0004020202020204" pitchFamily="34" charset="0"/>
                        </a:rPr>
                        <a:t>max_lai_hv</a:t>
                      </a:r>
                      <a:endParaRPr lang="en-US" sz="1200" b="0" i="0" u="none" strike="noStrike" dirty="0">
                        <a:solidFill>
                          <a:srgbClr val="000000"/>
                        </a:solidFill>
                        <a:effectLst/>
                        <a:latin typeface="Aptos Narrow" panose="020B0004020202020204" pitchFamily="34" charset="0"/>
                      </a:endParaRPr>
                    </a:p>
                  </a:txBody>
                  <a:tcPr marL="9525" marR="9525" marT="9525" marB="0" anchor="ctr">
                    <a:noFill/>
                  </a:tcPr>
                </a:tc>
                <a:tc>
                  <a:txBody>
                    <a:bodyPr/>
                    <a:lstStyle/>
                    <a:p>
                      <a:pPr algn="l" fontAlgn="b"/>
                      <a:r>
                        <a:rPr lang="en-US" sz="1200" b="0" i="0" u="none" strike="noStrike" dirty="0">
                          <a:solidFill>
                            <a:srgbClr val="000000"/>
                          </a:solidFill>
                          <a:effectLst/>
                          <a:latin typeface="Aptos Narrow" panose="020B0004020202020204" pitchFamily="34" charset="0"/>
                        </a:rPr>
                        <a:t> Culture/Managed</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Evergreen/Deciduous Needleleaf Trees</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max_ssr</a:t>
                      </a:r>
                    </a:p>
                  </a:txBody>
                  <a:tcPr marL="9525" marR="9525" marT="9525" marB="0" anchor="ctr">
                    <a:noFill/>
                  </a:tcPr>
                </a:tc>
                <a:extLst>
                  <a:ext uri="{0D108BD9-81ED-4DB2-BD59-A6C34878D82A}">
                    <a16:rowId xmlns:a16="http://schemas.microsoft.com/office/drawing/2014/main" val="3264396714"/>
                  </a:ext>
                </a:extLst>
              </a:tr>
              <a:tr h="465151">
                <a:tc>
                  <a:txBody>
                    <a:bodyPr/>
                    <a:lstStyle/>
                    <a:p>
                      <a:pPr algn="l"/>
                      <a:r>
                        <a:rPr lang="en-US" altLang="zh-CN" sz="1200" dirty="0"/>
                        <a:t>4</a:t>
                      </a:r>
                      <a:endParaRPr lang="en-US" sz="1200" dirty="0"/>
                    </a:p>
                  </a:txBody>
                  <a:tcPr anchor="ctr">
                    <a:noFill/>
                  </a:tcPr>
                </a:tc>
                <a:tc>
                  <a:txBody>
                    <a:bodyPr/>
                    <a:lstStyle/>
                    <a:p>
                      <a:pPr algn="l" rtl="0" fontAlgn="ctr"/>
                      <a:r>
                        <a:rPr lang="en-US" sz="1200" b="0" i="0" u="none" strike="noStrike">
                          <a:solidFill>
                            <a:srgbClr val="000000"/>
                          </a:solidFill>
                          <a:effectLst/>
                          <a:latin typeface="Arial" panose="020B0604020202020204" pitchFamily="34" charset="0"/>
                        </a:rPr>
                        <a:t>max_lai_l'</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avg_lai_lv</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min_lai_lv</a:t>
                      </a:r>
                    </a:p>
                  </a:txBody>
                  <a:tcPr marL="9525" marR="9525" marT="9525" marB="0" anchor="ctr">
                    <a:noFill/>
                  </a:tcPr>
                </a:tc>
                <a:tc>
                  <a:txBody>
                    <a:bodyPr/>
                    <a:lstStyle/>
                    <a:p>
                      <a:pPr algn="l" fontAlgn="b"/>
                      <a:r>
                        <a:rPr lang="en-US" sz="1200" b="0" i="0" u="none" strike="noStrike" dirty="0">
                          <a:solidFill>
                            <a:srgbClr val="000000"/>
                          </a:solidFill>
                          <a:effectLst/>
                          <a:latin typeface="Aptos Narrow" panose="020B0004020202020204" pitchFamily="34" charset="0"/>
                        </a:rPr>
                        <a:t> Deciduous Broadleaf Trees</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min_v10</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avg_v10</a:t>
                      </a:r>
                    </a:p>
                  </a:txBody>
                  <a:tcPr marL="9525" marR="9525" marT="9525" marB="0" anchor="ctr">
                    <a:noFill/>
                  </a:tcPr>
                </a:tc>
                <a:extLst>
                  <a:ext uri="{0D108BD9-81ED-4DB2-BD59-A6C34878D82A}">
                    <a16:rowId xmlns:a16="http://schemas.microsoft.com/office/drawing/2014/main" val="4221531948"/>
                  </a:ext>
                </a:extLst>
              </a:tr>
              <a:tr h="465151">
                <a:tc>
                  <a:txBody>
                    <a:bodyPr/>
                    <a:lstStyle/>
                    <a:p>
                      <a:pPr algn="l"/>
                      <a:r>
                        <a:rPr lang="en-US" altLang="zh-CN" sz="1200" dirty="0"/>
                        <a:t>5</a:t>
                      </a:r>
                      <a:endParaRPr lang="en-US" sz="1200" dirty="0"/>
                    </a:p>
                  </a:txBody>
                  <a:tcPr anchor="ctr">
                    <a:noFill/>
                  </a:tcPr>
                </a:tc>
                <a:tc>
                  <a:txBody>
                    <a:bodyPr/>
                    <a:lstStyle/>
                    <a:p>
                      <a:pPr algn="l" rtl="0" fontAlgn="ctr"/>
                      <a:r>
                        <a:rPr lang="en-US" sz="1200" b="0" i="0" u="none" strike="noStrike">
                          <a:solidFill>
                            <a:srgbClr val="000000"/>
                          </a:solidFill>
                          <a:effectLst/>
                          <a:latin typeface="Arial" panose="020B0604020202020204" pitchFamily="34" charset="0"/>
                        </a:rPr>
                        <a:t>Urban/Built</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Population</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PD</a:t>
                      </a:r>
                    </a:p>
                  </a:txBody>
                  <a:tcPr marL="9525" marR="9525" marT="9525" marB="0" anchor="ctr">
                    <a:noFill/>
                  </a:tcPr>
                </a:tc>
                <a:tc>
                  <a:txBody>
                    <a:bodyPr/>
                    <a:lstStyle/>
                    <a:p>
                      <a:pPr algn="l" fontAlgn="b"/>
                      <a:r>
                        <a:rPr lang="en-US" sz="1200" b="0" i="0" u="none" strike="noStrike" dirty="0">
                          <a:solidFill>
                            <a:srgbClr val="000000"/>
                          </a:solidFill>
                          <a:effectLst/>
                          <a:latin typeface="Aptos Narrow" panose="020B0004020202020204" pitchFamily="34" charset="0"/>
                        </a:rPr>
                        <a:t> </a:t>
                      </a:r>
                      <a:r>
                        <a:rPr lang="en-US" sz="1200" b="0" i="0" u="none" strike="noStrike" dirty="0" err="1">
                          <a:solidFill>
                            <a:srgbClr val="000000"/>
                          </a:solidFill>
                          <a:effectLst/>
                          <a:latin typeface="Aptos Narrow" panose="020B0004020202020204" pitchFamily="34" charset="0"/>
                        </a:rPr>
                        <a:t>min_sro</a:t>
                      </a:r>
                      <a:endParaRPr lang="en-US" sz="1200" b="0" i="0" u="none" strike="noStrike" dirty="0">
                        <a:solidFill>
                          <a:srgbClr val="000000"/>
                        </a:solidFill>
                        <a:effectLst/>
                        <a:latin typeface="Aptos Narrow" panose="020B0004020202020204" pitchFamily="34" charset="0"/>
                      </a:endParaRPr>
                    </a:p>
                  </a:txBody>
                  <a:tcPr marL="9525" marR="9525" marT="9525" marB="0" anchor="ctr">
                    <a:noFill/>
                  </a:tcPr>
                </a:tc>
                <a:tc>
                  <a:txBody>
                    <a:bodyPr/>
                    <a:lstStyle/>
                    <a:p>
                      <a:pPr algn="l" fontAlgn="b"/>
                      <a:r>
                        <a:rPr lang="en-US" sz="1200" b="0" i="0" u="none" strike="noStrike" dirty="0">
                          <a:solidFill>
                            <a:srgbClr val="000000"/>
                          </a:solidFill>
                          <a:effectLst/>
                          <a:latin typeface="Aptos Narrow" panose="020B0004020202020204" pitchFamily="34" charset="0"/>
                        </a:rPr>
                        <a:t> </a:t>
                      </a:r>
                      <a:r>
                        <a:rPr lang="en-US" sz="1200" b="0" i="0" u="none" strike="noStrike" dirty="0" err="1">
                          <a:solidFill>
                            <a:srgbClr val="000000"/>
                          </a:solidFill>
                          <a:effectLst/>
                          <a:latin typeface="Aptos Narrow" panose="020B0004020202020204" pitchFamily="34" charset="0"/>
                        </a:rPr>
                        <a:t>min_tp</a:t>
                      </a:r>
                      <a:endParaRPr lang="en-US" sz="1200" b="0" i="0" u="none" strike="noStrike" dirty="0">
                        <a:solidFill>
                          <a:srgbClr val="000000"/>
                        </a:solidFill>
                        <a:effectLst/>
                        <a:latin typeface="Aptos Narrow" panose="020B0004020202020204" pitchFamily="34" charset="0"/>
                      </a:endParaRP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Culture/Managed</a:t>
                      </a:r>
                    </a:p>
                  </a:txBody>
                  <a:tcPr marL="9525" marR="9525" marT="9525" marB="0" anchor="ctr">
                    <a:noFill/>
                  </a:tcPr>
                </a:tc>
                <a:extLst>
                  <a:ext uri="{0D108BD9-81ED-4DB2-BD59-A6C34878D82A}">
                    <a16:rowId xmlns:a16="http://schemas.microsoft.com/office/drawing/2014/main" val="2866342587"/>
                  </a:ext>
                </a:extLst>
              </a:tr>
              <a:tr h="465151">
                <a:tc>
                  <a:txBody>
                    <a:bodyPr/>
                    <a:lstStyle/>
                    <a:p>
                      <a:pPr algn="l"/>
                      <a:r>
                        <a:rPr lang="en-US" altLang="zh-CN" sz="1200" dirty="0"/>
                        <a:t>6</a:t>
                      </a:r>
                      <a:endParaRPr lang="en-US" sz="1200" dirty="0"/>
                    </a:p>
                  </a:txBody>
                  <a:tcPr anchor="ctr">
                    <a:noFill/>
                  </a:tcPr>
                </a:tc>
                <a:tc>
                  <a:txBody>
                    <a:bodyPr/>
                    <a:lstStyle/>
                    <a:p>
                      <a:pPr algn="l" rtl="0" fontAlgn="ctr"/>
                      <a:r>
                        <a:rPr lang="en-US" sz="1200" b="0" i="0" u="none" strike="noStrike">
                          <a:solidFill>
                            <a:srgbClr val="000000"/>
                          </a:solidFill>
                          <a:effectLst/>
                          <a:latin typeface="Arial" panose="020B0604020202020204" pitchFamily="34" charset="0"/>
                        </a:rPr>
                        <a:t>max_tp</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max_sro</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Wetland</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min_v10</a:t>
                      </a:r>
                    </a:p>
                  </a:txBody>
                  <a:tcPr marL="9525" marR="9525" marT="9525" marB="0" anchor="ctr">
                    <a:noFill/>
                  </a:tcPr>
                </a:tc>
                <a:tc>
                  <a:txBody>
                    <a:bodyPr/>
                    <a:lstStyle/>
                    <a:p>
                      <a:pPr algn="l" fontAlgn="b"/>
                      <a:r>
                        <a:rPr lang="en-US" sz="1200" b="0" i="0" u="none" strike="noStrike" dirty="0">
                          <a:solidFill>
                            <a:srgbClr val="000000"/>
                          </a:solidFill>
                          <a:effectLst/>
                          <a:latin typeface="Aptos Narrow" panose="020B0004020202020204" pitchFamily="34" charset="0"/>
                        </a:rPr>
                        <a:t> Evergreen/Deciduous Needleleaf Trees</a:t>
                      </a:r>
                    </a:p>
                  </a:txBody>
                  <a:tcPr marL="9525" marR="9525" marT="9525" marB="0" anchor="ctr">
                    <a:noFill/>
                  </a:tcPr>
                </a:tc>
                <a:tc>
                  <a:txBody>
                    <a:bodyPr/>
                    <a:lstStyle/>
                    <a:p>
                      <a:pPr algn="l" fontAlgn="b"/>
                      <a:r>
                        <a:rPr lang="en-US" sz="1200" b="0" i="0" u="none" strike="noStrike">
                          <a:solidFill>
                            <a:srgbClr val="000000"/>
                          </a:solidFill>
                          <a:effectLst/>
                          <a:latin typeface="Aptos Narrow" panose="020B0004020202020204" pitchFamily="34" charset="0"/>
                        </a:rPr>
                        <a:t> min_u10</a:t>
                      </a:r>
                    </a:p>
                  </a:txBody>
                  <a:tcPr marL="9525" marR="9525" marT="9525" marB="0" anchor="ctr">
                    <a:noFill/>
                  </a:tcPr>
                </a:tc>
                <a:extLst>
                  <a:ext uri="{0D108BD9-81ED-4DB2-BD59-A6C34878D82A}">
                    <a16:rowId xmlns:a16="http://schemas.microsoft.com/office/drawing/2014/main" val="2819692286"/>
                  </a:ext>
                </a:extLst>
              </a:tr>
              <a:tr h="465151">
                <a:tc>
                  <a:txBody>
                    <a:bodyPr/>
                    <a:lstStyle/>
                    <a:p>
                      <a:pPr algn="l"/>
                      <a:r>
                        <a:rPr lang="en-US" altLang="zh-CN" sz="1200" dirty="0"/>
                        <a:t>7</a:t>
                      </a:r>
                      <a:endParaRPr lang="en-US" sz="1200" dirty="0"/>
                    </a:p>
                  </a:txBody>
                  <a:tcPr anchor="ctr">
                    <a:lnB w="12700" cap="flat" cmpd="sng" algn="ctr">
                      <a:solidFill>
                        <a:schemeClr val="tx1"/>
                      </a:solidFill>
                      <a:prstDash val="solid"/>
                      <a:round/>
                      <a:headEnd type="none" w="med" len="med"/>
                      <a:tailEnd type="none" w="med" len="med"/>
                    </a:lnB>
                    <a:noFill/>
                  </a:tcPr>
                </a:tc>
                <a:tc>
                  <a:txBody>
                    <a:bodyPr/>
                    <a:lstStyle/>
                    <a:p>
                      <a:pPr algn="l" rtl="0" fontAlgn="ctr"/>
                      <a:r>
                        <a:rPr lang="en-US" sz="1200" b="0" i="0" u="none" strike="noStrike">
                          <a:solidFill>
                            <a:srgbClr val="000000"/>
                          </a:solidFill>
                          <a:effectLst/>
                          <a:latin typeface="Arial" panose="020B0604020202020204" pitchFamily="34" charset="0"/>
                        </a:rPr>
                        <a:t>max_sro</a:t>
                      </a: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PD</a:t>
                      </a: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Water</a:t>
                      </a: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avg_sro</a:t>
                      </a: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 max_swvl1</a:t>
                      </a: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panose="020B0004020202020204" pitchFamily="34" charset="0"/>
                        </a:rPr>
                        <a:t> Wetland</a:t>
                      </a: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2657929"/>
                  </a:ext>
                </a:extLst>
              </a:tr>
            </a:tbl>
          </a:graphicData>
        </a:graphic>
      </p:graphicFrame>
    </p:spTree>
    <p:extLst>
      <p:ext uri="{BB962C8B-B14F-4D97-AF65-F5344CB8AC3E}">
        <p14:creationId xmlns:p14="http://schemas.microsoft.com/office/powerpoint/2010/main" val="3157005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6BCB-1878-CFD0-329E-93C4987DC0F5}"/>
              </a:ext>
            </a:extLst>
          </p:cNvPr>
          <p:cNvSpPr>
            <a:spLocks noGrp="1"/>
          </p:cNvSpPr>
          <p:nvPr>
            <p:ph type="title"/>
          </p:nvPr>
        </p:nvSpPr>
        <p:spPr/>
        <p:txBody>
          <a:bodyPr/>
          <a:lstStyle/>
          <a:p>
            <a:r>
              <a:rPr lang="en-US" altLang="zh-CN" dirty="0"/>
              <a:t>Workflow</a:t>
            </a:r>
            <a:endParaRPr lang="en-US" dirty="0"/>
          </a:p>
        </p:txBody>
      </p:sp>
      <p:sp>
        <p:nvSpPr>
          <p:cNvPr id="7" name="Rectangle 6">
            <a:extLst>
              <a:ext uri="{FF2B5EF4-FFF2-40B4-BE49-F238E27FC236}">
                <a16:creationId xmlns:a16="http://schemas.microsoft.com/office/drawing/2014/main" id="{541A7704-4E5F-2FE3-95AE-DFBFACDD781D}"/>
              </a:ext>
            </a:extLst>
          </p:cNvPr>
          <p:cNvSpPr/>
          <p:nvPr/>
        </p:nvSpPr>
        <p:spPr>
          <a:xfrm>
            <a:off x="899948" y="2451592"/>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Data</a:t>
            </a:r>
            <a:r>
              <a:rPr lang="zh-CN" altLang="en-US" dirty="0">
                <a:solidFill>
                  <a:schemeClr val="tx1"/>
                </a:solidFill>
              </a:rPr>
              <a:t> </a:t>
            </a:r>
            <a:r>
              <a:rPr lang="en-US" altLang="zh-CN" dirty="0">
                <a:solidFill>
                  <a:schemeClr val="tx1"/>
                </a:solidFill>
              </a:rPr>
              <a:t>Check</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0F619D56-0003-9469-CAF3-0D4C2A042905}"/>
              </a:ext>
            </a:extLst>
          </p:cNvPr>
          <p:cNvCxnSpPr>
            <a:cxnSpLocks/>
            <a:stCxn id="7" idx="3"/>
            <a:endCxn id="4" idx="1"/>
          </p:cNvCxnSpPr>
          <p:nvPr/>
        </p:nvCxnSpPr>
        <p:spPr>
          <a:xfrm flipV="1">
            <a:off x="2752396" y="3020464"/>
            <a:ext cx="84214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D50F1C7-9EF5-26EB-EB14-4DAF9E8276F2}"/>
              </a:ext>
            </a:extLst>
          </p:cNvPr>
          <p:cNvSpPr/>
          <p:nvPr/>
        </p:nvSpPr>
        <p:spPr>
          <a:xfrm>
            <a:off x="3594537" y="2451591"/>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Methodology</a:t>
            </a:r>
            <a:endParaRPr lang="en-US" dirty="0">
              <a:solidFill>
                <a:schemeClr val="tx1"/>
              </a:solidFill>
            </a:endParaRPr>
          </a:p>
        </p:txBody>
      </p:sp>
      <p:sp>
        <p:nvSpPr>
          <p:cNvPr id="17" name="Rectangle 16">
            <a:extLst>
              <a:ext uri="{FF2B5EF4-FFF2-40B4-BE49-F238E27FC236}">
                <a16:creationId xmlns:a16="http://schemas.microsoft.com/office/drawing/2014/main" id="{4D64D2F8-9456-F02C-0CF2-6C521258DE3B}"/>
              </a:ext>
            </a:extLst>
          </p:cNvPr>
          <p:cNvSpPr/>
          <p:nvPr/>
        </p:nvSpPr>
        <p:spPr>
          <a:xfrm>
            <a:off x="6289126" y="2451590"/>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Preliminary</a:t>
            </a:r>
            <a:r>
              <a:rPr lang="zh-CN" altLang="en-US" dirty="0">
                <a:solidFill>
                  <a:schemeClr val="tx1"/>
                </a:solidFill>
              </a:rPr>
              <a:t> </a:t>
            </a:r>
            <a:r>
              <a:rPr lang="en-US" altLang="zh-CN" dirty="0">
                <a:solidFill>
                  <a:schemeClr val="tx1"/>
                </a:solidFill>
              </a:rPr>
              <a:t>Data</a:t>
            </a:r>
            <a:endParaRPr lang="en-US" dirty="0">
              <a:solidFill>
                <a:schemeClr val="tx1"/>
              </a:solidFill>
            </a:endParaRPr>
          </a:p>
        </p:txBody>
      </p:sp>
      <p:cxnSp>
        <p:nvCxnSpPr>
          <p:cNvPr id="18" name="Straight Arrow Connector 17">
            <a:extLst>
              <a:ext uri="{FF2B5EF4-FFF2-40B4-BE49-F238E27FC236}">
                <a16:creationId xmlns:a16="http://schemas.microsoft.com/office/drawing/2014/main" id="{9E8D1E34-80AE-78EB-ED08-87F160B3FC56}"/>
              </a:ext>
            </a:extLst>
          </p:cNvPr>
          <p:cNvCxnSpPr>
            <a:cxnSpLocks/>
            <a:stCxn id="4" idx="3"/>
            <a:endCxn id="17" idx="1"/>
          </p:cNvCxnSpPr>
          <p:nvPr/>
        </p:nvCxnSpPr>
        <p:spPr>
          <a:xfrm flipV="1">
            <a:off x="5446985" y="3020463"/>
            <a:ext cx="84214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1F5B465-C69B-78C7-8068-BE01213DAB90}"/>
              </a:ext>
            </a:extLst>
          </p:cNvPr>
          <p:cNvSpPr/>
          <p:nvPr/>
        </p:nvSpPr>
        <p:spPr>
          <a:xfrm>
            <a:off x="8983715" y="2451589"/>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Future</a:t>
            </a:r>
            <a:r>
              <a:rPr lang="zh-CN" altLang="en-US" dirty="0">
                <a:solidFill>
                  <a:schemeClr val="tx1"/>
                </a:solidFill>
              </a:rPr>
              <a:t> </a:t>
            </a:r>
            <a:r>
              <a:rPr lang="en-US" altLang="zh-CN" dirty="0">
                <a:solidFill>
                  <a:schemeClr val="tx1"/>
                </a:solidFill>
              </a:rPr>
              <a:t>Plan</a:t>
            </a:r>
            <a:endParaRPr lang="en-US" dirty="0">
              <a:solidFill>
                <a:schemeClr val="tx1"/>
              </a:solidFill>
            </a:endParaRPr>
          </a:p>
        </p:txBody>
      </p:sp>
      <p:cxnSp>
        <p:nvCxnSpPr>
          <p:cNvPr id="30" name="Straight Arrow Connector 29">
            <a:extLst>
              <a:ext uri="{FF2B5EF4-FFF2-40B4-BE49-F238E27FC236}">
                <a16:creationId xmlns:a16="http://schemas.microsoft.com/office/drawing/2014/main" id="{E48775C8-A043-B1FD-FA6D-144C74EB74AC}"/>
              </a:ext>
            </a:extLst>
          </p:cNvPr>
          <p:cNvCxnSpPr>
            <a:cxnSpLocks/>
            <a:stCxn id="17" idx="3"/>
            <a:endCxn id="27" idx="1"/>
          </p:cNvCxnSpPr>
          <p:nvPr/>
        </p:nvCxnSpPr>
        <p:spPr>
          <a:xfrm flipV="1">
            <a:off x="8141574" y="3020462"/>
            <a:ext cx="84214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45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rgbClr val="B9182B"/>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0DE10-88B3-5CFF-2912-B993D17BF23C}"/>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altLang="zh-CN" sz="4900"/>
              <a:t>Methodology -- </a:t>
            </a:r>
            <a:r>
              <a:rPr lang="en-US" sz="4900"/>
              <a:t>Prediction Models</a:t>
            </a:r>
          </a:p>
        </p:txBody>
      </p:sp>
      <p:sp>
        <p:nvSpPr>
          <p:cNvPr id="6" name="TextBox 5">
            <a:extLst>
              <a:ext uri="{FF2B5EF4-FFF2-40B4-BE49-F238E27FC236}">
                <a16:creationId xmlns:a16="http://schemas.microsoft.com/office/drawing/2014/main" id="{36323791-A825-69FD-7AD1-C8FBF1F1B675}"/>
              </a:ext>
            </a:extLst>
          </p:cNvPr>
          <p:cNvSpPr txBox="1"/>
          <p:nvPr/>
        </p:nvSpPr>
        <p:spPr>
          <a:xfrm>
            <a:off x="5279695" y="639193"/>
            <a:ext cx="6589218" cy="389247"/>
          </a:xfrm>
          <a:prstGeom prst="rect">
            <a:avLst/>
          </a:prstGeom>
        </p:spPr>
        <p:txBody>
          <a:bodyPr vert="horz" lIns="91440" tIns="45720" rIns="91440" bIns="45720" rtlCol="0">
            <a:normAutofit/>
          </a:bodyPr>
          <a:lstStyle/>
          <a:p>
            <a:pPr>
              <a:spcBef>
                <a:spcPts val="1000"/>
              </a:spcBef>
            </a:pPr>
            <a:r>
              <a:rPr lang="en-US" sz="1600" b="1" dirty="0"/>
              <a:t>Table: Results of PCA Analysis on Environmental Variables</a:t>
            </a:r>
          </a:p>
        </p:txBody>
      </p:sp>
      <p:sp>
        <p:nvSpPr>
          <p:cNvPr id="1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DAA6F4F2-B4DE-3232-2ED5-A0FC78EDA776}"/>
              </a:ext>
            </a:extLst>
          </p:cNvPr>
          <p:cNvGraphicFramePr>
            <a:graphicFrameLocks noGrp="1"/>
          </p:cNvGraphicFramePr>
          <p:nvPr>
            <p:extLst>
              <p:ext uri="{D42A27DB-BD31-4B8C-83A1-F6EECF244321}">
                <p14:modId xmlns:p14="http://schemas.microsoft.com/office/powerpoint/2010/main" val="1491233811"/>
              </p:ext>
            </p:extLst>
          </p:nvPr>
        </p:nvGraphicFramePr>
        <p:xfrm>
          <a:off x="4654296" y="1242244"/>
          <a:ext cx="7214617" cy="4716086"/>
        </p:xfrm>
        <a:graphic>
          <a:graphicData uri="http://schemas.openxmlformats.org/drawingml/2006/table">
            <a:tbl>
              <a:tblPr firstRow="1" bandRow="1"/>
              <a:tblGrid>
                <a:gridCol w="1295567">
                  <a:extLst>
                    <a:ext uri="{9D8B030D-6E8A-4147-A177-3AD203B41FA5}">
                      <a16:colId xmlns:a16="http://schemas.microsoft.com/office/drawing/2014/main" val="103904717"/>
                    </a:ext>
                  </a:extLst>
                </a:gridCol>
                <a:gridCol w="1554678">
                  <a:extLst>
                    <a:ext uri="{9D8B030D-6E8A-4147-A177-3AD203B41FA5}">
                      <a16:colId xmlns:a16="http://schemas.microsoft.com/office/drawing/2014/main" val="4292583530"/>
                    </a:ext>
                  </a:extLst>
                </a:gridCol>
                <a:gridCol w="1663715">
                  <a:extLst>
                    <a:ext uri="{9D8B030D-6E8A-4147-A177-3AD203B41FA5}">
                      <a16:colId xmlns:a16="http://schemas.microsoft.com/office/drawing/2014/main" val="1767530882"/>
                    </a:ext>
                  </a:extLst>
                </a:gridCol>
                <a:gridCol w="1315175">
                  <a:extLst>
                    <a:ext uri="{9D8B030D-6E8A-4147-A177-3AD203B41FA5}">
                      <a16:colId xmlns:a16="http://schemas.microsoft.com/office/drawing/2014/main" val="428486815"/>
                    </a:ext>
                  </a:extLst>
                </a:gridCol>
                <a:gridCol w="1385482">
                  <a:extLst>
                    <a:ext uri="{9D8B030D-6E8A-4147-A177-3AD203B41FA5}">
                      <a16:colId xmlns:a16="http://schemas.microsoft.com/office/drawing/2014/main" val="2356776129"/>
                    </a:ext>
                  </a:extLst>
                </a:gridCol>
              </a:tblGrid>
              <a:tr h="326461">
                <a:tc>
                  <a:txBody>
                    <a:bodyPr/>
                    <a:lstStyle/>
                    <a:p>
                      <a:pPr rtl="0" fontAlgn="t">
                        <a:spcBef>
                          <a:spcPts val="0"/>
                        </a:spcBef>
                        <a:spcAft>
                          <a:spcPts val="0"/>
                        </a:spcAft>
                      </a:pPr>
                      <a:r>
                        <a:rPr lang="en-US" sz="1200" b="0" i="0" u="none" strike="noStrike" dirty="0">
                          <a:solidFill>
                            <a:srgbClr val="000000"/>
                          </a:solidFill>
                          <a:effectLst/>
                          <a:latin typeface="+mn-lt"/>
                        </a:rPr>
                        <a:t>Model</a:t>
                      </a:r>
                      <a:endParaRPr lang="en-US" sz="1200" dirty="0">
                        <a:effectLst/>
                        <a:latin typeface="+mn-lt"/>
                      </a:endParaRPr>
                    </a:p>
                  </a:txBody>
                  <a:tcPr marL="59835" marR="59835" marT="59835" marB="598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200" b="0" i="0" u="none" strike="noStrike">
                          <a:solidFill>
                            <a:srgbClr val="000000"/>
                          </a:solidFill>
                          <a:effectLst/>
                          <a:latin typeface="+mn-lt"/>
                        </a:rPr>
                        <a:t>Description</a:t>
                      </a:r>
                      <a:endParaRPr lang="en-US" sz="1200">
                        <a:effectLst/>
                        <a:latin typeface="+mn-lt"/>
                      </a:endParaRPr>
                    </a:p>
                  </a:txBody>
                  <a:tcPr marL="59835" marR="59835" marT="59835" marB="598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200" b="0" i="0" u="none" strike="noStrike">
                          <a:solidFill>
                            <a:srgbClr val="000000"/>
                          </a:solidFill>
                          <a:effectLst/>
                          <a:latin typeface="+mn-lt"/>
                        </a:rPr>
                        <a:t>Rationale for Selection</a:t>
                      </a:r>
                      <a:endParaRPr lang="en-US" sz="1200">
                        <a:effectLst/>
                        <a:latin typeface="+mn-lt"/>
                      </a:endParaRPr>
                    </a:p>
                  </a:txBody>
                  <a:tcPr marL="59835" marR="59835" marT="59835" marB="598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200" b="0" i="0" u="none" strike="noStrike">
                          <a:solidFill>
                            <a:srgbClr val="000000"/>
                          </a:solidFill>
                          <a:effectLst/>
                          <a:latin typeface="+mn-lt"/>
                        </a:rPr>
                        <a:t>Pros</a:t>
                      </a:r>
                      <a:endParaRPr lang="en-US" sz="1200">
                        <a:effectLst/>
                        <a:latin typeface="+mn-lt"/>
                      </a:endParaRPr>
                    </a:p>
                  </a:txBody>
                  <a:tcPr marL="59835" marR="59835" marT="59835" marB="598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200" b="0" i="0" u="none" strike="noStrike">
                          <a:solidFill>
                            <a:srgbClr val="000000"/>
                          </a:solidFill>
                          <a:effectLst/>
                          <a:latin typeface="+mn-lt"/>
                        </a:rPr>
                        <a:t>Cons</a:t>
                      </a:r>
                      <a:endParaRPr lang="en-US" sz="1200">
                        <a:effectLst/>
                        <a:latin typeface="+mn-lt"/>
                      </a:endParaRPr>
                    </a:p>
                  </a:txBody>
                  <a:tcPr marL="59835" marR="59835" marT="59835" marB="598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069384"/>
                  </a:ext>
                </a:extLst>
              </a:tr>
              <a:tr h="671111">
                <a:tc>
                  <a:txBody>
                    <a:bodyPr/>
                    <a:lstStyle/>
                    <a:p>
                      <a:pPr rtl="0" fontAlgn="t">
                        <a:spcBef>
                          <a:spcPts val="0"/>
                        </a:spcBef>
                        <a:spcAft>
                          <a:spcPts val="0"/>
                        </a:spcAft>
                      </a:pPr>
                      <a:r>
                        <a:rPr lang="en-US" sz="1200" b="0" i="0" u="none" strike="noStrike">
                          <a:solidFill>
                            <a:srgbClr val="000000"/>
                          </a:solidFill>
                          <a:effectLst/>
                          <a:latin typeface="+mn-lt"/>
                        </a:rPr>
                        <a:t>Random Forest</a:t>
                      </a:r>
                      <a:endParaRPr lang="en-US" sz="1200">
                        <a:effectLst/>
                        <a:latin typeface="+mn-lt"/>
                      </a:endParaRPr>
                    </a:p>
                  </a:txBody>
                  <a:tcPr marL="59835" marR="59835" marT="59835" marB="598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200" b="0" i="0" u="none" strike="noStrike">
                          <a:solidFill>
                            <a:srgbClr val="000000"/>
                          </a:solidFill>
                          <a:effectLst/>
                          <a:latin typeface="+mn-lt"/>
                        </a:rPr>
                        <a:t>Ensemble learning, multiple decision trees</a:t>
                      </a:r>
                      <a:endParaRPr lang="en-US" sz="1200">
                        <a:effectLst/>
                        <a:latin typeface="+mn-lt"/>
                      </a:endParaRPr>
                    </a:p>
                  </a:txBody>
                  <a:tcPr marL="59835" marR="59835" marT="59835" marB="598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Robustness, handles non-linear data and missing data</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Robust, handles missing values</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Complex, reduced interpretability</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166267"/>
                  </a:ext>
                </a:extLst>
              </a:tr>
              <a:tr h="671111">
                <a:tc>
                  <a:txBody>
                    <a:bodyPr/>
                    <a:lstStyle/>
                    <a:p>
                      <a:pPr rtl="0" fontAlgn="ctr">
                        <a:spcBef>
                          <a:spcPts val="0"/>
                        </a:spcBef>
                        <a:spcAft>
                          <a:spcPts val="0"/>
                        </a:spcAft>
                      </a:pPr>
                      <a:r>
                        <a:rPr lang="en-US" sz="1200" b="0" i="0" u="none" strike="noStrike">
                          <a:solidFill>
                            <a:srgbClr val="000000"/>
                          </a:solidFill>
                          <a:effectLst/>
                          <a:latin typeface="+mn-lt"/>
                        </a:rPr>
                        <a:t>SVM</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Finds hyperplane separating classes in feature space</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High-dimensional effectiveness</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Performs well in high-dimensional spaces</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Complex parameter tuning</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493702"/>
                  </a:ext>
                </a:extLst>
              </a:tr>
              <a:tr h="671111">
                <a:tc>
                  <a:txBody>
                    <a:bodyPr/>
                    <a:lstStyle/>
                    <a:p>
                      <a:pPr rtl="0" fontAlgn="ctr">
                        <a:spcBef>
                          <a:spcPts val="0"/>
                        </a:spcBef>
                        <a:spcAft>
                          <a:spcPts val="0"/>
                        </a:spcAft>
                      </a:pPr>
                      <a:r>
                        <a:rPr lang="en-US" sz="1200" b="0" i="0" u="none" strike="noStrike">
                          <a:solidFill>
                            <a:srgbClr val="000000"/>
                          </a:solidFill>
                          <a:effectLst/>
                          <a:latin typeface="+mn-lt"/>
                        </a:rPr>
                        <a:t>Neural Network</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Computing system for pattern recognition</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Learns complex relationships</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Exceptional pattern recognition</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Proneness to overfitting, “black box”</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7314885"/>
                  </a:ext>
                </a:extLst>
              </a:tr>
              <a:tr h="671111">
                <a:tc>
                  <a:txBody>
                    <a:bodyPr/>
                    <a:lstStyle/>
                    <a:p>
                      <a:pPr rtl="0" fontAlgn="ctr">
                        <a:spcBef>
                          <a:spcPts val="0"/>
                        </a:spcBef>
                        <a:spcAft>
                          <a:spcPts val="0"/>
                        </a:spcAft>
                      </a:pPr>
                      <a:r>
                        <a:rPr lang="en-US" sz="1200" b="0" i="0" u="none" strike="noStrike" dirty="0">
                          <a:solidFill>
                            <a:srgbClr val="000000"/>
                          </a:solidFill>
                          <a:effectLst/>
                          <a:latin typeface="+mn-lt"/>
                        </a:rPr>
                        <a:t>Ensemble Model</a:t>
                      </a:r>
                      <a:endParaRPr lang="en-US" sz="1200" dirty="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dirty="0">
                          <a:solidFill>
                            <a:srgbClr val="000000"/>
                          </a:solidFill>
                          <a:effectLst/>
                          <a:latin typeface="+mn-lt"/>
                        </a:rPr>
                        <a:t>Combines Random Forest with Autoregression</a:t>
                      </a:r>
                      <a:endParaRPr lang="en-US" sz="1200" dirty="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Leverages both strengths</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Integrates spatial and temporal analysis</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Constraints on temporal data structure</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81661"/>
                  </a:ext>
                </a:extLst>
              </a:tr>
              <a:tr h="1015761">
                <a:tc>
                  <a:txBody>
                    <a:bodyPr/>
                    <a:lstStyle/>
                    <a:p>
                      <a:pPr rtl="0" fontAlgn="ctr">
                        <a:spcBef>
                          <a:spcPts val="0"/>
                        </a:spcBef>
                        <a:spcAft>
                          <a:spcPts val="0"/>
                        </a:spcAft>
                      </a:pPr>
                      <a:r>
                        <a:rPr lang="en-US" altLang="zh-CN" sz="1200" dirty="0" err="1">
                          <a:effectLst/>
                          <a:latin typeface="+mn-lt"/>
                        </a:rPr>
                        <a:t>HistogramGBRT</a:t>
                      </a:r>
                      <a:endParaRPr lang="en-US" sz="1200" dirty="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spcBef>
                          <a:spcPts val="0"/>
                        </a:spcBef>
                        <a:spcAft>
                          <a:spcPts val="0"/>
                        </a:spcAft>
                      </a:pPr>
                      <a:r>
                        <a:rPr lang="en-US" altLang="zh-CN" sz="1200" b="0" i="0" kern="1200" dirty="0">
                          <a:solidFill>
                            <a:schemeClr val="tx1"/>
                          </a:solidFill>
                          <a:effectLst/>
                          <a:latin typeface="+mn-lt"/>
                          <a:ea typeface="+mn-ea"/>
                          <a:cs typeface="+mn-cs"/>
                        </a:rPr>
                        <a:t>U</a:t>
                      </a:r>
                      <a:r>
                        <a:rPr lang="en-US" sz="1200" b="0" i="0" kern="1200" dirty="0">
                          <a:solidFill>
                            <a:schemeClr val="tx1"/>
                          </a:solidFill>
                          <a:effectLst/>
                          <a:latin typeface="+mn-lt"/>
                          <a:ea typeface="+mn-ea"/>
                          <a:cs typeface="+mn-cs"/>
                        </a:rPr>
                        <a:t>tilize decision trees built on a histogram-based discretization of continuous features</a:t>
                      </a:r>
                      <a:endParaRPr lang="en-US" sz="1200" b="0" i="0" u="none" strike="noStrike" kern="1200" dirty="0">
                        <a:solidFill>
                          <a:srgbClr val="000000"/>
                        </a:solidFill>
                        <a:effectLst/>
                        <a:latin typeface="+mn-lt"/>
                        <a:ea typeface="+mn-ea"/>
                        <a:cs typeface="+mn-cs"/>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kern="1200" dirty="0">
                          <a:solidFill>
                            <a:schemeClr val="tx1"/>
                          </a:solidFill>
                          <a:effectLst/>
                          <a:latin typeface="+mn-lt"/>
                          <a:ea typeface="+mn-ea"/>
                          <a:cs typeface="+mn-cs"/>
                        </a:rPr>
                        <a:t>Efficiency</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handle large datasets</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dirty="0">
                          <a:effectLst/>
                          <a:latin typeface="+mn-lt"/>
                        </a:rPr>
                        <a:t>regression</a:t>
                      </a:r>
                      <a:r>
                        <a:rPr lang="zh-CN" altLang="en-US" sz="1200" dirty="0">
                          <a:effectLst/>
                          <a:latin typeface="+mn-lt"/>
                        </a:rPr>
                        <a:t> </a:t>
                      </a:r>
                      <a:r>
                        <a:rPr lang="en-US" altLang="zh-CN" sz="1200" dirty="0">
                          <a:effectLst/>
                          <a:latin typeface="+mn-lt"/>
                        </a:rPr>
                        <a:t>and</a:t>
                      </a:r>
                      <a:r>
                        <a:rPr lang="zh-CN" altLang="en-US" sz="1200" dirty="0">
                          <a:effectLst/>
                          <a:latin typeface="+mn-lt"/>
                        </a:rPr>
                        <a:t> </a:t>
                      </a:r>
                      <a:r>
                        <a:rPr lang="en-US" altLang="zh-CN" sz="1200" dirty="0">
                          <a:effectLst/>
                          <a:latin typeface="+mn-lt"/>
                        </a:rPr>
                        <a:t>classification</a:t>
                      </a:r>
                      <a:endParaRPr lang="en-US" sz="1200" dirty="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Fast learning process</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u="none" strike="noStrike" dirty="0">
                          <a:solidFill>
                            <a:srgbClr val="000000"/>
                          </a:solidFill>
                          <a:effectLst/>
                          <a:latin typeface="+mn-lt"/>
                        </a:rPr>
                        <a:t>Robust, handles missing values</a:t>
                      </a:r>
                      <a:endParaRPr lang="en-US" sz="1200" dirty="0">
                        <a:effectLst/>
                        <a:latin typeface="+mn-lt"/>
                      </a:endParaRPr>
                    </a:p>
                    <a:p>
                      <a:pPr rtl="0" fontAlgn="ctr">
                        <a:spcBef>
                          <a:spcPts val="0"/>
                        </a:spcBef>
                        <a:spcAft>
                          <a:spcPts val="0"/>
                        </a:spcAft>
                      </a:pPr>
                      <a:endParaRPr lang="en-US" sz="1200" dirty="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200" dirty="0">
                          <a:effectLst/>
                          <a:latin typeface="+mn-lt"/>
                        </a:rPr>
                        <a:t>Complex,</a:t>
                      </a:r>
                      <a:r>
                        <a:rPr lang="zh-CN" altLang="en-US" sz="1200" dirty="0">
                          <a:effectLst/>
                          <a:latin typeface="+mn-lt"/>
                        </a:rPr>
                        <a:t> </a:t>
                      </a:r>
                      <a:endParaRPr lang="en-US" sz="1200" dirty="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7225628"/>
                  </a:ext>
                </a:extLst>
              </a:tr>
              <a:tr h="671111">
                <a:tc>
                  <a:txBody>
                    <a:bodyPr/>
                    <a:lstStyle/>
                    <a:p>
                      <a:pPr rtl="0" fontAlgn="ctr">
                        <a:spcBef>
                          <a:spcPts val="0"/>
                        </a:spcBef>
                        <a:spcAft>
                          <a:spcPts val="0"/>
                        </a:spcAft>
                      </a:pPr>
                      <a:r>
                        <a:rPr lang="en-US" sz="1200" b="0" i="0" u="none" strike="noStrike" dirty="0" err="1">
                          <a:solidFill>
                            <a:srgbClr val="000000"/>
                          </a:solidFill>
                          <a:effectLst/>
                          <a:latin typeface="+mn-lt"/>
                        </a:rPr>
                        <a:t>SpatialGLMMs</a:t>
                      </a:r>
                      <a:endParaRPr lang="en-US" sz="1200" dirty="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Extend GLMs with spatially correlated random effects</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Models' spatial correlation</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a:solidFill>
                            <a:srgbClr val="000000"/>
                          </a:solidFill>
                          <a:effectLst/>
                          <a:latin typeface="+mn-lt"/>
                        </a:rPr>
                        <a:t>Accurate spatial dependencies modeling</a:t>
                      </a:r>
                      <a:endParaRPr lang="en-US" sz="120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200" b="0" i="0" u="none" strike="noStrike" dirty="0">
                          <a:solidFill>
                            <a:srgbClr val="000000"/>
                          </a:solidFill>
                          <a:effectLst/>
                          <a:latin typeface="+mn-lt"/>
                        </a:rPr>
                        <a:t>Complex interpretation</a:t>
                      </a:r>
                      <a:endParaRPr lang="en-US" sz="1200" dirty="0">
                        <a:effectLst/>
                        <a:latin typeface="+mn-lt"/>
                      </a:endParaRPr>
                    </a:p>
                  </a:txBody>
                  <a:tcPr marL="59835" marR="59835" marT="59835" marB="5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572079"/>
                  </a:ext>
                </a:extLst>
              </a:tr>
            </a:tbl>
          </a:graphicData>
        </a:graphic>
      </p:graphicFrame>
    </p:spTree>
    <p:extLst>
      <p:ext uri="{BB962C8B-B14F-4D97-AF65-F5344CB8AC3E}">
        <p14:creationId xmlns:p14="http://schemas.microsoft.com/office/powerpoint/2010/main" val="24761636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85711-2188-C1EA-440A-D77E05EDAAD9}"/>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3600" dirty="0"/>
              <a:t>Spatial Correlation between Different County Location in California</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8243756-E3F7-1B3C-F775-21054BBDAED7}"/>
              </a:ext>
            </a:extLst>
          </p:cNvPr>
          <p:cNvPicPr>
            <a:picLocks noChangeAspect="1"/>
          </p:cNvPicPr>
          <p:nvPr/>
        </p:nvPicPr>
        <p:blipFill>
          <a:blip r:embed="rId2"/>
          <a:stretch>
            <a:fillRect/>
          </a:stretch>
        </p:blipFill>
        <p:spPr>
          <a:xfrm>
            <a:off x="5954856" y="486704"/>
            <a:ext cx="5090170" cy="5884591"/>
          </a:xfrm>
          <a:prstGeom prst="rect">
            <a:avLst/>
          </a:prstGeom>
        </p:spPr>
      </p:pic>
    </p:spTree>
    <p:extLst>
      <p:ext uri="{BB962C8B-B14F-4D97-AF65-F5344CB8AC3E}">
        <p14:creationId xmlns:p14="http://schemas.microsoft.com/office/powerpoint/2010/main" val="2084856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6BCB-1878-CFD0-329E-93C4987DC0F5}"/>
              </a:ext>
            </a:extLst>
          </p:cNvPr>
          <p:cNvSpPr>
            <a:spLocks noGrp="1"/>
          </p:cNvSpPr>
          <p:nvPr>
            <p:ph type="title"/>
          </p:nvPr>
        </p:nvSpPr>
        <p:spPr/>
        <p:txBody>
          <a:bodyPr/>
          <a:lstStyle/>
          <a:p>
            <a:r>
              <a:rPr lang="en-US" altLang="zh-CN" dirty="0"/>
              <a:t>Workflow</a:t>
            </a:r>
            <a:endParaRPr lang="en-US" dirty="0"/>
          </a:p>
        </p:txBody>
      </p:sp>
      <p:sp>
        <p:nvSpPr>
          <p:cNvPr id="7" name="Rectangle 6">
            <a:extLst>
              <a:ext uri="{FF2B5EF4-FFF2-40B4-BE49-F238E27FC236}">
                <a16:creationId xmlns:a16="http://schemas.microsoft.com/office/drawing/2014/main" id="{541A7704-4E5F-2FE3-95AE-DFBFACDD781D}"/>
              </a:ext>
            </a:extLst>
          </p:cNvPr>
          <p:cNvSpPr/>
          <p:nvPr/>
        </p:nvSpPr>
        <p:spPr>
          <a:xfrm>
            <a:off x="899948" y="2451592"/>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Data</a:t>
            </a:r>
            <a:r>
              <a:rPr lang="zh-CN" altLang="en-US" dirty="0">
                <a:solidFill>
                  <a:schemeClr val="tx1"/>
                </a:solidFill>
              </a:rPr>
              <a:t> </a:t>
            </a:r>
            <a:r>
              <a:rPr lang="en-US" altLang="zh-CN" dirty="0">
                <a:solidFill>
                  <a:schemeClr val="tx1"/>
                </a:solidFill>
              </a:rPr>
              <a:t>Check</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0F619D56-0003-9469-CAF3-0D4C2A042905}"/>
              </a:ext>
            </a:extLst>
          </p:cNvPr>
          <p:cNvCxnSpPr>
            <a:cxnSpLocks/>
            <a:stCxn id="7" idx="3"/>
            <a:endCxn id="4" idx="1"/>
          </p:cNvCxnSpPr>
          <p:nvPr/>
        </p:nvCxnSpPr>
        <p:spPr>
          <a:xfrm flipV="1">
            <a:off x="2752396" y="3020464"/>
            <a:ext cx="84214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D50F1C7-9EF5-26EB-EB14-4DAF9E8276F2}"/>
              </a:ext>
            </a:extLst>
          </p:cNvPr>
          <p:cNvSpPr/>
          <p:nvPr/>
        </p:nvSpPr>
        <p:spPr>
          <a:xfrm>
            <a:off x="3594537" y="2451591"/>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Methodology</a:t>
            </a:r>
            <a:endParaRPr lang="en-US" dirty="0">
              <a:solidFill>
                <a:schemeClr val="tx1"/>
              </a:solidFill>
            </a:endParaRPr>
          </a:p>
        </p:txBody>
      </p:sp>
      <p:sp>
        <p:nvSpPr>
          <p:cNvPr id="17" name="Rectangle 16">
            <a:extLst>
              <a:ext uri="{FF2B5EF4-FFF2-40B4-BE49-F238E27FC236}">
                <a16:creationId xmlns:a16="http://schemas.microsoft.com/office/drawing/2014/main" id="{4D64D2F8-9456-F02C-0CF2-6C521258DE3B}"/>
              </a:ext>
            </a:extLst>
          </p:cNvPr>
          <p:cNvSpPr/>
          <p:nvPr/>
        </p:nvSpPr>
        <p:spPr>
          <a:xfrm>
            <a:off x="6289126" y="2451590"/>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Preliminary</a:t>
            </a:r>
            <a:r>
              <a:rPr lang="zh-CN" altLang="en-US" dirty="0">
                <a:solidFill>
                  <a:schemeClr val="tx1"/>
                </a:solidFill>
              </a:rPr>
              <a:t> </a:t>
            </a:r>
            <a:r>
              <a:rPr lang="en-US" altLang="zh-CN" dirty="0">
                <a:solidFill>
                  <a:schemeClr val="tx1"/>
                </a:solidFill>
              </a:rPr>
              <a:t>Data</a:t>
            </a:r>
            <a:endParaRPr lang="en-US" dirty="0">
              <a:solidFill>
                <a:schemeClr val="tx1"/>
              </a:solidFill>
            </a:endParaRPr>
          </a:p>
        </p:txBody>
      </p:sp>
      <p:cxnSp>
        <p:nvCxnSpPr>
          <p:cNvPr id="18" name="Straight Arrow Connector 17">
            <a:extLst>
              <a:ext uri="{FF2B5EF4-FFF2-40B4-BE49-F238E27FC236}">
                <a16:creationId xmlns:a16="http://schemas.microsoft.com/office/drawing/2014/main" id="{9E8D1E34-80AE-78EB-ED08-87F160B3FC56}"/>
              </a:ext>
            </a:extLst>
          </p:cNvPr>
          <p:cNvCxnSpPr>
            <a:cxnSpLocks/>
            <a:stCxn id="4" idx="3"/>
            <a:endCxn id="17" idx="1"/>
          </p:cNvCxnSpPr>
          <p:nvPr/>
        </p:nvCxnSpPr>
        <p:spPr>
          <a:xfrm flipV="1">
            <a:off x="5446985" y="3020463"/>
            <a:ext cx="84214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1F5B465-C69B-78C7-8068-BE01213DAB90}"/>
              </a:ext>
            </a:extLst>
          </p:cNvPr>
          <p:cNvSpPr/>
          <p:nvPr/>
        </p:nvSpPr>
        <p:spPr>
          <a:xfrm>
            <a:off x="8983715" y="2451589"/>
            <a:ext cx="1852448" cy="113774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Future</a:t>
            </a:r>
            <a:r>
              <a:rPr lang="zh-CN" altLang="en-US" dirty="0">
                <a:solidFill>
                  <a:schemeClr val="tx1"/>
                </a:solidFill>
              </a:rPr>
              <a:t> </a:t>
            </a:r>
            <a:r>
              <a:rPr lang="en-US" altLang="zh-CN" dirty="0">
                <a:solidFill>
                  <a:schemeClr val="tx1"/>
                </a:solidFill>
              </a:rPr>
              <a:t>Plan</a:t>
            </a:r>
            <a:endParaRPr lang="en-US" dirty="0">
              <a:solidFill>
                <a:schemeClr val="tx1"/>
              </a:solidFill>
            </a:endParaRPr>
          </a:p>
        </p:txBody>
      </p:sp>
      <p:cxnSp>
        <p:nvCxnSpPr>
          <p:cNvPr id="30" name="Straight Arrow Connector 29">
            <a:extLst>
              <a:ext uri="{FF2B5EF4-FFF2-40B4-BE49-F238E27FC236}">
                <a16:creationId xmlns:a16="http://schemas.microsoft.com/office/drawing/2014/main" id="{E48775C8-A043-B1FD-FA6D-144C74EB74AC}"/>
              </a:ext>
            </a:extLst>
          </p:cNvPr>
          <p:cNvCxnSpPr>
            <a:cxnSpLocks/>
            <a:stCxn id="17" idx="3"/>
            <a:endCxn id="27" idx="1"/>
          </p:cNvCxnSpPr>
          <p:nvPr/>
        </p:nvCxnSpPr>
        <p:spPr>
          <a:xfrm flipV="1">
            <a:off x="8141574" y="3020462"/>
            <a:ext cx="84214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76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7"/>
                                        </p:tgtEl>
                                        <p:attrNameLst>
                                          <p:attrName>fillcolor</p:attrName>
                                        </p:attrNameLst>
                                      </p:cBhvr>
                                      <p:to>
                                        <a:srgbClr val="B9182B"/>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3436B-DBB3-D400-A900-7D5BC55B5C26}"/>
              </a:ext>
            </a:extLst>
          </p:cNvPr>
          <p:cNvSpPr>
            <a:spLocks noGrp="1"/>
          </p:cNvSpPr>
          <p:nvPr>
            <p:ph type="title"/>
          </p:nvPr>
        </p:nvSpPr>
        <p:spPr>
          <a:xfrm>
            <a:off x="838199" y="365125"/>
            <a:ext cx="10891345" cy="1325563"/>
          </a:xfrm>
        </p:spPr>
        <p:txBody>
          <a:bodyPr>
            <a:normAutofit fontScale="90000"/>
          </a:bodyPr>
          <a:lstStyle/>
          <a:p>
            <a:r>
              <a:rPr lang="en-US" altLang="zh-CN" dirty="0">
                <a:solidFill>
                  <a:schemeClr val="tx1"/>
                </a:solidFill>
              </a:rPr>
              <a:t>Preliminary</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a:t>
            </a:r>
            <a:r>
              <a:rPr lang="zh-CN" altLang="en-US" dirty="0">
                <a:solidFill>
                  <a:schemeClr val="tx1"/>
                </a:solidFill>
              </a:rPr>
              <a:t> </a:t>
            </a:r>
            <a:br>
              <a:rPr lang="en-US" dirty="0">
                <a:solidFill>
                  <a:schemeClr val="tx1"/>
                </a:solidFill>
              </a:rPr>
            </a:br>
            <a:r>
              <a:rPr lang="en-US" dirty="0"/>
              <a:t>Predict</a:t>
            </a:r>
            <a:r>
              <a:rPr lang="en-US" altLang="zh-CN" dirty="0"/>
              <a:t>ing</a:t>
            </a:r>
            <a:r>
              <a:rPr lang="en-US" dirty="0"/>
              <a:t> </a:t>
            </a:r>
            <a:r>
              <a:rPr lang="en-US" altLang="zh-CN" dirty="0"/>
              <a:t>National</a:t>
            </a:r>
            <a:r>
              <a:rPr lang="zh-CN" altLang="en-US" dirty="0"/>
              <a:t> </a:t>
            </a:r>
            <a:r>
              <a:rPr lang="en-US" altLang="zh-CN" dirty="0"/>
              <a:t>WNND</a:t>
            </a:r>
            <a:endParaRPr lang="en-US" dirty="0"/>
          </a:p>
        </p:txBody>
      </p:sp>
      <p:graphicFrame>
        <p:nvGraphicFramePr>
          <p:cNvPr id="4" name="Table 3">
            <a:extLst>
              <a:ext uri="{FF2B5EF4-FFF2-40B4-BE49-F238E27FC236}">
                <a16:creationId xmlns:a16="http://schemas.microsoft.com/office/drawing/2014/main" id="{06D4691D-52F3-8DBF-A757-0DF8989C3C79}"/>
              </a:ext>
            </a:extLst>
          </p:cNvPr>
          <p:cNvGraphicFramePr>
            <a:graphicFrameLocks noGrp="1"/>
          </p:cNvGraphicFramePr>
          <p:nvPr>
            <p:extLst>
              <p:ext uri="{D42A27DB-BD31-4B8C-83A1-F6EECF244321}">
                <p14:modId xmlns:p14="http://schemas.microsoft.com/office/powerpoint/2010/main" val="1235496021"/>
              </p:ext>
            </p:extLst>
          </p:nvPr>
        </p:nvGraphicFramePr>
        <p:xfrm>
          <a:off x="3003754" y="2696676"/>
          <a:ext cx="5894333" cy="2382520"/>
        </p:xfrm>
        <a:graphic>
          <a:graphicData uri="http://schemas.openxmlformats.org/drawingml/2006/table">
            <a:tbl>
              <a:tblPr/>
              <a:tblGrid>
                <a:gridCol w="1658664">
                  <a:extLst>
                    <a:ext uri="{9D8B030D-6E8A-4147-A177-3AD203B41FA5}">
                      <a16:colId xmlns:a16="http://schemas.microsoft.com/office/drawing/2014/main" val="103904717"/>
                    </a:ext>
                  </a:extLst>
                </a:gridCol>
                <a:gridCol w="2039007">
                  <a:extLst>
                    <a:ext uri="{9D8B030D-6E8A-4147-A177-3AD203B41FA5}">
                      <a16:colId xmlns:a16="http://schemas.microsoft.com/office/drawing/2014/main" val="4292583530"/>
                    </a:ext>
                  </a:extLst>
                </a:gridCol>
                <a:gridCol w="2196662">
                  <a:extLst>
                    <a:ext uri="{9D8B030D-6E8A-4147-A177-3AD203B41FA5}">
                      <a16:colId xmlns:a16="http://schemas.microsoft.com/office/drawing/2014/main" val="1767530882"/>
                    </a:ext>
                  </a:extLst>
                </a:gridCol>
              </a:tblGrid>
              <a:tr h="302577">
                <a:tc>
                  <a:txBody>
                    <a:bodyPr/>
                    <a:lstStyle/>
                    <a:p>
                      <a:pPr rtl="0" fontAlgn="t">
                        <a:spcBef>
                          <a:spcPts val="0"/>
                        </a:spcBef>
                        <a:spcAft>
                          <a:spcPts val="0"/>
                        </a:spcAft>
                      </a:pPr>
                      <a:r>
                        <a:rPr lang="en-US" sz="1400" b="0" i="0" u="none" strike="noStrike" dirty="0">
                          <a:solidFill>
                            <a:srgbClr val="000000"/>
                          </a:solidFill>
                          <a:effectLst/>
                          <a:latin typeface="+mn-lt"/>
                        </a:rPr>
                        <a:t>Model</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dirty="0">
                          <a:solidFill>
                            <a:srgbClr val="000000"/>
                          </a:solidFill>
                          <a:effectLst/>
                          <a:latin typeface="+mn-lt"/>
                        </a:rPr>
                        <a:t>MSE</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dirty="0">
                          <a:solidFill>
                            <a:srgbClr val="000000"/>
                          </a:solidFill>
                          <a:effectLst/>
                          <a:latin typeface="+mn-lt"/>
                        </a:rPr>
                        <a:t>Q</a:t>
                      </a:r>
                      <a:r>
                        <a:rPr lang="en-US" sz="1400" b="0" i="0" u="none" strike="noStrike" baseline="30000" dirty="0">
                          <a:solidFill>
                            <a:srgbClr val="000000"/>
                          </a:solidFill>
                          <a:effectLst/>
                          <a:latin typeface="+mn-lt"/>
                        </a:rPr>
                        <a:t>2</a:t>
                      </a:r>
                      <a:endParaRPr lang="en-US" sz="1400" baseline="300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069384"/>
                  </a:ext>
                </a:extLst>
              </a:tr>
              <a:tr h="302577">
                <a:tc>
                  <a:txBody>
                    <a:bodyPr/>
                    <a:lstStyle/>
                    <a:p>
                      <a:pPr rtl="0" fontAlgn="t">
                        <a:spcBef>
                          <a:spcPts val="0"/>
                        </a:spcBef>
                        <a:spcAft>
                          <a:spcPts val="0"/>
                        </a:spcAft>
                      </a:pPr>
                      <a:r>
                        <a:rPr lang="en-US" sz="1400" dirty="0">
                          <a:effectLst/>
                          <a:latin typeface="+mn-lt"/>
                        </a:rPr>
                        <a:t>Linear Regression</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dirty="0">
                          <a:effectLst/>
                          <a:latin typeface="+mn-lt"/>
                        </a:rPr>
                        <a:t>82.82</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0.07</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980674"/>
                  </a:ext>
                </a:extLst>
              </a:tr>
              <a:tr h="302577">
                <a:tc>
                  <a:txBody>
                    <a:bodyPr/>
                    <a:lstStyle/>
                    <a:p>
                      <a:pPr rtl="0" fontAlgn="t">
                        <a:spcBef>
                          <a:spcPts val="0"/>
                        </a:spcBef>
                        <a:spcAft>
                          <a:spcPts val="0"/>
                        </a:spcAft>
                      </a:pPr>
                      <a:r>
                        <a:rPr lang="en-US" sz="1400" b="0" i="0" u="none" strike="noStrike" dirty="0">
                          <a:solidFill>
                            <a:srgbClr val="000000"/>
                          </a:solidFill>
                          <a:effectLst/>
                          <a:latin typeface="+mn-lt"/>
                        </a:rPr>
                        <a:t>Random Forest </a:t>
                      </a:r>
                      <a:r>
                        <a:rPr lang="en-US" sz="1400" b="0" i="0" u="none" strike="noStrike" dirty="0">
                          <a:solidFill>
                            <a:srgbClr val="FF0000"/>
                          </a:solidFill>
                          <a:effectLst/>
                          <a:latin typeface="+mn-lt"/>
                        </a:rPr>
                        <a:t>*</a:t>
                      </a:r>
                      <a:endParaRPr lang="en-US" sz="1400" dirty="0">
                        <a:solidFill>
                          <a:srgbClr val="FF0000"/>
                        </a:solidFill>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dirty="0">
                          <a:effectLst/>
                          <a:latin typeface="+mn-lt"/>
                        </a:rPr>
                        <a:t>84.28 </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b="0" i="0" u="none" strike="noStrike" dirty="0">
                          <a:solidFill>
                            <a:srgbClr val="000000"/>
                          </a:solidFill>
                          <a:effectLst/>
                          <a:latin typeface="+mn-lt"/>
                        </a:rPr>
                        <a:t>0.05</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166267"/>
                  </a:ext>
                </a:extLst>
              </a:tr>
              <a:tr h="302577">
                <a:tc>
                  <a:txBody>
                    <a:bodyPr/>
                    <a:lstStyle/>
                    <a:p>
                      <a:pPr rtl="0" fontAlgn="ctr">
                        <a:spcBef>
                          <a:spcPts val="0"/>
                        </a:spcBef>
                        <a:spcAft>
                          <a:spcPts val="0"/>
                        </a:spcAft>
                      </a:pPr>
                      <a:r>
                        <a:rPr lang="en-US" sz="1400" b="0" i="0" u="none" strike="noStrike" dirty="0">
                          <a:solidFill>
                            <a:srgbClr val="000000"/>
                          </a:solidFill>
                          <a:effectLst/>
                          <a:latin typeface="+mn-lt"/>
                        </a:rPr>
                        <a:t>SVM</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80.5</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0.09</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493702"/>
                  </a:ext>
                </a:extLst>
              </a:tr>
              <a:tr h="302577">
                <a:tc>
                  <a:txBody>
                    <a:bodyPr/>
                    <a:lstStyle/>
                    <a:p>
                      <a:pPr rtl="0" fontAlgn="ctr">
                        <a:spcBef>
                          <a:spcPts val="0"/>
                        </a:spcBef>
                        <a:spcAft>
                          <a:spcPts val="0"/>
                        </a:spcAft>
                      </a:pPr>
                      <a:r>
                        <a:rPr lang="en-US" altLang="zh-CN" sz="1400" dirty="0" err="1">
                          <a:effectLst/>
                          <a:latin typeface="+mn-lt"/>
                        </a:rPr>
                        <a:t>HistogramGBRT</a:t>
                      </a:r>
                      <a:r>
                        <a:rPr lang="en-US" sz="1400" b="0" i="0" u="none" strike="noStrike" dirty="0">
                          <a:solidFill>
                            <a:srgbClr val="FF0000"/>
                          </a:solidFill>
                          <a:effectLst/>
                          <a:latin typeface="+mn-lt"/>
                        </a:rPr>
                        <a:t>*</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85.2</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0.04</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593217"/>
                  </a:ext>
                </a:extLst>
              </a:tr>
              <a:tr h="318864">
                <a:tc>
                  <a:txBody>
                    <a:bodyPr/>
                    <a:lstStyle/>
                    <a:p>
                      <a:pPr rtl="0" fontAlgn="ctr">
                        <a:spcBef>
                          <a:spcPts val="0"/>
                        </a:spcBef>
                        <a:spcAft>
                          <a:spcPts val="0"/>
                        </a:spcAft>
                      </a:pPr>
                      <a:r>
                        <a:rPr lang="en-US" sz="1400" b="0" i="0" u="none" strike="noStrike" dirty="0">
                          <a:solidFill>
                            <a:srgbClr val="000000"/>
                          </a:solidFill>
                          <a:effectLst/>
                          <a:latin typeface="+mn-lt"/>
                        </a:rPr>
                        <a:t>SGLMM </a:t>
                      </a:r>
                      <a:r>
                        <a:rPr lang="en-US" sz="1400" b="0" i="0" u="none" strike="noStrike" dirty="0">
                          <a:solidFill>
                            <a:srgbClr val="FF0000"/>
                          </a:solidFill>
                          <a:effectLst/>
                          <a:latin typeface="+mn-lt"/>
                        </a:rPr>
                        <a:t>**</a:t>
                      </a:r>
                      <a:endParaRPr lang="en-US" sz="1400" dirty="0">
                        <a:solidFill>
                          <a:srgbClr val="FF0000"/>
                        </a:solidFill>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b="0" i="0" u="none" strike="noStrike" dirty="0">
                          <a:solidFill>
                            <a:srgbClr val="000000"/>
                          </a:solidFill>
                          <a:effectLst/>
                          <a:latin typeface="+mn-lt"/>
                        </a:rPr>
                        <a:t>92.65</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b="0" i="0" u="none" strike="noStrike" dirty="0">
                          <a:solidFill>
                            <a:srgbClr val="000000"/>
                          </a:solidFill>
                          <a:effectLst/>
                          <a:latin typeface="+mn-lt"/>
                        </a:rPr>
                        <a:t>0.015</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572079"/>
                  </a:ext>
                </a:extLst>
              </a:tr>
              <a:tr h="318864">
                <a:tc>
                  <a:txBody>
                    <a:bodyPr/>
                    <a:lstStyle/>
                    <a:p>
                      <a:pPr rtl="0" fontAlgn="ctr">
                        <a:spcBef>
                          <a:spcPts val="0"/>
                        </a:spcBef>
                        <a:spcAft>
                          <a:spcPts val="0"/>
                        </a:spcAft>
                      </a:pPr>
                      <a:r>
                        <a:rPr lang="en-US" sz="1400" dirty="0">
                          <a:solidFill>
                            <a:srgbClr val="00B0F0"/>
                          </a:solidFill>
                          <a:effectLst/>
                          <a:latin typeface="+mn-lt"/>
                        </a:rPr>
                        <a:t>Baseline Model </a:t>
                      </a:r>
                      <a:r>
                        <a:rPr lang="en-US" sz="1400" dirty="0">
                          <a:solidFill>
                            <a:srgbClr val="FF0000"/>
                          </a:solidFill>
                          <a:effectLst/>
                          <a:latin typeface="+mn-lt"/>
                        </a:rPr>
                        <a:t>***</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solidFill>
                            <a:srgbClr val="00B0F0"/>
                          </a:solidFill>
                          <a:effectLst/>
                          <a:latin typeface="+mn-lt"/>
                        </a:rPr>
                        <a:t>88.8</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solidFill>
                            <a:srgbClr val="00B0F0"/>
                          </a:solidFill>
                          <a:effectLst/>
                          <a:latin typeface="+mn-lt"/>
                        </a:rPr>
                        <a:t>-1.05e-07</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4003722"/>
                  </a:ext>
                </a:extLst>
              </a:tr>
            </a:tbl>
          </a:graphicData>
        </a:graphic>
      </p:graphicFrame>
      <p:sp>
        <p:nvSpPr>
          <p:cNvPr id="7" name="TextBox 6">
            <a:extLst>
              <a:ext uri="{FF2B5EF4-FFF2-40B4-BE49-F238E27FC236}">
                <a16:creationId xmlns:a16="http://schemas.microsoft.com/office/drawing/2014/main" id="{AAC7B20A-48BF-9AEA-1A1B-39A9E8F50E57}"/>
              </a:ext>
            </a:extLst>
          </p:cNvPr>
          <p:cNvSpPr txBox="1"/>
          <p:nvPr/>
        </p:nvSpPr>
        <p:spPr>
          <a:xfrm>
            <a:off x="3259062" y="5226785"/>
            <a:ext cx="4759219" cy="1200329"/>
          </a:xfrm>
          <a:prstGeom prst="rect">
            <a:avLst/>
          </a:prstGeom>
          <a:noFill/>
        </p:spPr>
        <p:txBody>
          <a:bodyPr wrap="square">
            <a:spAutoFit/>
          </a:bodyPr>
          <a:lstStyle/>
          <a:p>
            <a:r>
              <a:rPr lang="en-US" sz="1200" b="0" i="0" u="none" strike="noStrike" dirty="0">
                <a:solidFill>
                  <a:srgbClr val="FF0000"/>
                </a:solidFill>
                <a:effectLst/>
                <a:latin typeface="+mn-lt"/>
              </a:rPr>
              <a:t>* </a:t>
            </a:r>
            <a:r>
              <a:rPr lang="en-US" sz="1200" b="0" i="0" u="none" strike="noStrike" dirty="0">
                <a:solidFill>
                  <a:srgbClr val="000000"/>
                </a:solidFill>
                <a:effectLst/>
                <a:latin typeface="+mn-lt"/>
              </a:rPr>
              <a:t>The MSE and Q</a:t>
            </a:r>
            <a:r>
              <a:rPr lang="en-US" sz="1200" b="0" i="0" u="none" strike="noStrike" baseline="30000" dirty="0">
                <a:solidFill>
                  <a:srgbClr val="000000"/>
                </a:solidFill>
                <a:effectLst/>
                <a:latin typeface="+mn-lt"/>
              </a:rPr>
              <a:t>2</a:t>
            </a:r>
            <a:r>
              <a:rPr lang="en-US" sz="1200" b="0" i="0" u="none" strike="noStrike" dirty="0">
                <a:solidFill>
                  <a:srgbClr val="000000"/>
                </a:solidFill>
                <a:effectLst/>
                <a:latin typeface="+mn-lt"/>
              </a:rPr>
              <a:t> is average results of 100 run</a:t>
            </a:r>
          </a:p>
          <a:p>
            <a:r>
              <a:rPr lang="en-US" sz="1200" b="0" i="0" u="none" strike="noStrike" dirty="0">
                <a:solidFill>
                  <a:srgbClr val="FF0000"/>
                </a:solidFill>
                <a:effectLst/>
                <a:latin typeface="+mn-lt"/>
              </a:rPr>
              <a:t>**</a:t>
            </a:r>
            <a:r>
              <a:rPr lang="en-US" sz="1200" b="0" i="0" u="none" strike="noStrike" dirty="0">
                <a:solidFill>
                  <a:srgbClr val="000000"/>
                </a:solidFill>
                <a:effectLst/>
                <a:latin typeface="+mn-lt"/>
              </a:rPr>
              <a:t> Simplify the variables only use </a:t>
            </a:r>
            <a:r>
              <a:rPr lang="en-US" sz="1200" b="0" i="0" u="none" strike="noStrike" dirty="0" err="1">
                <a:solidFill>
                  <a:srgbClr val="000000"/>
                </a:solidFill>
                <a:effectLst/>
                <a:latin typeface="+mn-lt"/>
              </a:rPr>
              <a:t>avg_src</a:t>
            </a:r>
            <a:r>
              <a:rPr lang="en-US" sz="1200" b="0" i="0" u="none" strike="noStrike" dirty="0">
                <a:solidFill>
                  <a:srgbClr val="000000"/>
                </a:solidFill>
                <a:effectLst/>
                <a:latin typeface="+mn-lt"/>
              </a:rPr>
              <a:t> + </a:t>
            </a:r>
            <a:r>
              <a:rPr lang="en-US" sz="1200" b="0" i="0" u="none" strike="noStrike" dirty="0" err="1">
                <a:solidFill>
                  <a:srgbClr val="000000"/>
                </a:solidFill>
                <a:effectLst/>
                <a:latin typeface="+mn-lt"/>
              </a:rPr>
              <a:t>min_ssr</a:t>
            </a:r>
            <a:r>
              <a:rPr lang="en-US" sz="1200" b="0" i="0" u="none" strike="noStrike" dirty="0">
                <a:solidFill>
                  <a:srgbClr val="000000"/>
                </a:solidFill>
                <a:effectLst/>
                <a:latin typeface="+mn-lt"/>
              </a:rPr>
              <a:t> + </a:t>
            </a:r>
            <a:r>
              <a:rPr lang="en-US" sz="1200" b="0" i="0" u="none" strike="noStrike" dirty="0" err="1">
                <a:solidFill>
                  <a:srgbClr val="000000"/>
                </a:solidFill>
                <a:effectLst/>
                <a:latin typeface="+mn-lt"/>
              </a:rPr>
              <a:t>Urban_Built</a:t>
            </a:r>
            <a:r>
              <a:rPr lang="en-US" sz="1200" b="0" i="0" u="none" strike="noStrike" dirty="0">
                <a:solidFill>
                  <a:srgbClr val="000000"/>
                </a:solidFill>
                <a:effectLst/>
                <a:latin typeface="+mn-lt"/>
              </a:rPr>
              <a:t> + PD</a:t>
            </a:r>
          </a:p>
          <a:p>
            <a:endParaRPr lang="en-US" sz="1200" dirty="0">
              <a:solidFill>
                <a:srgbClr val="000000"/>
              </a:solidFill>
            </a:endParaRPr>
          </a:p>
          <a:p>
            <a:r>
              <a:rPr lang="en-US" sz="1200" dirty="0">
                <a:solidFill>
                  <a:srgbClr val="FF0000"/>
                </a:solidFill>
              </a:rPr>
              <a:t>***</a:t>
            </a:r>
            <a:r>
              <a:rPr lang="en-US" sz="1200" dirty="0">
                <a:solidFill>
                  <a:srgbClr val="000000"/>
                </a:solidFill>
              </a:rPr>
              <a:t> Always predict mean value</a:t>
            </a:r>
            <a:endParaRPr lang="en-US" sz="1200" dirty="0"/>
          </a:p>
          <a:p>
            <a:pPr marL="171450" indent="-171450">
              <a:buFont typeface="Arial" panose="020B0604020202020204" pitchFamily="34" charset="0"/>
              <a:buChar char="•"/>
            </a:pPr>
            <a:endParaRPr lang="en-US" sz="1200" dirty="0"/>
          </a:p>
        </p:txBody>
      </p:sp>
      <p:sp>
        <p:nvSpPr>
          <p:cNvPr id="10" name="TextBox 9">
            <a:extLst>
              <a:ext uri="{FF2B5EF4-FFF2-40B4-BE49-F238E27FC236}">
                <a16:creationId xmlns:a16="http://schemas.microsoft.com/office/drawing/2014/main" id="{712BF763-9CC1-D393-DE5C-CB5FAD04316C}"/>
              </a:ext>
            </a:extLst>
          </p:cNvPr>
          <p:cNvSpPr txBox="1"/>
          <p:nvPr/>
        </p:nvSpPr>
        <p:spPr>
          <a:xfrm>
            <a:off x="3758305" y="2286776"/>
            <a:ext cx="4259976" cy="307777"/>
          </a:xfrm>
          <a:prstGeom prst="rect">
            <a:avLst/>
          </a:prstGeom>
          <a:noFill/>
        </p:spPr>
        <p:txBody>
          <a:bodyPr wrap="square">
            <a:spAutoFit/>
          </a:bodyPr>
          <a:lstStyle/>
          <a:p>
            <a:pPr algn="l"/>
            <a:r>
              <a:rPr lang="en-US" sz="1400" b="1" dirty="0"/>
              <a:t>Table: Performance of Different Predict Models </a:t>
            </a:r>
          </a:p>
        </p:txBody>
      </p:sp>
    </p:spTree>
    <p:extLst>
      <p:ext uri="{BB962C8B-B14F-4D97-AF65-F5344CB8AC3E}">
        <p14:creationId xmlns:p14="http://schemas.microsoft.com/office/powerpoint/2010/main" val="2035305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C7DC-62F8-4A00-F467-0805A201F141}"/>
              </a:ext>
            </a:extLst>
          </p:cNvPr>
          <p:cNvSpPr>
            <a:spLocks noGrp="1"/>
          </p:cNvSpPr>
          <p:nvPr>
            <p:ph type="title"/>
          </p:nvPr>
        </p:nvSpPr>
        <p:spPr/>
        <p:txBody>
          <a:bodyPr/>
          <a:lstStyle/>
          <a:p>
            <a:r>
              <a:rPr lang="en-US" dirty="0"/>
              <a:t>Aims</a:t>
            </a:r>
          </a:p>
        </p:txBody>
      </p:sp>
      <p:sp>
        <p:nvSpPr>
          <p:cNvPr id="3" name="Content Placeholder 2">
            <a:extLst>
              <a:ext uri="{FF2B5EF4-FFF2-40B4-BE49-F238E27FC236}">
                <a16:creationId xmlns:a16="http://schemas.microsoft.com/office/drawing/2014/main" id="{F641FCCE-4843-AD5A-D1C8-3015B25AD3C8}"/>
              </a:ext>
            </a:extLst>
          </p:cNvPr>
          <p:cNvSpPr>
            <a:spLocks noGrp="1"/>
          </p:cNvSpPr>
          <p:nvPr>
            <p:ph idx="1"/>
          </p:nvPr>
        </p:nvSpPr>
        <p:spPr>
          <a:xfrm>
            <a:off x="838200" y="1929383"/>
            <a:ext cx="10515600" cy="4758799"/>
          </a:xfrm>
        </p:spPr>
        <p:txBody>
          <a:bodyPr>
            <a:noAutofit/>
          </a:bodyPr>
          <a:lstStyle/>
          <a:p>
            <a:pPr>
              <a:lnSpc>
                <a:spcPct val="130000"/>
              </a:lnSpc>
            </a:pPr>
            <a:r>
              <a:rPr lang="en-US" sz="2000" dirty="0"/>
              <a:t>Aim 1: Identify genetic variations in Culex </a:t>
            </a:r>
            <a:r>
              <a:rPr lang="en-US" sz="2000" dirty="0" err="1"/>
              <a:t>tarsalis</a:t>
            </a:r>
            <a:r>
              <a:rPr lang="en-US" sz="2000" dirty="0"/>
              <a:t>, focusing on adaptations that may influence environmental resilience.</a:t>
            </a:r>
          </a:p>
          <a:p>
            <a:pPr marL="0" indent="0">
              <a:lnSpc>
                <a:spcPct val="130000"/>
              </a:lnSpc>
              <a:buNone/>
            </a:pPr>
            <a:endParaRPr lang="en-US" sz="2000" dirty="0"/>
          </a:p>
          <a:p>
            <a:pPr>
              <a:lnSpc>
                <a:spcPct val="130000"/>
              </a:lnSpc>
            </a:pPr>
            <a:r>
              <a:rPr lang="en-US" sz="2000" dirty="0"/>
              <a:t>Aim 2: Develop a national-scale predictive model for West Nile virus transmission, integrating a wide range of data for improved early warning systems.</a:t>
            </a:r>
          </a:p>
          <a:p>
            <a:pPr marL="0" indent="0">
              <a:lnSpc>
                <a:spcPct val="130000"/>
              </a:lnSpc>
              <a:buNone/>
            </a:pPr>
            <a:endParaRPr lang="en-US" sz="2000" dirty="0"/>
          </a:p>
          <a:p>
            <a:pPr>
              <a:lnSpc>
                <a:spcPct val="130000"/>
              </a:lnSpc>
            </a:pPr>
            <a:r>
              <a:rPr lang="en-US" sz="2000" dirty="0"/>
              <a:t>Aim 3: Establish a regional model for monthly WNV prediction at the county level, using detailed environmental and demographic data to aid localized public health efforts.</a:t>
            </a:r>
          </a:p>
        </p:txBody>
      </p:sp>
    </p:spTree>
    <p:extLst>
      <p:ext uri="{BB962C8B-B14F-4D97-AF65-F5344CB8AC3E}">
        <p14:creationId xmlns:p14="http://schemas.microsoft.com/office/powerpoint/2010/main" val="11292524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7">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8FCD2-2C06-38F5-5D71-13FCF8BF4F0B}"/>
              </a:ext>
            </a:extLst>
          </p:cNvPr>
          <p:cNvSpPr>
            <a:spLocks noGrp="1"/>
          </p:cNvSpPr>
          <p:nvPr>
            <p:ph type="title"/>
          </p:nvPr>
        </p:nvSpPr>
        <p:spPr>
          <a:xfrm>
            <a:off x="640080" y="640080"/>
            <a:ext cx="3566160" cy="3580330"/>
          </a:xfrm>
        </p:spPr>
        <p:txBody>
          <a:bodyPr vert="horz" lIns="91440" tIns="45720" rIns="91440" bIns="45720" rtlCol="0" anchor="b">
            <a:normAutofit/>
          </a:bodyPr>
          <a:lstStyle/>
          <a:p>
            <a:r>
              <a:rPr lang="en-US" altLang="zh-CN" sz="5600"/>
              <a:t>Neural Network Results</a:t>
            </a:r>
            <a:endParaRPr lang="en-US" sz="5600"/>
          </a:p>
        </p:txBody>
      </p:sp>
      <p:pic>
        <p:nvPicPr>
          <p:cNvPr id="5" name="Picture 4" descr="A graph of a graph&#10;&#10;Description automatically generated with medium confidence">
            <a:extLst>
              <a:ext uri="{FF2B5EF4-FFF2-40B4-BE49-F238E27FC236}">
                <a16:creationId xmlns:a16="http://schemas.microsoft.com/office/drawing/2014/main" id="{7AC4A804-0AC2-7C4E-6BA1-0223B7125746}"/>
              </a:ext>
            </a:extLst>
          </p:cNvPr>
          <p:cNvPicPr>
            <a:picLocks noChangeAspect="1"/>
          </p:cNvPicPr>
          <p:nvPr/>
        </p:nvPicPr>
        <p:blipFill>
          <a:blip r:embed="rId2"/>
          <a:stretch>
            <a:fillRect/>
          </a:stretch>
        </p:blipFill>
        <p:spPr>
          <a:xfrm>
            <a:off x="4849037" y="1112138"/>
            <a:ext cx="3300984" cy="2475739"/>
          </a:xfrm>
          <a:prstGeom prst="rect">
            <a:avLst/>
          </a:prstGeom>
        </p:spPr>
      </p:pic>
      <p:pic>
        <p:nvPicPr>
          <p:cNvPr id="7" name="Picture 6" descr="A graph with orange lines&#10;&#10;Description automatically generated">
            <a:extLst>
              <a:ext uri="{FF2B5EF4-FFF2-40B4-BE49-F238E27FC236}">
                <a16:creationId xmlns:a16="http://schemas.microsoft.com/office/drawing/2014/main" id="{CBEE339F-9A3E-B407-EE1A-BB7D601577A3}"/>
              </a:ext>
            </a:extLst>
          </p:cNvPr>
          <p:cNvPicPr>
            <a:picLocks noChangeAspect="1"/>
          </p:cNvPicPr>
          <p:nvPr/>
        </p:nvPicPr>
        <p:blipFill>
          <a:blip r:embed="rId3"/>
          <a:stretch>
            <a:fillRect/>
          </a:stretch>
        </p:blipFill>
        <p:spPr>
          <a:xfrm>
            <a:off x="8287181" y="1060703"/>
            <a:ext cx="3438144" cy="2578609"/>
          </a:xfrm>
          <a:prstGeom prst="rect">
            <a:avLst/>
          </a:prstGeom>
        </p:spPr>
      </p:pic>
      <p:sp>
        <p:nvSpPr>
          <p:cNvPr id="20" name="Rectangle 6">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409267"/>
            <a:ext cx="3566160" cy="27432"/>
          </a:xfrm>
          <a:custGeom>
            <a:avLst/>
            <a:gdLst>
              <a:gd name="connsiteX0" fmla="*/ 0 w 3566160"/>
              <a:gd name="connsiteY0" fmla="*/ 0 h 27432"/>
              <a:gd name="connsiteX1" fmla="*/ 665683 w 3566160"/>
              <a:gd name="connsiteY1" fmla="*/ 0 h 27432"/>
              <a:gd name="connsiteX2" fmla="*/ 1295705 w 3566160"/>
              <a:gd name="connsiteY2" fmla="*/ 0 h 27432"/>
              <a:gd name="connsiteX3" fmla="*/ 1925726 w 3566160"/>
              <a:gd name="connsiteY3" fmla="*/ 0 h 27432"/>
              <a:gd name="connsiteX4" fmla="*/ 2413102 w 3566160"/>
              <a:gd name="connsiteY4" fmla="*/ 0 h 27432"/>
              <a:gd name="connsiteX5" fmla="*/ 2936138 w 3566160"/>
              <a:gd name="connsiteY5" fmla="*/ 0 h 27432"/>
              <a:gd name="connsiteX6" fmla="*/ 3566160 w 3566160"/>
              <a:gd name="connsiteY6" fmla="*/ 0 h 27432"/>
              <a:gd name="connsiteX7" fmla="*/ 3566160 w 3566160"/>
              <a:gd name="connsiteY7" fmla="*/ 27432 h 27432"/>
              <a:gd name="connsiteX8" fmla="*/ 2971800 w 3566160"/>
              <a:gd name="connsiteY8" fmla="*/ 27432 h 27432"/>
              <a:gd name="connsiteX9" fmla="*/ 2484425 w 3566160"/>
              <a:gd name="connsiteY9" fmla="*/ 27432 h 27432"/>
              <a:gd name="connsiteX10" fmla="*/ 1997050 w 3566160"/>
              <a:gd name="connsiteY10" fmla="*/ 27432 h 27432"/>
              <a:gd name="connsiteX11" fmla="*/ 1367028 w 3566160"/>
              <a:gd name="connsiteY11" fmla="*/ 27432 h 27432"/>
              <a:gd name="connsiteX12" fmla="*/ 843991 w 3566160"/>
              <a:gd name="connsiteY12" fmla="*/ 27432 h 27432"/>
              <a:gd name="connsiteX13" fmla="*/ 0 w 3566160"/>
              <a:gd name="connsiteY13" fmla="*/ 27432 h 27432"/>
              <a:gd name="connsiteX14" fmla="*/ 0 w 356616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27432" fill="none" extrusionOk="0">
                <a:moveTo>
                  <a:pt x="0" y="0"/>
                </a:moveTo>
                <a:cubicBezTo>
                  <a:pt x="255333" y="-24997"/>
                  <a:pt x="523477" y="22112"/>
                  <a:pt x="665683" y="0"/>
                </a:cubicBezTo>
                <a:cubicBezTo>
                  <a:pt x="807889" y="-22112"/>
                  <a:pt x="989772" y="-2194"/>
                  <a:pt x="1295705" y="0"/>
                </a:cubicBezTo>
                <a:cubicBezTo>
                  <a:pt x="1601638" y="2194"/>
                  <a:pt x="1620121" y="-1789"/>
                  <a:pt x="1925726" y="0"/>
                </a:cubicBezTo>
                <a:cubicBezTo>
                  <a:pt x="2231331" y="1789"/>
                  <a:pt x="2188826" y="13242"/>
                  <a:pt x="2413102" y="0"/>
                </a:cubicBezTo>
                <a:cubicBezTo>
                  <a:pt x="2637378" y="-13242"/>
                  <a:pt x="2827851" y="14124"/>
                  <a:pt x="2936138" y="0"/>
                </a:cubicBezTo>
                <a:cubicBezTo>
                  <a:pt x="3044425" y="-14124"/>
                  <a:pt x="3426025" y="-10300"/>
                  <a:pt x="3566160" y="0"/>
                </a:cubicBezTo>
                <a:cubicBezTo>
                  <a:pt x="3565203" y="8431"/>
                  <a:pt x="3565811" y="14612"/>
                  <a:pt x="3566160" y="27432"/>
                </a:cubicBezTo>
                <a:cubicBezTo>
                  <a:pt x="3393987" y="1168"/>
                  <a:pt x="3182544" y="46323"/>
                  <a:pt x="2971800" y="27432"/>
                </a:cubicBezTo>
                <a:cubicBezTo>
                  <a:pt x="2761056" y="8541"/>
                  <a:pt x="2655962" y="37587"/>
                  <a:pt x="2484425" y="27432"/>
                </a:cubicBezTo>
                <a:cubicBezTo>
                  <a:pt x="2312889" y="17277"/>
                  <a:pt x="2237511" y="43801"/>
                  <a:pt x="1997050" y="27432"/>
                </a:cubicBezTo>
                <a:cubicBezTo>
                  <a:pt x="1756589" y="11063"/>
                  <a:pt x="1637414" y="32760"/>
                  <a:pt x="1367028" y="27432"/>
                </a:cubicBezTo>
                <a:cubicBezTo>
                  <a:pt x="1096642" y="22104"/>
                  <a:pt x="1099175" y="3132"/>
                  <a:pt x="843991" y="27432"/>
                </a:cubicBezTo>
                <a:cubicBezTo>
                  <a:pt x="588807" y="51732"/>
                  <a:pt x="214973" y="54657"/>
                  <a:pt x="0" y="27432"/>
                </a:cubicBezTo>
                <a:cubicBezTo>
                  <a:pt x="226" y="18208"/>
                  <a:pt x="-648" y="12891"/>
                  <a:pt x="0" y="0"/>
                </a:cubicBezTo>
                <a:close/>
              </a:path>
              <a:path w="3566160" h="27432" stroke="0" extrusionOk="0">
                <a:moveTo>
                  <a:pt x="0" y="0"/>
                </a:moveTo>
                <a:cubicBezTo>
                  <a:pt x="168567" y="23516"/>
                  <a:pt x="346949" y="12409"/>
                  <a:pt x="558698" y="0"/>
                </a:cubicBezTo>
                <a:cubicBezTo>
                  <a:pt x="770447" y="-12409"/>
                  <a:pt x="899633" y="12543"/>
                  <a:pt x="1046074" y="0"/>
                </a:cubicBezTo>
                <a:cubicBezTo>
                  <a:pt x="1192515" y="-12543"/>
                  <a:pt x="1548298" y="10405"/>
                  <a:pt x="1711757" y="0"/>
                </a:cubicBezTo>
                <a:cubicBezTo>
                  <a:pt x="1875216" y="-10405"/>
                  <a:pt x="2091031" y="-9254"/>
                  <a:pt x="2270455" y="0"/>
                </a:cubicBezTo>
                <a:cubicBezTo>
                  <a:pt x="2449879" y="9254"/>
                  <a:pt x="2675329" y="352"/>
                  <a:pt x="2829154" y="0"/>
                </a:cubicBezTo>
                <a:cubicBezTo>
                  <a:pt x="2982979" y="-352"/>
                  <a:pt x="3244418" y="-16893"/>
                  <a:pt x="3566160" y="0"/>
                </a:cubicBezTo>
                <a:cubicBezTo>
                  <a:pt x="3564805" y="9524"/>
                  <a:pt x="3564958" y="13975"/>
                  <a:pt x="3566160" y="27432"/>
                </a:cubicBezTo>
                <a:cubicBezTo>
                  <a:pt x="3384441" y="8593"/>
                  <a:pt x="3203420" y="35847"/>
                  <a:pt x="2971800" y="27432"/>
                </a:cubicBezTo>
                <a:cubicBezTo>
                  <a:pt x="2740180" y="19017"/>
                  <a:pt x="2723309" y="5556"/>
                  <a:pt x="2484425" y="27432"/>
                </a:cubicBezTo>
                <a:cubicBezTo>
                  <a:pt x="2245541" y="49308"/>
                  <a:pt x="2170758" y="20008"/>
                  <a:pt x="1890065" y="27432"/>
                </a:cubicBezTo>
                <a:cubicBezTo>
                  <a:pt x="1609372" y="34856"/>
                  <a:pt x="1546680" y="48820"/>
                  <a:pt x="1295705" y="27432"/>
                </a:cubicBezTo>
                <a:cubicBezTo>
                  <a:pt x="1044730" y="6044"/>
                  <a:pt x="854443" y="3778"/>
                  <a:pt x="737006" y="27432"/>
                </a:cubicBezTo>
                <a:cubicBezTo>
                  <a:pt x="619569" y="51086"/>
                  <a:pt x="358133" y="34838"/>
                  <a:pt x="0" y="27432"/>
                </a:cubicBezTo>
                <a:cubicBezTo>
                  <a:pt x="-800" y="16780"/>
                  <a:pt x="-583" y="12910"/>
                  <a:pt x="0" y="0"/>
                </a:cubicBezTo>
                <a:close/>
              </a:path>
            </a:pathLst>
          </a:custGeom>
          <a:solidFill>
            <a:srgbClr val="FF7700"/>
          </a:solidFill>
          <a:ln w="38100" cap="rnd">
            <a:solidFill>
              <a:srgbClr val="FF770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orange lines and blue lines&#10;&#10;Description automatically generated">
            <a:extLst>
              <a:ext uri="{FF2B5EF4-FFF2-40B4-BE49-F238E27FC236}">
                <a16:creationId xmlns:a16="http://schemas.microsoft.com/office/drawing/2014/main" id="{AAD112AB-12A1-036F-3003-B302F2083525}"/>
              </a:ext>
            </a:extLst>
          </p:cNvPr>
          <p:cNvPicPr>
            <a:picLocks noChangeAspect="1"/>
          </p:cNvPicPr>
          <p:nvPr/>
        </p:nvPicPr>
        <p:blipFill>
          <a:blip r:embed="rId4"/>
          <a:stretch>
            <a:fillRect/>
          </a:stretch>
        </p:blipFill>
        <p:spPr>
          <a:xfrm>
            <a:off x="5226990" y="4215384"/>
            <a:ext cx="2682238" cy="2011680"/>
          </a:xfrm>
          <a:prstGeom prst="rect">
            <a:avLst/>
          </a:prstGeom>
        </p:spPr>
      </p:pic>
      <p:pic>
        <p:nvPicPr>
          <p:cNvPr id="9" name="Picture 8" descr="A graph with orange lines and blue lines&#10;&#10;Description automatically generated">
            <a:extLst>
              <a:ext uri="{FF2B5EF4-FFF2-40B4-BE49-F238E27FC236}">
                <a16:creationId xmlns:a16="http://schemas.microsoft.com/office/drawing/2014/main" id="{A8DA9B38-9B8D-2C77-8402-2CE65C7F90B1}"/>
              </a:ext>
            </a:extLst>
          </p:cNvPr>
          <p:cNvPicPr>
            <a:picLocks noChangeAspect="1"/>
          </p:cNvPicPr>
          <p:nvPr/>
        </p:nvPicPr>
        <p:blipFill>
          <a:blip r:embed="rId5"/>
          <a:stretch>
            <a:fillRect/>
          </a:stretch>
        </p:blipFill>
        <p:spPr>
          <a:xfrm>
            <a:off x="8733714" y="4215384"/>
            <a:ext cx="2682238" cy="2011680"/>
          </a:xfrm>
          <a:prstGeom prst="rect">
            <a:avLst/>
          </a:prstGeom>
        </p:spPr>
      </p:pic>
      <p:sp>
        <p:nvSpPr>
          <p:cNvPr id="12" name="TextBox 11">
            <a:extLst>
              <a:ext uri="{FF2B5EF4-FFF2-40B4-BE49-F238E27FC236}">
                <a16:creationId xmlns:a16="http://schemas.microsoft.com/office/drawing/2014/main" id="{22E2DACD-1286-4AF2-54D5-80BB5088624C}"/>
              </a:ext>
            </a:extLst>
          </p:cNvPr>
          <p:cNvSpPr txBox="1"/>
          <p:nvPr/>
        </p:nvSpPr>
        <p:spPr>
          <a:xfrm>
            <a:off x="4916648" y="777380"/>
            <a:ext cx="572593" cy="307777"/>
          </a:xfrm>
          <a:prstGeom prst="rect">
            <a:avLst/>
          </a:prstGeom>
          <a:noFill/>
        </p:spPr>
        <p:txBody>
          <a:bodyPr wrap="none" rtlCol="0">
            <a:spAutoFit/>
          </a:bodyPr>
          <a:lstStyle/>
          <a:p>
            <a:r>
              <a:rPr lang="en-US" altLang="zh-CN" sz="1400" dirty="0" err="1"/>
              <a:t>Mse</a:t>
            </a:r>
            <a:r>
              <a:rPr lang="en-US" altLang="zh-CN" sz="1400" dirty="0"/>
              <a:t>:</a:t>
            </a:r>
            <a:endParaRPr lang="en-US" sz="1400" dirty="0"/>
          </a:p>
        </p:txBody>
      </p:sp>
      <p:sp>
        <p:nvSpPr>
          <p:cNvPr id="13" name="TextBox 12">
            <a:extLst>
              <a:ext uri="{FF2B5EF4-FFF2-40B4-BE49-F238E27FC236}">
                <a16:creationId xmlns:a16="http://schemas.microsoft.com/office/drawing/2014/main" id="{D4586C1C-E8B9-DEFF-26A9-3D7A52E40A9A}"/>
              </a:ext>
            </a:extLst>
          </p:cNvPr>
          <p:cNvSpPr txBox="1"/>
          <p:nvPr/>
        </p:nvSpPr>
        <p:spPr>
          <a:xfrm>
            <a:off x="8552800" y="739017"/>
            <a:ext cx="612668" cy="307777"/>
          </a:xfrm>
          <a:prstGeom prst="rect">
            <a:avLst/>
          </a:prstGeom>
          <a:noFill/>
        </p:spPr>
        <p:txBody>
          <a:bodyPr wrap="none" rtlCol="0">
            <a:spAutoFit/>
          </a:bodyPr>
          <a:lstStyle/>
          <a:p>
            <a:r>
              <a:rPr lang="en-US" altLang="zh-CN" sz="1400" dirty="0" err="1"/>
              <a:t>Msle</a:t>
            </a:r>
            <a:r>
              <a:rPr lang="en-US" altLang="zh-CN" sz="1400" dirty="0"/>
              <a:t>:</a:t>
            </a:r>
            <a:endParaRPr lang="en-US" sz="1400" dirty="0"/>
          </a:p>
        </p:txBody>
      </p:sp>
      <p:sp>
        <p:nvSpPr>
          <p:cNvPr id="14" name="TextBox 13">
            <a:extLst>
              <a:ext uri="{FF2B5EF4-FFF2-40B4-BE49-F238E27FC236}">
                <a16:creationId xmlns:a16="http://schemas.microsoft.com/office/drawing/2014/main" id="{E27CA2D0-F13A-E773-C2AA-DE5910F2503F}"/>
              </a:ext>
            </a:extLst>
          </p:cNvPr>
          <p:cNvSpPr txBox="1"/>
          <p:nvPr/>
        </p:nvSpPr>
        <p:spPr>
          <a:xfrm>
            <a:off x="4916648" y="3959078"/>
            <a:ext cx="582211" cy="307777"/>
          </a:xfrm>
          <a:prstGeom prst="rect">
            <a:avLst/>
          </a:prstGeom>
          <a:noFill/>
        </p:spPr>
        <p:txBody>
          <a:bodyPr wrap="none" rtlCol="0">
            <a:spAutoFit/>
          </a:bodyPr>
          <a:lstStyle/>
          <a:p>
            <a:r>
              <a:rPr lang="en-US" altLang="zh-CN" sz="1400" dirty="0"/>
              <a:t>Mae:</a:t>
            </a:r>
            <a:endParaRPr lang="en-US" sz="1400" dirty="0"/>
          </a:p>
        </p:txBody>
      </p:sp>
      <p:sp>
        <p:nvSpPr>
          <p:cNvPr id="15" name="TextBox 14">
            <a:extLst>
              <a:ext uri="{FF2B5EF4-FFF2-40B4-BE49-F238E27FC236}">
                <a16:creationId xmlns:a16="http://schemas.microsoft.com/office/drawing/2014/main" id="{3793A206-C619-9915-D745-E3AC70BA9E7A}"/>
              </a:ext>
            </a:extLst>
          </p:cNvPr>
          <p:cNvSpPr txBox="1"/>
          <p:nvPr/>
        </p:nvSpPr>
        <p:spPr>
          <a:xfrm>
            <a:off x="8351572" y="3998986"/>
            <a:ext cx="3446521" cy="307777"/>
          </a:xfrm>
          <a:prstGeom prst="rect">
            <a:avLst/>
          </a:prstGeom>
          <a:noFill/>
        </p:spPr>
        <p:txBody>
          <a:bodyPr wrap="none" rtlCol="0">
            <a:spAutoFit/>
          </a:bodyPr>
          <a:lstStyle/>
          <a:p>
            <a:r>
              <a:rPr lang="en-US" sz="1400" dirty="0"/>
              <a:t>Mean Absolute Percentage Error</a:t>
            </a:r>
            <a:r>
              <a:rPr lang="zh-CN" altLang="en-US" sz="1400" dirty="0"/>
              <a:t> </a:t>
            </a:r>
            <a:r>
              <a:rPr lang="en-US" altLang="zh-CN" sz="1400" dirty="0"/>
              <a:t>(</a:t>
            </a:r>
            <a:r>
              <a:rPr lang="en-US" altLang="zh-CN" sz="1400" dirty="0" err="1"/>
              <a:t>Mape</a:t>
            </a:r>
            <a:r>
              <a:rPr lang="en-US" altLang="zh-CN" sz="1400" dirty="0"/>
              <a:t>):</a:t>
            </a:r>
            <a:endParaRPr lang="en-US" sz="1400" dirty="0"/>
          </a:p>
        </p:txBody>
      </p:sp>
    </p:spTree>
    <p:extLst>
      <p:ext uri="{BB962C8B-B14F-4D97-AF65-F5344CB8AC3E}">
        <p14:creationId xmlns:p14="http://schemas.microsoft.com/office/powerpoint/2010/main" val="635272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3436B-DBB3-D400-A900-7D5BC55B5C26}"/>
              </a:ext>
            </a:extLst>
          </p:cNvPr>
          <p:cNvSpPr>
            <a:spLocks noGrp="1"/>
          </p:cNvSpPr>
          <p:nvPr>
            <p:ph type="title"/>
          </p:nvPr>
        </p:nvSpPr>
        <p:spPr>
          <a:xfrm>
            <a:off x="838199" y="365125"/>
            <a:ext cx="10891345" cy="1325563"/>
          </a:xfrm>
        </p:spPr>
        <p:txBody>
          <a:bodyPr>
            <a:normAutofit fontScale="90000"/>
          </a:bodyPr>
          <a:lstStyle/>
          <a:p>
            <a:r>
              <a:rPr lang="en-US" altLang="zh-CN" dirty="0">
                <a:solidFill>
                  <a:schemeClr val="tx1"/>
                </a:solidFill>
              </a:rPr>
              <a:t>Preliminary</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sz="5400" dirty="0"/>
              <a:t>–</a:t>
            </a:r>
            <a:br>
              <a:rPr lang="en-US" dirty="0">
                <a:solidFill>
                  <a:schemeClr val="tx1"/>
                </a:solidFill>
              </a:rPr>
            </a:br>
            <a:r>
              <a:rPr lang="en-US" dirty="0"/>
              <a:t>Predict</a:t>
            </a:r>
            <a:r>
              <a:rPr lang="en-US" altLang="zh-CN" dirty="0"/>
              <a:t>ing</a:t>
            </a:r>
            <a:r>
              <a:rPr lang="en-US" dirty="0"/>
              <a:t> </a:t>
            </a:r>
            <a:r>
              <a:rPr lang="en-US" altLang="zh-CN" dirty="0"/>
              <a:t>National</a:t>
            </a:r>
            <a:r>
              <a:rPr lang="zh-CN" altLang="en-US" dirty="0"/>
              <a:t> </a:t>
            </a:r>
            <a:r>
              <a:rPr lang="en-US" altLang="zh-CN" dirty="0"/>
              <a:t>WNND</a:t>
            </a:r>
            <a:r>
              <a:rPr lang="zh-CN" altLang="en-US" dirty="0"/>
              <a:t> </a:t>
            </a:r>
            <a:r>
              <a:rPr lang="en-US" altLang="zh-CN" dirty="0"/>
              <a:t>with</a:t>
            </a:r>
            <a:r>
              <a:rPr lang="zh-CN" altLang="en-US" dirty="0"/>
              <a:t> </a:t>
            </a:r>
            <a:r>
              <a:rPr lang="en-US" altLang="zh-CN" dirty="0"/>
              <a:t>PCA</a:t>
            </a:r>
            <a:endParaRPr lang="en-US" dirty="0"/>
          </a:p>
        </p:txBody>
      </p:sp>
      <p:graphicFrame>
        <p:nvGraphicFramePr>
          <p:cNvPr id="4" name="Table 3">
            <a:extLst>
              <a:ext uri="{FF2B5EF4-FFF2-40B4-BE49-F238E27FC236}">
                <a16:creationId xmlns:a16="http://schemas.microsoft.com/office/drawing/2014/main" id="{06D4691D-52F3-8DBF-A757-0DF8989C3C79}"/>
              </a:ext>
            </a:extLst>
          </p:cNvPr>
          <p:cNvGraphicFramePr>
            <a:graphicFrameLocks noGrp="1"/>
          </p:cNvGraphicFramePr>
          <p:nvPr>
            <p:extLst>
              <p:ext uri="{D42A27DB-BD31-4B8C-83A1-F6EECF244321}">
                <p14:modId xmlns:p14="http://schemas.microsoft.com/office/powerpoint/2010/main" val="1001112979"/>
              </p:ext>
            </p:extLst>
          </p:nvPr>
        </p:nvGraphicFramePr>
        <p:xfrm>
          <a:off x="2014600" y="3264218"/>
          <a:ext cx="3926475" cy="1725274"/>
        </p:xfrm>
        <a:graphic>
          <a:graphicData uri="http://schemas.openxmlformats.org/drawingml/2006/table">
            <a:tbl>
              <a:tblPr/>
              <a:tblGrid>
                <a:gridCol w="1658664">
                  <a:extLst>
                    <a:ext uri="{9D8B030D-6E8A-4147-A177-3AD203B41FA5}">
                      <a16:colId xmlns:a16="http://schemas.microsoft.com/office/drawing/2014/main" val="103904717"/>
                    </a:ext>
                  </a:extLst>
                </a:gridCol>
                <a:gridCol w="1362203">
                  <a:extLst>
                    <a:ext uri="{9D8B030D-6E8A-4147-A177-3AD203B41FA5}">
                      <a16:colId xmlns:a16="http://schemas.microsoft.com/office/drawing/2014/main" val="4292583530"/>
                    </a:ext>
                  </a:extLst>
                </a:gridCol>
                <a:gridCol w="905608">
                  <a:extLst>
                    <a:ext uri="{9D8B030D-6E8A-4147-A177-3AD203B41FA5}">
                      <a16:colId xmlns:a16="http://schemas.microsoft.com/office/drawing/2014/main" val="1767530882"/>
                    </a:ext>
                  </a:extLst>
                </a:gridCol>
              </a:tblGrid>
              <a:tr h="304801">
                <a:tc>
                  <a:txBody>
                    <a:bodyPr/>
                    <a:lstStyle/>
                    <a:p>
                      <a:pPr rtl="0" fontAlgn="t">
                        <a:spcBef>
                          <a:spcPts val="0"/>
                        </a:spcBef>
                        <a:spcAft>
                          <a:spcPts val="0"/>
                        </a:spcAft>
                      </a:pPr>
                      <a:r>
                        <a:rPr lang="en-US" sz="1400" b="0" i="0" u="none" strike="noStrike" dirty="0">
                          <a:solidFill>
                            <a:srgbClr val="000000"/>
                          </a:solidFill>
                          <a:effectLst/>
                          <a:latin typeface="+mn-lt"/>
                        </a:rPr>
                        <a:t>Model</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dirty="0">
                          <a:solidFill>
                            <a:srgbClr val="000000"/>
                          </a:solidFill>
                          <a:effectLst/>
                          <a:latin typeface="+mn-lt"/>
                        </a:rPr>
                        <a:t>MSE</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dirty="0">
                          <a:solidFill>
                            <a:srgbClr val="000000"/>
                          </a:solidFill>
                          <a:effectLst/>
                          <a:latin typeface="+mn-lt"/>
                        </a:rPr>
                        <a:t>Q</a:t>
                      </a:r>
                      <a:r>
                        <a:rPr lang="en-US" sz="1400" b="0" i="0" u="none" strike="noStrike" baseline="30000" dirty="0">
                          <a:solidFill>
                            <a:srgbClr val="000000"/>
                          </a:solidFill>
                          <a:effectLst/>
                          <a:latin typeface="+mn-lt"/>
                        </a:rPr>
                        <a:t>2</a:t>
                      </a:r>
                      <a:endParaRPr lang="en-US" sz="1400" baseline="300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069384"/>
                  </a:ext>
                </a:extLst>
              </a:tr>
              <a:tr h="363834">
                <a:tc>
                  <a:txBody>
                    <a:bodyPr/>
                    <a:lstStyle/>
                    <a:p>
                      <a:pPr rtl="0" fontAlgn="t">
                        <a:spcBef>
                          <a:spcPts val="0"/>
                        </a:spcBef>
                        <a:spcAft>
                          <a:spcPts val="0"/>
                        </a:spcAft>
                      </a:pPr>
                      <a:r>
                        <a:rPr lang="en-US" sz="1400" dirty="0">
                          <a:effectLst/>
                          <a:latin typeface="+mn-lt"/>
                        </a:rPr>
                        <a:t>Linear Regression</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altLang="zh-CN" sz="1400" dirty="0">
                          <a:effectLst/>
                          <a:latin typeface="+mn-lt"/>
                        </a:rPr>
                        <a:t>97.01</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0.02</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980674"/>
                  </a:ext>
                </a:extLst>
              </a:tr>
              <a:tr h="336331">
                <a:tc>
                  <a:txBody>
                    <a:bodyPr/>
                    <a:lstStyle/>
                    <a:p>
                      <a:pPr rtl="0" fontAlgn="t">
                        <a:spcBef>
                          <a:spcPts val="0"/>
                        </a:spcBef>
                        <a:spcAft>
                          <a:spcPts val="0"/>
                        </a:spcAft>
                      </a:pPr>
                      <a:r>
                        <a:rPr lang="en-US" sz="1400" b="0" i="0" u="none" strike="noStrike" dirty="0">
                          <a:solidFill>
                            <a:srgbClr val="000000"/>
                          </a:solidFill>
                          <a:effectLst/>
                          <a:latin typeface="+mn-lt"/>
                        </a:rPr>
                        <a:t>Random Forest</a:t>
                      </a:r>
                      <a:r>
                        <a:rPr lang="en-US" sz="1400" b="0" i="0" u="none" strike="noStrike" dirty="0">
                          <a:solidFill>
                            <a:srgbClr val="FF0000"/>
                          </a:solidFill>
                          <a:effectLst/>
                          <a:latin typeface="+mn-lt"/>
                        </a:rPr>
                        <a:t>*</a:t>
                      </a:r>
                      <a:endParaRPr lang="en-US" sz="1400" dirty="0">
                        <a:solidFill>
                          <a:srgbClr val="FF0000"/>
                        </a:solidFill>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altLang="zh-CN" sz="1400" dirty="0">
                          <a:effectLst/>
                          <a:latin typeface="+mn-lt"/>
                        </a:rPr>
                        <a:t>84.11</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0.05</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166267"/>
                  </a:ext>
                </a:extLst>
              </a:tr>
              <a:tr h="0">
                <a:tc>
                  <a:txBody>
                    <a:bodyPr/>
                    <a:lstStyle/>
                    <a:p>
                      <a:pPr rtl="0" fontAlgn="ctr">
                        <a:spcBef>
                          <a:spcPts val="0"/>
                        </a:spcBef>
                        <a:spcAft>
                          <a:spcPts val="0"/>
                        </a:spcAft>
                      </a:pPr>
                      <a:r>
                        <a:rPr lang="en-US" sz="1400" b="0" i="0" u="none" strike="noStrike" dirty="0">
                          <a:solidFill>
                            <a:srgbClr val="000000"/>
                          </a:solidFill>
                          <a:effectLst/>
                          <a:latin typeface="+mn-lt"/>
                        </a:rPr>
                        <a:t>SVM</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85.40</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0.04</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493702"/>
                  </a:ext>
                </a:extLst>
              </a:tr>
              <a:tr h="0">
                <a:tc>
                  <a:txBody>
                    <a:bodyPr/>
                    <a:lstStyle/>
                    <a:p>
                      <a:pPr rtl="0" fontAlgn="t">
                        <a:spcBef>
                          <a:spcPts val="0"/>
                        </a:spcBef>
                        <a:spcAft>
                          <a:spcPts val="0"/>
                        </a:spcAft>
                      </a:pPr>
                      <a:r>
                        <a:rPr lang="en-US" altLang="zh-CN" sz="1400" dirty="0" err="1">
                          <a:effectLst/>
                          <a:latin typeface="+mn-lt"/>
                        </a:rPr>
                        <a:t>HistogramGBRT</a:t>
                      </a:r>
                      <a:r>
                        <a:rPr lang="en-US" sz="1400" b="0" i="0" u="none" strike="noStrike" dirty="0">
                          <a:solidFill>
                            <a:srgbClr val="FF0000"/>
                          </a:solidFill>
                          <a:effectLst/>
                          <a:latin typeface="+mn-lt"/>
                        </a:rPr>
                        <a:t>*</a:t>
                      </a:r>
                      <a:endParaRPr lang="en-US" sz="1400" dirty="0">
                        <a:solidFill>
                          <a:srgbClr val="FF0000"/>
                        </a:solidFill>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altLang="zh-CN" sz="1400" dirty="0">
                          <a:effectLst/>
                          <a:latin typeface="+mn-lt"/>
                        </a:rPr>
                        <a:t>83.39</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0.06</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651340"/>
                  </a:ext>
                </a:extLst>
              </a:tr>
            </a:tbl>
          </a:graphicData>
        </a:graphic>
      </p:graphicFrame>
      <p:sp>
        <p:nvSpPr>
          <p:cNvPr id="7" name="TextBox 6">
            <a:extLst>
              <a:ext uri="{FF2B5EF4-FFF2-40B4-BE49-F238E27FC236}">
                <a16:creationId xmlns:a16="http://schemas.microsoft.com/office/drawing/2014/main" id="{AAC7B20A-48BF-9AEA-1A1B-39A9E8F50E57}"/>
              </a:ext>
            </a:extLst>
          </p:cNvPr>
          <p:cNvSpPr txBox="1"/>
          <p:nvPr/>
        </p:nvSpPr>
        <p:spPr>
          <a:xfrm>
            <a:off x="1911618" y="5085916"/>
            <a:ext cx="4759219" cy="276999"/>
          </a:xfrm>
          <a:prstGeom prst="rect">
            <a:avLst/>
          </a:prstGeom>
          <a:noFill/>
        </p:spPr>
        <p:txBody>
          <a:bodyPr wrap="square">
            <a:spAutoFit/>
          </a:bodyPr>
          <a:lstStyle/>
          <a:p>
            <a:r>
              <a:rPr lang="en-US" sz="1200" b="0" i="0" u="none" strike="noStrike" dirty="0">
                <a:solidFill>
                  <a:srgbClr val="FF0000"/>
                </a:solidFill>
                <a:effectLst/>
                <a:latin typeface="+mn-lt"/>
              </a:rPr>
              <a:t>* </a:t>
            </a:r>
            <a:r>
              <a:rPr lang="en-US" sz="1200" b="0" i="0" u="none" strike="noStrike" dirty="0">
                <a:solidFill>
                  <a:srgbClr val="000000"/>
                </a:solidFill>
                <a:effectLst/>
                <a:latin typeface="+mn-lt"/>
              </a:rPr>
              <a:t>The MSE and Q</a:t>
            </a:r>
            <a:r>
              <a:rPr lang="en-US" sz="1200" b="0" i="0" u="none" strike="noStrike" baseline="30000" dirty="0">
                <a:solidFill>
                  <a:srgbClr val="000000"/>
                </a:solidFill>
                <a:effectLst/>
                <a:latin typeface="+mn-lt"/>
              </a:rPr>
              <a:t>2</a:t>
            </a:r>
            <a:r>
              <a:rPr lang="en-US" sz="1200" b="0" i="0" u="none" strike="noStrike" dirty="0">
                <a:solidFill>
                  <a:srgbClr val="000000"/>
                </a:solidFill>
                <a:effectLst/>
                <a:latin typeface="+mn-lt"/>
              </a:rPr>
              <a:t> for RF is average results of 100 run</a:t>
            </a:r>
          </a:p>
        </p:txBody>
      </p:sp>
      <p:sp>
        <p:nvSpPr>
          <p:cNvPr id="10" name="TextBox 9">
            <a:extLst>
              <a:ext uri="{FF2B5EF4-FFF2-40B4-BE49-F238E27FC236}">
                <a16:creationId xmlns:a16="http://schemas.microsoft.com/office/drawing/2014/main" id="{712BF763-9CC1-D393-DE5C-CB5FAD04316C}"/>
              </a:ext>
            </a:extLst>
          </p:cNvPr>
          <p:cNvSpPr txBox="1"/>
          <p:nvPr/>
        </p:nvSpPr>
        <p:spPr>
          <a:xfrm>
            <a:off x="669415" y="2860017"/>
            <a:ext cx="6628199" cy="307777"/>
          </a:xfrm>
          <a:prstGeom prst="rect">
            <a:avLst/>
          </a:prstGeom>
          <a:noFill/>
        </p:spPr>
        <p:txBody>
          <a:bodyPr wrap="square">
            <a:spAutoFit/>
          </a:bodyPr>
          <a:lstStyle/>
          <a:p>
            <a:pPr algn="l"/>
            <a:r>
              <a:rPr lang="en-US" sz="1400" b="1" dirty="0"/>
              <a:t>Table: Performance of Different Predict Models </a:t>
            </a:r>
            <a:r>
              <a:rPr lang="en-US" altLang="zh-CN" sz="1400" b="1" dirty="0"/>
              <a:t>with</a:t>
            </a:r>
            <a:r>
              <a:rPr lang="zh-CN" altLang="en-US" sz="1400" b="1" dirty="0"/>
              <a:t> </a:t>
            </a:r>
            <a:r>
              <a:rPr lang="en-US" altLang="zh-CN" sz="1400" b="1" dirty="0"/>
              <a:t>the</a:t>
            </a:r>
            <a:r>
              <a:rPr lang="zh-CN" altLang="en-US" sz="1400" b="1" dirty="0"/>
              <a:t> </a:t>
            </a:r>
            <a:r>
              <a:rPr lang="en-US" altLang="zh-CN" sz="1400" b="1" dirty="0"/>
              <a:t>first</a:t>
            </a:r>
            <a:r>
              <a:rPr lang="zh-CN" altLang="en-US" sz="1400" b="1" dirty="0"/>
              <a:t> </a:t>
            </a:r>
            <a:r>
              <a:rPr lang="en-US" altLang="zh-CN" sz="1400" b="1" dirty="0"/>
              <a:t>5</a:t>
            </a:r>
            <a:r>
              <a:rPr lang="zh-CN" altLang="en-US" sz="1400" b="1" dirty="0"/>
              <a:t> </a:t>
            </a:r>
            <a:r>
              <a:rPr lang="en-US" altLang="zh-CN" sz="1400" b="1" dirty="0"/>
              <a:t>PCs</a:t>
            </a:r>
            <a:r>
              <a:rPr lang="zh-CN" altLang="en-US" sz="1400" b="1" dirty="0"/>
              <a:t> </a:t>
            </a:r>
            <a:r>
              <a:rPr lang="en-US" altLang="zh-CN" sz="1400" b="1" dirty="0"/>
              <a:t>of</a:t>
            </a:r>
            <a:r>
              <a:rPr lang="zh-CN" altLang="en-US" sz="1400" b="1" dirty="0"/>
              <a:t> </a:t>
            </a:r>
            <a:r>
              <a:rPr lang="en-US" altLang="zh-CN" sz="1400" b="1" dirty="0"/>
              <a:t>PCA</a:t>
            </a:r>
            <a:endParaRPr lang="en-US" sz="1400" b="1" dirty="0"/>
          </a:p>
        </p:txBody>
      </p:sp>
      <p:pic>
        <p:nvPicPr>
          <p:cNvPr id="13" name="Picture 12" descr="A red triangle with a exclamation mark&#10;&#10;Description automatically generated">
            <a:extLst>
              <a:ext uri="{FF2B5EF4-FFF2-40B4-BE49-F238E27FC236}">
                <a16:creationId xmlns:a16="http://schemas.microsoft.com/office/drawing/2014/main" id="{1057F58E-E767-1D18-9EF7-D36E77A993B4}"/>
              </a:ext>
            </a:extLst>
          </p:cNvPr>
          <p:cNvPicPr>
            <a:picLocks noChangeAspect="1"/>
          </p:cNvPicPr>
          <p:nvPr/>
        </p:nvPicPr>
        <p:blipFill>
          <a:blip r:embed="rId2"/>
          <a:stretch>
            <a:fillRect/>
          </a:stretch>
        </p:blipFill>
        <p:spPr>
          <a:xfrm>
            <a:off x="9010869" y="2627173"/>
            <a:ext cx="1254234" cy="1254234"/>
          </a:xfrm>
          <a:prstGeom prst="rect">
            <a:avLst/>
          </a:prstGeom>
        </p:spPr>
      </p:pic>
      <p:sp>
        <p:nvSpPr>
          <p:cNvPr id="14" name="TextBox 13">
            <a:extLst>
              <a:ext uri="{FF2B5EF4-FFF2-40B4-BE49-F238E27FC236}">
                <a16:creationId xmlns:a16="http://schemas.microsoft.com/office/drawing/2014/main" id="{8A09C171-277A-016A-BDE3-9F91589902A1}"/>
              </a:ext>
            </a:extLst>
          </p:cNvPr>
          <p:cNvSpPr txBox="1"/>
          <p:nvPr/>
        </p:nvSpPr>
        <p:spPr>
          <a:xfrm>
            <a:off x="8706870" y="4079369"/>
            <a:ext cx="3631669" cy="369332"/>
          </a:xfrm>
          <a:prstGeom prst="rect">
            <a:avLst/>
          </a:prstGeom>
          <a:noFill/>
        </p:spPr>
        <p:txBody>
          <a:bodyPr wrap="square" rtlCol="0">
            <a:spAutoFit/>
          </a:bodyPr>
          <a:lstStyle/>
          <a:p>
            <a:r>
              <a:rPr lang="en-US" altLang="zh-CN" dirty="0">
                <a:solidFill>
                  <a:srgbClr val="FF0000"/>
                </a:solidFill>
              </a:rPr>
              <a:t>What</a:t>
            </a:r>
            <a:r>
              <a:rPr lang="zh-CN" altLang="en-US" dirty="0">
                <a:solidFill>
                  <a:srgbClr val="FF0000"/>
                </a:solidFill>
              </a:rPr>
              <a:t> </a:t>
            </a:r>
            <a:r>
              <a:rPr lang="en-US" altLang="zh-CN" dirty="0">
                <a:solidFill>
                  <a:srgbClr val="FF0000"/>
                </a:solidFill>
              </a:rPr>
              <a:t>are</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issues?</a:t>
            </a:r>
            <a:endParaRPr lang="en-US" dirty="0">
              <a:solidFill>
                <a:srgbClr val="FF0000"/>
              </a:solidFill>
            </a:endParaRPr>
          </a:p>
        </p:txBody>
      </p:sp>
    </p:spTree>
    <p:extLst>
      <p:ext uri="{BB962C8B-B14F-4D97-AF65-F5344CB8AC3E}">
        <p14:creationId xmlns:p14="http://schemas.microsoft.com/office/powerpoint/2010/main" val="39831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40C18-6C8C-3F6B-1267-472BB66EFA42}"/>
              </a:ext>
            </a:extLst>
          </p:cNvPr>
          <p:cNvSpPr>
            <a:spLocks noGrp="1"/>
          </p:cNvSpPr>
          <p:nvPr>
            <p:ph type="title"/>
          </p:nvPr>
        </p:nvSpPr>
        <p:spPr>
          <a:xfrm>
            <a:off x="640080" y="325369"/>
            <a:ext cx="4368602" cy="1956841"/>
          </a:xfrm>
        </p:spPr>
        <p:txBody>
          <a:bodyPr anchor="b">
            <a:normAutofit/>
          </a:bodyPr>
          <a:lstStyle/>
          <a:p>
            <a:pPr>
              <a:lnSpc>
                <a:spcPct val="90000"/>
              </a:lnSpc>
            </a:pPr>
            <a:r>
              <a:rPr lang="en-US" altLang="zh-CN" sz="4600"/>
              <a:t>Preliminary</a:t>
            </a:r>
            <a:r>
              <a:rPr lang="zh-CN" altLang="en-US" sz="4600"/>
              <a:t> </a:t>
            </a:r>
            <a:r>
              <a:rPr lang="en-US" altLang="zh-CN" sz="4600"/>
              <a:t>Data</a:t>
            </a:r>
            <a:r>
              <a:rPr lang="zh-CN" altLang="en-US" sz="4600"/>
              <a:t> </a:t>
            </a:r>
            <a:r>
              <a:rPr lang="en-US" altLang="zh-CN" sz="4600"/>
              <a:t>–</a:t>
            </a:r>
            <a:r>
              <a:rPr lang="zh-CN" altLang="en-US" sz="4600"/>
              <a:t> </a:t>
            </a:r>
            <a:r>
              <a:rPr lang="en-US" altLang="zh-CN" sz="4600"/>
              <a:t>Challenges</a:t>
            </a:r>
            <a:endParaRPr lang="en-US" sz="4600"/>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650635-F7C2-0DBD-5A1C-E5523DD530B7}"/>
              </a:ext>
            </a:extLst>
          </p:cNvPr>
          <p:cNvSpPr>
            <a:spLocks noGrp="1"/>
          </p:cNvSpPr>
          <p:nvPr>
            <p:ph idx="1"/>
          </p:nvPr>
        </p:nvSpPr>
        <p:spPr>
          <a:xfrm>
            <a:off x="640080" y="2872899"/>
            <a:ext cx="4243589" cy="2753123"/>
          </a:xfrm>
        </p:spPr>
        <p:txBody>
          <a:bodyPr>
            <a:normAutofit/>
          </a:bodyPr>
          <a:lstStyle/>
          <a:p>
            <a:pPr>
              <a:lnSpc>
                <a:spcPct val="100000"/>
              </a:lnSpc>
            </a:pPr>
            <a:r>
              <a:rPr lang="en-US" altLang="zh-CN" sz="2400" dirty="0"/>
              <a:t>Inconsistency</a:t>
            </a:r>
            <a:r>
              <a:rPr lang="zh-CN" altLang="en-US" sz="2400" dirty="0"/>
              <a:t> </a:t>
            </a:r>
            <a:r>
              <a:rPr lang="en-US" altLang="zh-CN" sz="2400" dirty="0"/>
              <a:t>in</a:t>
            </a:r>
            <a:r>
              <a:rPr lang="zh-CN" altLang="en-US" sz="2400" dirty="0"/>
              <a:t> </a:t>
            </a:r>
            <a:r>
              <a:rPr lang="en-US" altLang="zh-CN" sz="2400" dirty="0"/>
              <a:t>Data</a:t>
            </a:r>
            <a:r>
              <a:rPr lang="zh-CN" altLang="en-US" sz="2400" dirty="0"/>
              <a:t> </a:t>
            </a:r>
            <a:r>
              <a:rPr lang="en-US" altLang="zh-CN" sz="2400" dirty="0"/>
              <a:t>Collection</a:t>
            </a:r>
          </a:p>
          <a:p>
            <a:pPr>
              <a:lnSpc>
                <a:spcPct val="100000"/>
              </a:lnSpc>
            </a:pPr>
            <a:r>
              <a:rPr lang="en-US" altLang="zh-CN" sz="2400" dirty="0"/>
              <a:t>Significant</a:t>
            </a:r>
            <a:r>
              <a:rPr lang="zh-CN" altLang="en-US" sz="2400" dirty="0"/>
              <a:t> </a:t>
            </a:r>
            <a:r>
              <a:rPr lang="en-US" altLang="zh-CN" sz="2400" dirty="0"/>
              <a:t>Class</a:t>
            </a:r>
            <a:r>
              <a:rPr lang="zh-CN" altLang="en-US" sz="2400" dirty="0"/>
              <a:t> </a:t>
            </a:r>
            <a:r>
              <a:rPr lang="en-US" altLang="zh-CN" sz="2400" dirty="0"/>
              <a:t>Imbalance</a:t>
            </a:r>
          </a:p>
          <a:p>
            <a:pPr>
              <a:lnSpc>
                <a:spcPct val="100000"/>
              </a:lnSpc>
            </a:pPr>
            <a:r>
              <a:rPr lang="en-US" altLang="zh-CN" sz="2400" dirty="0"/>
              <a:t>Data</a:t>
            </a:r>
            <a:r>
              <a:rPr lang="zh-CN" altLang="en-US" sz="2400" dirty="0"/>
              <a:t> </a:t>
            </a:r>
            <a:r>
              <a:rPr lang="en-US" altLang="zh-CN" sz="2400" dirty="0"/>
              <a:t>Granularity</a:t>
            </a:r>
            <a:r>
              <a:rPr lang="zh-CN" altLang="en-US" sz="2400" dirty="0"/>
              <a:t> </a:t>
            </a:r>
            <a:r>
              <a:rPr lang="en-US" altLang="zh-CN" sz="2400" dirty="0"/>
              <a:t>in</a:t>
            </a:r>
            <a:r>
              <a:rPr lang="zh-CN" altLang="en-US" sz="2400" dirty="0"/>
              <a:t> </a:t>
            </a:r>
            <a:r>
              <a:rPr lang="en-US" altLang="zh-CN" sz="2400" dirty="0"/>
              <a:t>Human</a:t>
            </a:r>
            <a:r>
              <a:rPr lang="zh-CN" altLang="en-US" sz="2400" dirty="0"/>
              <a:t> </a:t>
            </a:r>
            <a:r>
              <a:rPr lang="en-US" altLang="zh-CN" sz="2400" dirty="0"/>
              <a:t>Data</a:t>
            </a:r>
          </a:p>
          <a:p>
            <a:pPr>
              <a:lnSpc>
                <a:spcPct val="100000"/>
              </a:lnSpc>
            </a:pPr>
            <a:r>
              <a:rPr lang="en-US" altLang="zh-CN" sz="2400" dirty="0"/>
              <a:t>…</a:t>
            </a:r>
          </a:p>
          <a:p>
            <a:pPr>
              <a:lnSpc>
                <a:spcPct val="100000"/>
              </a:lnSpc>
            </a:pPr>
            <a:endParaRPr lang="en-US" sz="2400" dirty="0"/>
          </a:p>
        </p:txBody>
      </p:sp>
      <p:pic>
        <p:nvPicPr>
          <p:cNvPr id="4" name="Picture 3" descr="A red triangle with a exclamation mark&#10;&#10;Description automatically generated">
            <a:extLst>
              <a:ext uri="{FF2B5EF4-FFF2-40B4-BE49-F238E27FC236}">
                <a16:creationId xmlns:a16="http://schemas.microsoft.com/office/drawing/2014/main" id="{D19D3AE5-D3C9-FDFF-6664-555450A28AFC}"/>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8322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rgbClr val="B9182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F83B1BEA-1159-4AE5-AD9B-9440E518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03BD8-B523-61D5-1349-A14D3F2DFCDE}"/>
              </a:ext>
            </a:extLst>
          </p:cNvPr>
          <p:cNvSpPr>
            <a:spLocks noGrp="1"/>
          </p:cNvSpPr>
          <p:nvPr>
            <p:ph type="title"/>
          </p:nvPr>
        </p:nvSpPr>
        <p:spPr>
          <a:xfrm>
            <a:off x="630936" y="783857"/>
            <a:ext cx="3419856" cy="1600200"/>
          </a:xfrm>
        </p:spPr>
        <p:txBody>
          <a:bodyPr vert="horz" lIns="91440" tIns="45720" rIns="91440" bIns="45720" rtlCol="0" anchor="ctr">
            <a:normAutofit/>
          </a:bodyPr>
          <a:lstStyle/>
          <a:p>
            <a:pPr>
              <a:lnSpc>
                <a:spcPct val="90000"/>
              </a:lnSpc>
            </a:pPr>
            <a:r>
              <a:rPr lang="en-US" sz="3400" dirty="0"/>
              <a:t>National Modeling for Each State Cases</a:t>
            </a:r>
          </a:p>
        </p:txBody>
      </p:sp>
      <p:sp>
        <p:nvSpPr>
          <p:cNvPr id="54" name="Rectangle 53">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3857"/>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6474F9"/>
          </a:solidFill>
          <a:ln w="34925">
            <a:solidFill>
              <a:srgbClr val="6474F9"/>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8AD16BB-157C-6715-AFAE-97A723AD8D71}"/>
              </a:ext>
            </a:extLst>
          </p:cNvPr>
          <p:cNvSpPr txBox="1"/>
          <p:nvPr/>
        </p:nvSpPr>
        <p:spPr>
          <a:xfrm>
            <a:off x="4654295" y="783857"/>
            <a:ext cx="6894576" cy="1600200"/>
          </a:xfrm>
          <a:prstGeom prst="rect">
            <a:avLst/>
          </a:prstGeom>
        </p:spPr>
        <p:txBody>
          <a:bodyPr vert="horz" lIns="91440" tIns="45720" rIns="91440" bIns="45720" rtlCol="0" anchor="ctr">
            <a:normAutofit/>
          </a:bodyPr>
          <a:lstStyle/>
          <a:p>
            <a:pPr indent="-228600">
              <a:lnSpc>
                <a:spcPct val="110000"/>
              </a:lnSpc>
              <a:spcAft>
                <a:spcPts val="600"/>
              </a:spcAft>
              <a:buFont typeface="Arial" panose="020B0604020202020204" pitchFamily="34" charset="0"/>
              <a:buChar char="•"/>
            </a:pPr>
            <a:r>
              <a:rPr lang="en-US" sz="2000" dirty="0"/>
              <a:t>Same national data</a:t>
            </a:r>
          </a:p>
          <a:p>
            <a:pPr indent="-228600">
              <a:lnSpc>
                <a:spcPct val="110000"/>
              </a:lnSpc>
              <a:spcAft>
                <a:spcPts val="600"/>
              </a:spcAft>
              <a:buFont typeface="Arial" panose="020B0604020202020204" pitchFamily="34" charset="0"/>
              <a:buChar char="•"/>
            </a:pPr>
            <a:r>
              <a:rPr lang="en-US" sz="2000" dirty="0"/>
              <a:t>Change from modeling the whole nation to modeling on each state</a:t>
            </a:r>
          </a:p>
          <a:p>
            <a:pPr indent="-228600">
              <a:lnSpc>
                <a:spcPct val="110000"/>
              </a:lnSpc>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5FB5CFD0-299C-9652-AC23-A53CC016DEE4}"/>
              </a:ext>
            </a:extLst>
          </p:cNvPr>
          <p:cNvPicPr>
            <a:picLocks noChangeAspect="1"/>
          </p:cNvPicPr>
          <p:nvPr/>
        </p:nvPicPr>
        <p:blipFill>
          <a:blip r:embed="rId2"/>
          <a:srcRect/>
          <a:stretch/>
        </p:blipFill>
        <p:spPr>
          <a:xfrm>
            <a:off x="-3043" y="2743199"/>
            <a:ext cx="6462595" cy="3877557"/>
          </a:xfrm>
          <a:prstGeom prst="rect">
            <a:avLst/>
          </a:prstGeom>
        </p:spPr>
      </p:pic>
      <p:pic>
        <p:nvPicPr>
          <p:cNvPr id="14" name="Picture 13" descr="A graph of different colored bars&#10;&#10;Description automatically generated with medium confidence">
            <a:extLst>
              <a:ext uri="{FF2B5EF4-FFF2-40B4-BE49-F238E27FC236}">
                <a16:creationId xmlns:a16="http://schemas.microsoft.com/office/drawing/2014/main" id="{2347C7DC-7EA0-21D6-CCB6-0ADEFEEC561B}"/>
              </a:ext>
            </a:extLst>
          </p:cNvPr>
          <p:cNvPicPr>
            <a:picLocks noChangeAspect="1"/>
          </p:cNvPicPr>
          <p:nvPr/>
        </p:nvPicPr>
        <p:blipFill>
          <a:blip r:embed="rId3"/>
          <a:stretch>
            <a:fillRect/>
          </a:stretch>
        </p:blipFill>
        <p:spPr>
          <a:xfrm>
            <a:off x="6094476" y="2825336"/>
            <a:ext cx="6046694" cy="3628016"/>
          </a:xfrm>
          <a:prstGeom prst="rect">
            <a:avLst/>
          </a:prstGeom>
        </p:spPr>
      </p:pic>
    </p:spTree>
    <p:extLst>
      <p:ext uri="{BB962C8B-B14F-4D97-AF65-F5344CB8AC3E}">
        <p14:creationId xmlns:p14="http://schemas.microsoft.com/office/powerpoint/2010/main" val="1544143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51FC48E0-F38D-4A0A-8F23-0BB3B6203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5BBA5-1FE3-692F-0B7B-B40F9D691BD6}"/>
              </a:ext>
            </a:extLst>
          </p:cNvPr>
          <p:cNvSpPr>
            <a:spLocks noGrp="1"/>
          </p:cNvSpPr>
          <p:nvPr>
            <p:ph type="title"/>
          </p:nvPr>
        </p:nvSpPr>
        <p:spPr>
          <a:xfrm>
            <a:off x="676656" y="205405"/>
            <a:ext cx="10790130" cy="683819"/>
          </a:xfrm>
        </p:spPr>
        <p:txBody>
          <a:bodyPr vert="horz" lIns="91440" tIns="45720" rIns="91440" bIns="45720" rtlCol="0" anchor="b">
            <a:normAutofit/>
          </a:bodyPr>
          <a:lstStyle/>
          <a:p>
            <a:pPr algn="ctr"/>
            <a:r>
              <a:rPr lang="en-US" sz="3600" dirty="0"/>
              <a:t>Permutation Test on Each State SVM Model</a:t>
            </a:r>
          </a:p>
        </p:txBody>
      </p:sp>
      <p:sp>
        <p:nvSpPr>
          <p:cNvPr id="19" name="TextBox 18">
            <a:extLst>
              <a:ext uri="{FF2B5EF4-FFF2-40B4-BE49-F238E27FC236}">
                <a16:creationId xmlns:a16="http://schemas.microsoft.com/office/drawing/2014/main" id="{92B9957A-A858-41AE-F813-4674306B2055}"/>
              </a:ext>
            </a:extLst>
          </p:cNvPr>
          <p:cNvSpPr txBox="1"/>
          <p:nvPr/>
        </p:nvSpPr>
        <p:spPr>
          <a:xfrm>
            <a:off x="2049517" y="5968017"/>
            <a:ext cx="8008883" cy="830997"/>
          </a:xfrm>
          <a:prstGeom prst="rect">
            <a:avLst/>
          </a:prstGeom>
          <a:noFill/>
        </p:spPr>
        <p:txBody>
          <a:bodyPr wrap="square" rtlCol="0">
            <a:spAutoFit/>
          </a:bodyPr>
          <a:lstStyle/>
          <a:p>
            <a:r>
              <a:rPr lang="en-US" sz="1600" b="1" dirty="0"/>
              <a:t>Figure: Permutation test (1,000 iterations), </a:t>
            </a:r>
          </a:p>
          <a:p>
            <a:r>
              <a:rPr lang="en-US" sz="1600" dirty="0">
                <a:solidFill>
                  <a:schemeClr val="accent6">
                    <a:lumMod val="75000"/>
                  </a:schemeClr>
                </a:solidFill>
              </a:rPr>
              <a:t>Purple</a:t>
            </a:r>
            <a:r>
              <a:rPr lang="en-US" sz="1600" dirty="0"/>
              <a:t> dashed line represents the 97.5% percentile Q</a:t>
            </a:r>
            <a:r>
              <a:rPr lang="en-US" sz="1600" baseline="30000" dirty="0"/>
              <a:t>2</a:t>
            </a:r>
            <a:r>
              <a:rPr lang="en-US" sz="1600" dirty="0"/>
              <a:t>, </a:t>
            </a:r>
          </a:p>
          <a:p>
            <a:r>
              <a:rPr lang="en-US" sz="1600" dirty="0">
                <a:solidFill>
                  <a:srgbClr val="FF0000"/>
                </a:solidFill>
              </a:rPr>
              <a:t>Red</a:t>
            </a:r>
            <a:r>
              <a:rPr lang="en-US" sz="1600" dirty="0"/>
              <a:t> dashed line represents the previous observed Q</a:t>
            </a:r>
            <a:r>
              <a:rPr lang="en-US" sz="1600" baseline="30000" dirty="0"/>
              <a:t>2</a:t>
            </a:r>
            <a:r>
              <a:rPr lang="en-US" sz="1600" dirty="0"/>
              <a:t> trained on original dataset</a:t>
            </a:r>
            <a:endParaRPr lang="en-US" sz="1600" baseline="30000" dirty="0"/>
          </a:p>
        </p:txBody>
      </p:sp>
      <p:pic>
        <p:nvPicPr>
          <p:cNvPr id="29" name="Picture 28">
            <a:extLst>
              <a:ext uri="{FF2B5EF4-FFF2-40B4-BE49-F238E27FC236}">
                <a16:creationId xmlns:a16="http://schemas.microsoft.com/office/drawing/2014/main" id="{09EC042C-03FB-E144-4B3B-E22DA9A933B2}"/>
              </a:ext>
            </a:extLst>
          </p:cNvPr>
          <p:cNvPicPr>
            <a:picLocks noChangeAspect="1"/>
          </p:cNvPicPr>
          <p:nvPr/>
        </p:nvPicPr>
        <p:blipFill>
          <a:blip r:embed="rId3"/>
          <a:srcRect/>
          <a:stretch/>
        </p:blipFill>
        <p:spPr>
          <a:xfrm>
            <a:off x="136635" y="945936"/>
            <a:ext cx="3922986" cy="2353792"/>
          </a:xfrm>
          <a:prstGeom prst="rect">
            <a:avLst/>
          </a:prstGeom>
        </p:spPr>
      </p:pic>
      <p:pic>
        <p:nvPicPr>
          <p:cNvPr id="31" name="Picture 30">
            <a:extLst>
              <a:ext uri="{FF2B5EF4-FFF2-40B4-BE49-F238E27FC236}">
                <a16:creationId xmlns:a16="http://schemas.microsoft.com/office/drawing/2014/main" id="{B9C4B562-0D49-7B44-A05E-6341C7FBFBDA}"/>
              </a:ext>
            </a:extLst>
          </p:cNvPr>
          <p:cNvPicPr>
            <a:picLocks noChangeAspect="1"/>
          </p:cNvPicPr>
          <p:nvPr/>
        </p:nvPicPr>
        <p:blipFill>
          <a:blip r:embed="rId4"/>
          <a:srcRect/>
          <a:stretch/>
        </p:blipFill>
        <p:spPr>
          <a:xfrm>
            <a:off x="3972985" y="945936"/>
            <a:ext cx="3922986" cy="2353792"/>
          </a:xfrm>
          <a:prstGeom prst="rect">
            <a:avLst/>
          </a:prstGeom>
        </p:spPr>
      </p:pic>
      <p:pic>
        <p:nvPicPr>
          <p:cNvPr id="33" name="Picture 32">
            <a:extLst>
              <a:ext uri="{FF2B5EF4-FFF2-40B4-BE49-F238E27FC236}">
                <a16:creationId xmlns:a16="http://schemas.microsoft.com/office/drawing/2014/main" id="{62AAEEC8-1D6D-DDAD-5D82-DECA9857DC88}"/>
              </a:ext>
            </a:extLst>
          </p:cNvPr>
          <p:cNvPicPr>
            <a:picLocks noChangeAspect="1"/>
          </p:cNvPicPr>
          <p:nvPr/>
        </p:nvPicPr>
        <p:blipFill>
          <a:blip r:embed="rId5"/>
          <a:srcRect/>
          <a:stretch/>
        </p:blipFill>
        <p:spPr>
          <a:xfrm>
            <a:off x="7809334" y="945936"/>
            <a:ext cx="3922986" cy="2353792"/>
          </a:xfrm>
          <a:prstGeom prst="rect">
            <a:avLst/>
          </a:prstGeom>
        </p:spPr>
      </p:pic>
      <p:pic>
        <p:nvPicPr>
          <p:cNvPr id="35" name="Picture 34">
            <a:extLst>
              <a:ext uri="{FF2B5EF4-FFF2-40B4-BE49-F238E27FC236}">
                <a16:creationId xmlns:a16="http://schemas.microsoft.com/office/drawing/2014/main" id="{204628C1-3BD7-B01B-B89E-1BA0AD8CA554}"/>
              </a:ext>
            </a:extLst>
          </p:cNvPr>
          <p:cNvPicPr>
            <a:picLocks noChangeAspect="1"/>
          </p:cNvPicPr>
          <p:nvPr/>
        </p:nvPicPr>
        <p:blipFill>
          <a:blip r:embed="rId6"/>
          <a:srcRect/>
          <a:stretch/>
        </p:blipFill>
        <p:spPr>
          <a:xfrm>
            <a:off x="136635" y="3449096"/>
            <a:ext cx="3922986" cy="2353792"/>
          </a:xfrm>
          <a:prstGeom prst="rect">
            <a:avLst/>
          </a:prstGeom>
        </p:spPr>
      </p:pic>
      <p:pic>
        <p:nvPicPr>
          <p:cNvPr id="37" name="Picture 36">
            <a:extLst>
              <a:ext uri="{FF2B5EF4-FFF2-40B4-BE49-F238E27FC236}">
                <a16:creationId xmlns:a16="http://schemas.microsoft.com/office/drawing/2014/main" id="{CCDD152C-7734-0D39-6D7E-4149D544B882}"/>
              </a:ext>
            </a:extLst>
          </p:cNvPr>
          <p:cNvPicPr>
            <a:picLocks noChangeAspect="1"/>
          </p:cNvPicPr>
          <p:nvPr/>
        </p:nvPicPr>
        <p:blipFill>
          <a:blip r:embed="rId7"/>
          <a:srcRect/>
          <a:stretch/>
        </p:blipFill>
        <p:spPr>
          <a:xfrm>
            <a:off x="3972985" y="3425261"/>
            <a:ext cx="3922986" cy="2353792"/>
          </a:xfrm>
          <a:prstGeom prst="rect">
            <a:avLst/>
          </a:prstGeom>
        </p:spPr>
      </p:pic>
      <p:pic>
        <p:nvPicPr>
          <p:cNvPr id="39" name="Picture 38">
            <a:extLst>
              <a:ext uri="{FF2B5EF4-FFF2-40B4-BE49-F238E27FC236}">
                <a16:creationId xmlns:a16="http://schemas.microsoft.com/office/drawing/2014/main" id="{E888D109-360B-5EF1-0318-114FBAC028A0}"/>
              </a:ext>
            </a:extLst>
          </p:cNvPr>
          <p:cNvPicPr>
            <a:picLocks noChangeAspect="1"/>
          </p:cNvPicPr>
          <p:nvPr/>
        </p:nvPicPr>
        <p:blipFill>
          <a:blip r:embed="rId8"/>
          <a:srcRect/>
          <a:stretch/>
        </p:blipFill>
        <p:spPr>
          <a:xfrm>
            <a:off x="7809333" y="3425261"/>
            <a:ext cx="3922986" cy="2353792"/>
          </a:xfrm>
          <a:prstGeom prst="rect">
            <a:avLst/>
          </a:prstGeom>
        </p:spPr>
      </p:pic>
    </p:spTree>
    <p:extLst>
      <p:ext uri="{BB962C8B-B14F-4D97-AF65-F5344CB8AC3E}">
        <p14:creationId xmlns:p14="http://schemas.microsoft.com/office/powerpoint/2010/main" val="3994812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CC22-F9E7-6539-7210-8F6AE48C0F01}"/>
              </a:ext>
            </a:extLst>
          </p:cNvPr>
          <p:cNvSpPr>
            <a:spLocks noGrp="1"/>
          </p:cNvSpPr>
          <p:nvPr>
            <p:ph type="title"/>
          </p:nvPr>
        </p:nvSpPr>
        <p:spPr/>
        <p:txBody>
          <a:bodyPr>
            <a:normAutofit fontScale="90000"/>
          </a:bodyPr>
          <a:lstStyle/>
          <a:p>
            <a:r>
              <a:rPr lang="en-US" dirty="0"/>
              <a:t>WNV Binary Prediction – All Organisms</a:t>
            </a:r>
          </a:p>
        </p:txBody>
      </p:sp>
      <p:sp>
        <p:nvSpPr>
          <p:cNvPr id="7" name="TextBox 6">
            <a:extLst>
              <a:ext uri="{FF2B5EF4-FFF2-40B4-BE49-F238E27FC236}">
                <a16:creationId xmlns:a16="http://schemas.microsoft.com/office/drawing/2014/main" id="{CABC6C63-3FE5-A0CE-7401-FEA13862BD34}"/>
              </a:ext>
            </a:extLst>
          </p:cNvPr>
          <p:cNvSpPr txBox="1"/>
          <p:nvPr/>
        </p:nvSpPr>
        <p:spPr>
          <a:xfrm>
            <a:off x="5977757" y="2936564"/>
            <a:ext cx="5825359" cy="523220"/>
          </a:xfrm>
          <a:prstGeom prst="rect">
            <a:avLst/>
          </a:prstGeom>
          <a:noFill/>
        </p:spPr>
        <p:txBody>
          <a:bodyPr wrap="square">
            <a:spAutoFit/>
          </a:bodyPr>
          <a:lstStyle/>
          <a:p>
            <a:pPr rtl="0">
              <a:spcBef>
                <a:spcPts val="0"/>
              </a:spcBef>
              <a:spcAft>
                <a:spcPts val="0"/>
              </a:spcAft>
            </a:pPr>
            <a:r>
              <a:rPr lang="en-US" sz="1400" b="1" i="0" u="none" strike="noStrike" dirty="0">
                <a:solidFill>
                  <a:srgbClr val="000000"/>
                </a:solidFill>
                <a:effectLst/>
              </a:rPr>
              <a:t>Tables. </a:t>
            </a:r>
            <a:r>
              <a:rPr lang="en-US" sz="1400" b="1" dirty="0">
                <a:solidFill>
                  <a:srgbClr val="000000"/>
                </a:solidFill>
              </a:rPr>
              <a:t>M</a:t>
            </a:r>
            <a:r>
              <a:rPr lang="en-US" sz="1400" b="1" i="0" u="none" strike="noStrike" dirty="0">
                <a:solidFill>
                  <a:srgbClr val="000000"/>
                </a:solidFill>
                <a:effectLst/>
              </a:rPr>
              <a:t>aximize F1 score by changing probability threshold to determine 0 and 1 using SVM for different states</a:t>
            </a:r>
            <a:endParaRPr lang="en-US" sz="1400" b="1" dirty="0">
              <a:effectLst/>
            </a:endParaRPr>
          </a:p>
        </p:txBody>
      </p:sp>
      <p:graphicFrame>
        <p:nvGraphicFramePr>
          <p:cNvPr id="8" name="Table 7">
            <a:extLst>
              <a:ext uri="{FF2B5EF4-FFF2-40B4-BE49-F238E27FC236}">
                <a16:creationId xmlns:a16="http://schemas.microsoft.com/office/drawing/2014/main" id="{7EA57108-B587-CD75-43BB-CB91223CD0C1}"/>
              </a:ext>
            </a:extLst>
          </p:cNvPr>
          <p:cNvGraphicFramePr>
            <a:graphicFrameLocks noGrp="1"/>
          </p:cNvGraphicFramePr>
          <p:nvPr>
            <p:extLst>
              <p:ext uri="{D42A27DB-BD31-4B8C-83A1-F6EECF244321}">
                <p14:modId xmlns:p14="http://schemas.microsoft.com/office/powerpoint/2010/main" val="818786858"/>
              </p:ext>
            </p:extLst>
          </p:nvPr>
        </p:nvGraphicFramePr>
        <p:xfrm>
          <a:off x="6066437" y="3602004"/>
          <a:ext cx="5347796" cy="2256145"/>
        </p:xfrm>
        <a:graphic>
          <a:graphicData uri="http://schemas.openxmlformats.org/drawingml/2006/table">
            <a:tbl>
              <a:tblPr/>
              <a:tblGrid>
                <a:gridCol w="1112127">
                  <a:extLst>
                    <a:ext uri="{9D8B030D-6E8A-4147-A177-3AD203B41FA5}">
                      <a16:colId xmlns:a16="http://schemas.microsoft.com/office/drawing/2014/main" val="103904717"/>
                    </a:ext>
                  </a:extLst>
                </a:gridCol>
                <a:gridCol w="987972">
                  <a:extLst>
                    <a:ext uri="{9D8B030D-6E8A-4147-A177-3AD203B41FA5}">
                      <a16:colId xmlns:a16="http://schemas.microsoft.com/office/drawing/2014/main" val="4292583530"/>
                    </a:ext>
                  </a:extLst>
                </a:gridCol>
                <a:gridCol w="963931">
                  <a:extLst>
                    <a:ext uri="{9D8B030D-6E8A-4147-A177-3AD203B41FA5}">
                      <a16:colId xmlns:a16="http://schemas.microsoft.com/office/drawing/2014/main" val="1767530882"/>
                    </a:ext>
                  </a:extLst>
                </a:gridCol>
                <a:gridCol w="1141883">
                  <a:extLst>
                    <a:ext uri="{9D8B030D-6E8A-4147-A177-3AD203B41FA5}">
                      <a16:colId xmlns:a16="http://schemas.microsoft.com/office/drawing/2014/main" val="4109297998"/>
                    </a:ext>
                  </a:extLst>
                </a:gridCol>
                <a:gridCol w="1141883">
                  <a:extLst>
                    <a:ext uri="{9D8B030D-6E8A-4147-A177-3AD203B41FA5}">
                      <a16:colId xmlns:a16="http://schemas.microsoft.com/office/drawing/2014/main" val="1794736050"/>
                    </a:ext>
                  </a:extLst>
                </a:gridCol>
              </a:tblGrid>
              <a:tr h="371751">
                <a:tc>
                  <a:txBody>
                    <a:bodyPr/>
                    <a:lstStyle/>
                    <a:p>
                      <a:pPr rtl="0" fontAlgn="t">
                        <a:spcBef>
                          <a:spcPts val="0"/>
                        </a:spcBef>
                        <a:spcAft>
                          <a:spcPts val="0"/>
                        </a:spcAft>
                      </a:pPr>
                      <a:r>
                        <a:rPr lang="en-US" sz="1400" b="0" i="0" u="none" strike="noStrike" dirty="0">
                          <a:solidFill>
                            <a:srgbClr val="000000"/>
                          </a:solidFill>
                          <a:effectLst/>
                          <a:latin typeface="+mn-lt"/>
                        </a:rPr>
                        <a:t>State</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dirty="0">
                          <a:solidFill>
                            <a:srgbClr val="000000"/>
                          </a:solidFill>
                          <a:effectLst/>
                          <a:latin typeface="+mn-lt"/>
                        </a:rPr>
                        <a:t>Threshold</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dirty="0">
                          <a:solidFill>
                            <a:srgbClr val="000000"/>
                          </a:solidFill>
                          <a:effectLst/>
                          <a:latin typeface="+mn-lt"/>
                        </a:rPr>
                        <a:t>F1</a:t>
                      </a:r>
                      <a:endParaRPr lang="en-US" sz="1400" baseline="300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kern="1200" dirty="0">
                          <a:solidFill>
                            <a:srgbClr val="000000"/>
                          </a:solidFill>
                          <a:effectLst/>
                          <a:latin typeface="+mn-lt"/>
                          <a:ea typeface="+mn-ea"/>
                          <a:cs typeface="+mn-cs"/>
                        </a:rPr>
                        <a:t>Accuracy</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kern="1200" dirty="0">
                          <a:solidFill>
                            <a:srgbClr val="000000"/>
                          </a:solidFill>
                          <a:effectLst/>
                          <a:latin typeface="+mn-lt"/>
                          <a:ea typeface="+mn-ea"/>
                          <a:cs typeface="+mn-cs"/>
                        </a:rPr>
                        <a:t>AUC-ROC</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069384"/>
                  </a:ext>
                </a:extLst>
              </a:tr>
              <a:tr h="397390">
                <a:tc>
                  <a:txBody>
                    <a:bodyPr/>
                    <a:lstStyle/>
                    <a:p>
                      <a:pPr rtl="0" fontAlgn="t">
                        <a:spcBef>
                          <a:spcPts val="0"/>
                        </a:spcBef>
                        <a:spcAft>
                          <a:spcPts val="0"/>
                        </a:spcAft>
                      </a:pPr>
                      <a:r>
                        <a:rPr lang="en-US" sz="1400" dirty="0">
                          <a:effectLst/>
                          <a:latin typeface="+mn-lt"/>
                        </a:rPr>
                        <a:t>New York</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dirty="0">
                          <a:effectLst/>
                          <a:latin typeface="+mn-lt"/>
                        </a:rPr>
                        <a:t>0.58</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0.694</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0.846</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0.82</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980674"/>
                  </a:ext>
                </a:extLst>
              </a:tr>
              <a:tr h="371751">
                <a:tc>
                  <a:txBody>
                    <a:bodyPr/>
                    <a:lstStyle/>
                    <a:p>
                      <a:pPr rtl="0" fontAlgn="t">
                        <a:spcBef>
                          <a:spcPts val="0"/>
                        </a:spcBef>
                        <a:spcAft>
                          <a:spcPts val="0"/>
                        </a:spcAft>
                      </a:pPr>
                      <a:r>
                        <a:rPr lang="en-US" sz="1400" b="0" i="0" u="none" strike="noStrike" dirty="0">
                          <a:solidFill>
                            <a:srgbClr val="000000"/>
                          </a:solidFill>
                          <a:effectLst/>
                          <a:latin typeface="+mn-lt"/>
                        </a:rPr>
                        <a:t>California</a:t>
                      </a:r>
                      <a:endParaRPr lang="en-US" sz="1400" dirty="0">
                        <a:solidFill>
                          <a:srgbClr val="FF0000"/>
                        </a:solidFill>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dirty="0">
                          <a:effectLst/>
                          <a:latin typeface="+mn-lt"/>
                        </a:rPr>
                        <a:t>0.86</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b="0" i="0" u="none" strike="noStrike" dirty="0">
                          <a:solidFill>
                            <a:srgbClr val="000000"/>
                          </a:solidFill>
                          <a:effectLst/>
                          <a:latin typeface="+mn-lt"/>
                        </a:rPr>
                        <a:t>0.862</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0.835</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0.87</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166267"/>
                  </a:ext>
                </a:extLst>
              </a:tr>
              <a:tr h="371751">
                <a:tc>
                  <a:txBody>
                    <a:bodyPr/>
                    <a:lstStyle/>
                    <a:p>
                      <a:pPr rtl="0" fontAlgn="ctr">
                        <a:spcBef>
                          <a:spcPts val="0"/>
                        </a:spcBef>
                        <a:spcAft>
                          <a:spcPts val="0"/>
                        </a:spcAft>
                      </a:pPr>
                      <a:r>
                        <a:rPr lang="en-US" sz="1400" b="0" i="0" u="none" strike="noStrike" dirty="0">
                          <a:solidFill>
                            <a:srgbClr val="000000"/>
                          </a:solidFill>
                          <a:effectLst/>
                          <a:latin typeface="+mn-lt"/>
                        </a:rPr>
                        <a:t>Illinois</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0.552</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0.381</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0.60</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493702"/>
                  </a:ext>
                </a:extLst>
              </a:tr>
              <a:tr h="371751">
                <a:tc>
                  <a:txBody>
                    <a:bodyPr/>
                    <a:lstStyle/>
                    <a:p>
                      <a:pPr rtl="0" fontAlgn="ctr">
                        <a:spcBef>
                          <a:spcPts val="0"/>
                        </a:spcBef>
                        <a:spcAft>
                          <a:spcPts val="0"/>
                        </a:spcAft>
                      </a:pPr>
                      <a:r>
                        <a:rPr lang="en-US" altLang="zh-CN" sz="1400" dirty="0">
                          <a:effectLst/>
                          <a:latin typeface="+mn-lt"/>
                        </a:rPr>
                        <a:t>Michigan</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0.2</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0.546</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0.404</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0.65</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71470"/>
                  </a:ext>
                </a:extLst>
              </a:tr>
              <a:tr h="371751">
                <a:tc>
                  <a:txBody>
                    <a:bodyPr/>
                    <a:lstStyle/>
                    <a:p>
                      <a:pPr rtl="0" fontAlgn="ctr">
                        <a:spcBef>
                          <a:spcPts val="0"/>
                        </a:spcBef>
                        <a:spcAft>
                          <a:spcPts val="0"/>
                        </a:spcAft>
                      </a:pPr>
                      <a:r>
                        <a:rPr lang="en-US" sz="1400" b="0" i="0" u="none" strike="noStrike" dirty="0">
                          <a:solidFill>
                            <a:srgbClr val="000000"/>
                          </a:solidFill>
                          <a:effectLst/>
                          <a:latin typeface="+mn-lt"/>
                        </a:rPr>
                        <a:t>National</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b="0" i="0" u="none" strike="noStrike" dirty="0">
                          <a:solidFill>
                            <a:srgbClr val="000000"/>
                          </a:solidFill>
                          <a:effectLst/>
                          <a:latin typeface="+mn-lt"/>
                        </a:rPr>
                        <a:t>0.3</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b="0" i="0" u="none" strike="noStrike" dirty="0">
                          <a:solidFill>
                            <a:srgbClr val="000000"/>
                          </a:solidFill>
                          <a:effectLst/>
                          <a:latin typeface="+mn-lt"/>
                        </a:rPr>
                        <a:t>0.496</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0.748</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0.74</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7314885"/>
                  </a:ext>
                </a:extLst>
              </a:tr>
            </a:tbl>
          </a:graphicData>
        </a:graphic>
      </p:graphicFrame>
      <p:pic>
        <p:nvPicPr>
          <p:cNvPr id="11" name="Picture 10" descr="A red triangle with a exclamation mark&#10;&#10;Description automatically generated">
            <a:extLst>
              <a:ext uri="{FF2B5EF4-FFF2-40B4-BE49-F238E27FC236}">
                <a16:creationId xmlns:a16="http://schemas.microsoft.com/office/drawing/2014/main" id="{190D1EE7-1A2A-1BB2-BD16-3BC9ADA5B9B9}"/>
              </a:ext>
            </a:extLst>
          </p:cNvPr>
          <p:cNvPicPr>
            <a:picLocks noChangeAspect="1"/>
          </p:cNvPicPr>
          <p:nvPr/>
        </p:nvPicPr>
        <p:blipFill>
          <a:blip r:embed="rId3"/>
          <a:stretch>
            <a:fillRect/>
          </a:stretch>
        </p:blipFill>
        <p:spPr>
          <a:xfrm>
            <a:off x="1632607" y="2430517"/>
            <a:ext cx="1254234" cy="1254234"/>
          </a:xfrm>
          <a:prstGeom prst="rect">
            <a:avLst/>
          </a:prstGeom>
        </p:spPr>
      </p:pic>
      <p:sp>
        <p:nvSpPr>
          <p:cNvPr id="12" name="TextBox 11">
            <a:extLst>
              <a:ext uri="{FF2B5EF4-FFF2-40B4-BE49-F238E27FC236}">
                <a16:creationId xmlns:a16="http://schemas.microsoft.com/office/drawing/2014/main" id="{D2725948-0663-933B-AC20-5C79C87D43AA}"/>
              </a:ext>
            </a:extLst>
          </p:cNvPr>
          <p:cNvSpPr txBox="1"/>
          <p:nvPr/>
        </p:nvSpPr>
        <p:spPr>
          <a:xfrm>
            <a:off x="578070" y="4239914"/>
            <a:ext cx="3454792" cy="646331"/>
          </a:xfrm>
          <a:prstGeom prst="rect">
            <a:avLst/>
          </a:prstGeom>
          <a:noFill/>
        </p:spPr>
        <p:txBody>
          <a:bodyPr wrap="none" rtlCol="0">
            <a:spAutoFit/>
          </a:bodyPr>
          <a:lstStyle/>
          <a:p>
            <a:r>
              <a:rPr lang="en-US" dirty="0">
                <a:solidFill>
                  <a:srgbClr val="FF0000"/>
                </a:solidFill>
              </a:rPr>
              <a:t>Because national data contains </a:t>
            </a:r>
          </a:p>
          <a:p>
            <a:r>
              <a:rPr lang="en-US" dirty="0">
                <a:solidFill>
                  <a:srgbClr val="FF0000"/>
                </a:solidFill>
              </a:rPr>
              <a:t>a lot of missing Values</a:t>
            </a:r>
          </a:p>
        </p:txBody>
      </p:sp>
      <p:sp>
        <p:nvSpPr>
          <p:cNvPr id="13" name="Right Arrow 12">
            <a:extLst>
              <a:ext uri="{FF2B5EF4-FFF2-40B4-BE49-F238E27FC236}">
                <a16:creationId xmlns:a16="http://schemas.microsoft.com/office/drawing/2014/main" id="{E1D7240A-22F4-CE06-4F78-2BFF18EC606D}"/>
              </a:ext>
            </a:extLst>
          </p:cNvPr>
          <p:cNvSpPr/>
          <p:nvPr/>
        </p:nvSpPr>
        <p:spPr>
          <a:xfrm>
            <a:off x="4032862" y="4165830"/>
            <a:ext cx="1789869" cy="6463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874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40C18-6C8C-3F6B-1267-472BB66EFA42}"/>
              </a:ext>
            </a:extLst>
          </p:cNvPr>
          <p:cNvSpPr>
            <a:spLocks noGrp="1"/>
          </p:cNvSpPr>
          <p:nvPr>
            <p:ph type="title"/>
          </p:nvPr>
        </p:nvSpPr>
        <p:spPr>
          <a:xfrm>
            <a:off x="630936" y="640080"/>
            <a:ext cx="4818888" cy="1481328"/>
          </a:xfrm>
        </p:spPr>
        <p:txBody>
          <a:bodyPr anchor="b">
            <a:normAutofit/>
          </a:bodyPr>
          <a:lstStyle/>
          <a:p>
            <a:pPr>
              <a:lnSpc>
                <a:spcPct val="90000"/>
              </a:lnSpc>
            </a:pPr>
            <a:r>
              <a:rPr lang="en-US" altLang="zh-CN" sz="4800" dirty="0"/>
              <a:t>Preliminary</a:t>
            </a:r>
            <a:r>
              <a:rPr lang="zh-CN" altLang="en-US" sz="4800" dirty="0"/>
              <a:t> </a:t>
            </a:r>
            <a:r>
              <a:rPr lang="en-US" altLang="zh-CN" sz="4800" dirty="0"/>
              <a:t>Data</a:t>
            </a:r>
            <a:r>
              <a:rPr lang="zh-CN" altLang="en-US" sz="4800" dirty="0"/>
              <a:t> </a:t>
            </a:r>
            <a:r>
              <a:rPr lang="en-US" altLang="zh-CN" sz="4800" dirty="0"/>
              <a:t>–</a:t>
            </a:r>
            <a:r>
              <a:rPr lang="zh-CN" altLang="en-US" sz="4800" dirty="0"/>
              <a:t> </a:t>
            </a:r>
            <a:r>
              <a:rPr lang="en-US" altLang="zh-CN" sz="4800" dirty="0"/>
              <a:t>Challenges</a:t>
            </a:r>
            <a:endParaRPr lang="en-US" sz="4800" dirty="0"/>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650635-F7C2-0DBD-5A1C-E5523DD530B7}"/>
              </a:ext>
            </a:extLst>
          </p:cNvPr>
          <p:cNvSpPr>
            <a:spLocks noGrp="1"/>
          </p:cNvSpPr>
          <p:nvPr>
            <p:ph idx="1"/>
          </p:nvPr>
        </p:nvSpPr>
        <p:spPr>
          <a:xfrm>
            <a:off x="630936" y="2660904"/>
            <a:ext cx="4818888" cy="3547872"/>
          </a:xfrm>
        </p:spPr>
        <p:txBody>
          <a:bodyPr anchor="t">
            <a:normAutofit/>
          </a:bodyPr>
          <a:lstStyle/>
          <a:p>
            <a:r>
              <a:rPr lang="en-US" altLang="zh-CN" dirty="0"/>
              <a:t>Inconsistency</a:t>
            </a:r>
            <a:r>
              <a:rPr lang="zh-CN" altLang="en-US" dirty="0"/>
              <a:t> </a:t>
            </a:r>
            <a:r>
              <a:rPr lang="en-US" altLang="zh-CN" dirty="0"/>
              <a:t>in</a:t>
            </a:r>
            <a:r>
              <a:rPr lang="zh-CN" altLang="en-US" dirty="0"/>
              <a:t> </a:t>
            </a:r>
            <a:r>
              <a:rPr lang="en-US" altLang="zh-CN" dirty="0"/>
              <a:t>Data</a:t>
            </a:r>
            <a:r>
              <a:rPr lang="zh-CN" altLang="en-US" dirty="0"/>
              <a:t> </a:t>
            </a:r>
            <a:r>
              <a:rPr lang="en-US" altLang="zh-CN" dirty="0"/>
              <a:t>Collection</a:t>
            </a:r>
          </a:p>
          <a:p>
            <a:r>
              <a:rPr lang="en-US" altLang="zh-CN" dirty="0"/>
              <a:t>Significant</a:t>
            </a:r>
            <a:r>
              <a:rPr lang="zh-CN" altLang="en-US" dirty="0"/>
              <a:t> </a:t>
            </a:r>
            <a:r>
              <a:rPr lang="en-US" altLang="zh-CN" dirty="0"/>
              <a:t>Class</a:t>
            </a:r>
            <a:r>
              <a:rPr lang="zh-CN" altLang="en-US" dirty="0"/>
              <a:t> </a:t>
            </a:r>
            <a:r>
              <a:rPr lang="en-US" altLang="zh-CN" dirty="0"/>
              <a:t>Imbalance</a:t>
            </a:r>
          </a:p>
          <a:p>
            <a:r>
              <a:rPr lang="en-US" altLang="zh-CN" dirty="0"/>
              <a:t>Data</a:t>
            </a:r>
            <a:r>
              <a:rPr lang="zh-CN" altLang="en-US" dirty="0"/>
              <a:t> </a:t>
            </a:r>
            <a:r>
              <a:rPr lang="en-US" altLang="zh-CN" dirty="0"/>
              <a:t>Granularity</a:t>
            </a:r>
            <a:r>
              <a:rPr lang="zh-CN" altLang="en-US" dirty="0"/>
              <a:t> </a:t>
            </a:r>
            <a:r>
              <a:rPr lang="en-US" altLang="zh-CN" dirty="0"/>
              <a:t>in</a:t>
            </a:r>
            <a:r>
              <a:rPr lang="zh-CN" altLang="en-US" dirty="0"/>
              <a:t> </a:t>
            </a:r>
            <a:r>
              <a:rPr lang="en-US" altLang="zh-CN" dirty="0"/>
              <a:t>Human</a:t>
            </a:r>
            <a:r>
              <a:rPr lang="zh-CN" altLang="en-US" dirty="0"/>
              <a:t> </a:t>
            </a:r>
            <a:r>
              <a:rPr lang="en-US" altLang="zh-CN" dirty="0"/>
              <a:t>Data</a:t>
            </a:r>
          </a:p>
          <a:p>
            <a:r>
              <a:rPr lang="en-US" altLang="zh-CN" dirty="0"/>
              <a:t>…</a:t>
            </a:r>
          </a:p>
          <a:p>
            <a:endParaRPr lang="en-US" dirty="0"/>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3" descr="A red triangle with a exclamation mark&#10;&#10;Description automatically generated">
            <a:extLst>
              <a:ext uri="{FF2B5EF4-FFF2-40B4-BE49-F238E27FC236}">
                <a16:creationId xmlns:a16="http://schemas.microsoft.com/office/drawing/2014/main" id="{D19D3AE5-D3C9-FDFF-6664-555450A28AFC}"/>
              </a:ext>
            </a:extLst>
          </p:cNvPr>
          <p:cNvPicPr>
            <a:picLocks noChangeAspect="1"/>
          </p:cNvPicPr>
          <p:nvPr/>
        </p:nvPicPr>
        <p:blipFill rotWithShape="1">
          <a:blip r:embed="rId4"/>
          <a:srcRect t="302"/>
          <a:stretch/>
        </p:blipFill>
        <p:spPr>
          <a:xfrm>
            <a:off x="6099048" y="707759"/>
            <a:ext cx="5458968" cy="5442482"/>
          </a:xfrm>
          <a:prstGeom prst="rect">
            <a:avLst/>
          </a:prstGeom>
        </p:spPr>
      </p:pic>
    </p:spTree>
    <p:extLst>
      <p:ext uri="{BB962C8B-B14F-4D97-AF65-F5344CB8AC3E}">
        <p14:creationId xmlns:p14="http://schemas.microsoft.com/office/powerpoint/2010/main" val="284356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B9182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6B7B-21C7-EA1F-79F7-547955CC6368}"/>
              </a:ext>
            </a:extLst>
          </p:cNvPr>
          <p:cNvSpPr>
            <a:spLocks noGrp="1"/>
          </p:cNvSpPr>
          <p:nvPr>
            <p:ph type="title"/>
          </p:nvPr>
        </p:nvSpPr>
        <p:spPr/>
        <p:txBody>
          <a:bodyPr>
            <a:normAutofit fontScale="90000"/>
          </a:bodyPr>
          <a:lstStyle/>
          <a:p>
            <a:r>
              <a:rPr lang="en-US" dirty="0"/>
              <a:t>Imbalance Issue – CDC Annual Human </a:t>
            </a:r>
          </a:p>
        </p:txBody>
      </p:sp>
      <p:pic>
        <p:nvPicPr>
          <p:cNvPr id="9" name="Picture 8">
            <a:extLst>
              <a:ext uri="{FF2B5EF4-FFF2-40B4-BE49-F238E27FC236}">
                <a16:creationId xmlns:a16="http://schemas.microsoft.com/office/drawing/2014/main" id="{643B91FF-DFF1-13AA-D1DD-C1D894C3BC97}"/>
              </a:ext>
            </a:extLst>
          </p:cNvPr>
          <p:cNvPicPr>
            <a:picLocks noChangeAspect="1"/>
          </p:cNvPicPr>
          <p:nvPr/>
        </p:nvPicPr>
        <p:blipFill>
          <a:blip r:embed="rId3"/>
          <a:stretch>
            <a:fillRect/>
          </a:stretch>
        </p:blipFill>
        <p:spPr>
          <a:xfrm>
            <a:off x="552542" y="2025268"/>
            <a:ext cx="3569764" cy="4164724"/>
          </a:xfrm>
          <a:prstGeom prst="rect">
            <a:avLst/>
          </a:prstGeom>
        </p:spPr>
      </p:pic>
      <p:sp>
        <p:nvSpPr>
          <p:cNvPr id="10" name="TextBox 9">
            <a:extLst>
              <a:ext uri="{FF2B5EF4-FFF2-40B4-BE49-F238E27FC236}">
                <a16:creationId xmlns:a16="http://schemas.microsoft.com/office/drawing/2014/main" id="{A6F63997-57AB-5A6C-3FA6-546BA76F5C1A}"/>
              </a:ext>
            </a:extLst>
          </p:cNvPr>
          <p:cNvSpPr txBox="1"/>
          <p:nvPr/>
        </p:nvSpPr>
        <p:spPr>
          <a:xfrm>
            <a:off x="4122306" y="6439350"/>
            <a:ext cx="2698239" cy="646331"/>
          </a:xfrm>
          <a:prstGeom prst="rect">
            <a:avLst/>
          </a:prstGeom>
          <a:noFill/>
        </p:spPr>
        <p:txBody>
          <a:bodyPr wrap="none" rtlCol="0">
            <a:spAutoFit/>
          </a:bodyPr>
          <a:lstStyle/>
          <a:p>
            <a:r>
              <a:rPr lang="en-US" dirty="0">
                <a:solidFill>
                  <a:srgbClr val="FF0000"/>
                </a:solidFill>
              </a:rPr>
              <a:t>Total 49140 rows of data</a:t>
            </a:r>
          </a:p>
          <a:p>
            <a:endParaRPr lang="en-US" dirty="0">
              <a:solidFill>
                <a:srgbClr val="FF0000"/>
              </a:solidFill>
            </a:endParaRPr>
          </a:p>
        </p:txBody>
      </p:sp>
      <p:pic>
        <p:nvPicPr>
          <p:cNvPr id="20" name="Picture 19" descr="A graph of data rows and number of data rows&#10;&#10;Description automatically generated">
            <a:extLst>
              <a:ext uri="{FF2B5EF4-FFF2-40B4-BE49-F238E27FC236}">
                <a16:creationId xmlns:a16="http://schemas.microsoft.com/office/drawing/2014/main" id="{25211466-E711-0F09-0A8C-873A0EB9F652}"/>
              </a:ext>
            </a:extLst>
          </p:cNvPr>
          <p:cNvPicPr>
            <a:picLocks noChangeAspect="1"/>
          </p:cNvPicPr>
          <p:nvPr/>
        </p:nvPicPr>
        <p:blipFill>
          <a:blip r:embed="rId4"/>
          <a:stretch>
            <a:fillRect/>
          </a:stretch>
        </p:blipFill>
        <p:spPr>
          <a:xfrm>
            <a:off x="4278089" y="1829435"/>
            <a:ext cx="7772400" cy="4663440"/>
          </a:xfrm>
          <a:prstGeom prst="rect">
            <a:avLst/>
          </a:prstGeom>
        </p:spPr>
      </p:pic>
      <p:pic>
        <p:nvPicPr>
          <p:cNvPr id="3" name="Picture 2" descr="A red triangle with a exclamation mark&#10;&#10;Description automatically generated">
            <a:extLst>
              <a:ext uri="{FF2B5EF4-FFF2-40B4-BE49-F238E27FC236}">
                <a16:creationId xmlns:a16="http://schemas.microsoft.com/office/drawing/2014/main" id="{C513EA39-1E5A-81EB-825C-BD6BED258B9E}"/>
              </a:ext>
            </a:extLst>
          </p:cNvPr>
          <p:cNvPicPr>
            <a:picLocks noChangeAspect="1"/>
          </p:cNvPicPr>
          <p:nvPr/>
        </p:nvPicPr>
        <p:blipFill>
          <a:blip r:embed="rId5"/>
          <a:stretch>
            <a:fillRect/>
          </a:stretch>
        </p:blipFill>
        <p:spPr>
          <a:xfrm>
            <a:off x="10796255" y="365125"/>
            <a:ext cx="1254234" cy="1254234"/>
          </a:xfrm>
          <a:prstGeom prst="rect">
            <a:avLst/>
          </a:prstGeom>
        </p:spPr>
      </p:pic>
    </p:spTree>
    <p:extLst>
      <p:ext uri="{BB962C8B-B14F-4D97-AF65-F5344CB8AC3E}">
        <p14:creationId xmlns:p14="http://schemas.microsoft.com/office/powerpoint/2010/main" val="319638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3FE9-1C3B-0F7F-31BE-6BA1455055D5}"/>
              </a:ext>
            </a:extLst>
          </p:cNvPr>
          <p:cNvSpPr>
            <a:spLocks noGrp="1"/>
          </p:cNvSpPr>
          <p:nvPr>
            <p:ph type="title"/>
          </p:nvPr>
        </p:nvSpPr>
        <p:spPr>
          <a:xfrm>
            <a:off x="103148" y="394639"/>
            <a:ext cx="12098064" cy="1325563"/>
          </a:xfrm>
        </p:spPr>
        <p:txBody>
          <a:bodyPr>
            <a:normAutofit fontScale="90000"/>
          </a:bodyPr>
          <a:lstStyle/>
          <a:p>
            <a:r>
              <a:rPr lang="en-US" dirty="0"/>
              <a:t>Subsampling – National Model Annual WNND</a:t>
            </a:r>
          </a:p>
        </p:txBody>
      </p:sp>
      <p:sp>
        <p:nvSpPr>
          <p:cNvPr id="4" name="TextBox 3">
            <a:extLst>
              <a:ext uri="{FF2B5EF4-FFF2-40B4-BE49-F238E27FC236}">
                <a16:creationId xmlns:a16="http://schemas.microsoft.com/office/drawing/2014/main" id="{DADCFC8C-F3C9-C3F3-B66E-E0F52C8AEF83}"/>
              </a:ext>
            </a:extLst>
          </p:cNvPr>
          <p:cNvSpPr txBox="1"/>
          <p:nvPr/>
        </p:nvSpPr>
        <p:spPr>
          <a:xfrm>
            <a:off x="708135" y="2114383"/>
            <a:ext cx="9879628" cy="369332"/>
          </a:xfrm>
          <a:prstGeom prst="rect">
            <a:avLst/>
          </a:prstGeom>
          <a:noFill/>
        </p:spPr>
        <p:txBody>
          <a:bodyPr wrap="none" rtlCol="0">
            <a:spAutoFit/>
          </a:bodyPr>
          <a:lstStyle/>
          <a:p>
            <a:r>
              <a:rPr lang="en-US" dirty="0"/>
              <a:t>Use subsampling to down-sample majority class (0 cases) for both national and individual state</a:t>
            </a:r>
          </a:p>
        </p:txBody>
      </p:sp>
      <p:sp>
        <p:nvSpPr>
          <p:cNvPr id="7" name="TextBox 6">
            <a:extLst>
              <a:ext uri="{FF2B5EF4-FFF2-40B4-BE49-F238E27FC236}">
                <a16:creationId xmlns:a16="http://schemas.microsoft.com/office/drawing/2014/main" id="{A80D1019-3E1B-8F17-A194-FC641ADB5ECB}"/>
              </a:ext>
            </a:extLst>
          </p:cNvPr>
          <p:cNvSpPr txBox="1"/>
          <p:nvPr/>
        </p:nvSpPr>
        <p:spPr>
          <a:xfrm>
            <a:off x="94593" y="3275111"/>
            <a:ext cx="4895892" cy="307777"/>
          </a:xfrm>
          <a:prstGeom prst="rect">
            <a:avLst/>
          </a:prstGeom>
          <a:noFill/>
        </p:spPr>
        <p:txBody>
          <a:bodyPr wrap="none" rtlCol="0">
            <a:spAutoFit/>
          </a:bodyPr>
          <a:lstStyle/>
          <a:p>
            <a:r>
              <a:rPr lang="en-US" sz="1400" b="1" dirty="0"/>
              <a:t>Original results for national disease count performance</a:t>
            </a:r>
          </a:p>
        </p:txBody>
      </p:sp>
      <p:graphicFrame>
        <p:nvGraphicFramePr>
          <p:cNvPr id="8" name="Table 7">
            <a:extLst>
              <a:ext uri="{FF2B5EF4-FFF2-40B4-BE49-F238E27FC236}">
                <a16:creationId xmlns:a16="http://schemas.microsoft.com/office/drawing/2014/main" id="{4575CA33-8483-4739-7D2D-913B87FF19E4}"/>
              </a:ext>
            </a:extLst>
          </p:cNvPr>
          <p:cNvGraphicFramePr>
            <a:graphicFrameLocks noGrp="1"/>
          </p:cNvGraphicFramePr>
          <p:nvPr>
            <p:extLst>
              <p:ext uri="{D42A27DB-BD31-4B8C-83A1-F6EECF244321}">
                <p14:modId xmlns:p14="http://schemas.microsoft.com/office/powerpoint/2010/main" val="3175460558"/>
              </p:ext>
            </p:extLst>
          </p:nvPr>
        </p:nvGraphicFramePr>
        <p:xfrm>
          <a:off x="838200" y="3782397"/>
          <a:ext cx="3444433" cy="2065634"/>
        </p:xfrm>
        <a:graphic>
          <a:graphicData uri="http://schemas.openxmlformats.org/drawingml/2006/table">
            <a:tbl>
              <a:tblPr/>
              <a:tblGrid>
                <a:gridCol w="1629103">
                  <a:extLst>
                    <a:ext uri="{9D8B030D-6E8A-4147-A177-3AD203B41FA5}">
                      <a16:colId xmlns:a16="http://schemas.microsoft.com/office/drawing/2014/main" val="1376669565"/>
                    </a:ext>
                  </a:extLst>
                </a:gridCol>
                <a:gridCol w="788276">
                  <a:extLst>
                    <a:ext uri="{9D8B030D-6E8A-4147-A177-3AD203B41FA5}">
                      <a16:colId xmlns:a16="http://schemas.microsoft.com/office/drawing/2014/main" val="1675292583"/>
                    </a:ext>
                  </a:extLst>
                </a:gridCol>
                <a:gridCol w="1027054">
                  <a:extLst>
                    <a:ext uri="{9D8B030D-6E8A-4147-A177-3AD203B41FA5}">
                      <a16:colId xmlns:a16="http://schemas.microsoft.com/office/drawing/2014/main" val="3507119789"/>
                    </a:ext>
                  </a:extLst>
                </a:gridCol>
              </a:tblGrid>
              <a:tr h="304801">
                <a:tc>
                  <a:txBody>
                    <a:bodyPr/>
                    <a:lstStyle/>
                    <a:p>
                      <a:pPr rtl="0" fontAlgn="t">
                        <a:spcBef>
                          <a:spcPts val="0"/>
                        </a:spcBef>
                        <a:spcAft>
                          <a:spcPts val="0"/>
                        </a:spcAft>
                      </a:pPr>
                      <a:r>
                        <a:rPr lang="en-US" sz="1400" b="0" i="0" u="none" strike="noStrike" dirty="0">
                          <a:solidFill>
                            <a:srgbClr val="000000"/>
                          </a:solidFill>
                          <a:effectLst/>
                          <a:latin typeface="+mn-lt"/>
                        </a:rPr>
                        <a:t>Model</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dirty="0">
                          <a:solidFill>
                            <a:srgbClr val="000000"/>
                          </a:solidFill>
                          <a:effectLst/>
                          <a:latin typeface="+mn-lt"/>
                        </a:rPr>
                        <a:t>MSE</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dirty="0">
                          <a:solidFill>
                            <a:srgbClr val="000000"/>
                          </a:solidFill>
                          <a:effectLst/>
                          <a:latin typeface="+mn-lt"/>
                        </a:rPr>
                        <a:t>Q</a:t>
                      </a:r>
                      <a:r>
                        <a:rPr lang="en-US" sz="1400" b="0" i="0" u="none" strike="noStrike" baseline="30000" dirty="0">
                          <a:solidFill>
                            <a:srgbClr val="000000"/>
                          </a:solidFill>
                          <a:effectLst/>
                          <a:latin typeface="+mn-lt"/>
                        </a:rPr>
                        <a:t>2</a:t>
                      </a:r>
                      <a:endParaRPr lang="en-US" sz="1400" baseline="300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2447591"/>
                  </a:ext>
                </a:extLst>
              </a:tr>
              <a:tr h="363834">
                <a:tc>
                  <a:txBody>
                    <a:bodyPr/>
                    <a:lstStyle/>
                    <a:p>
                      <a:pPr rtl="0" fontAlgn="t">
                        <a:spcBef>
                          <a:spcPts val="0"/>
                        </a:spcBef>
                        <a:spcAft>
                          <a:spcPts val="0"/>
                        </a:spcAft>
                      </a:pPr>
                      <a:r>
                        <a:rPr lang="en-US" sz="1400" dirty="0">
                          <a:effectLst/>
                          <a:latin typeface="+mn-lt"/>
                        </a:rPr>
                        <a:t>Linear Regression</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dirty="0">
                          <a:effectLst/>
                          <a:latin typeface="+mn-lt"/>
                        </a:rPr>
                        <a:t>82.82</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0.07</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8764594"/>
                  </a:ext>
                </a:extLst>
              </a:tr>
              <a:tr h="336331">
                <a:tc>
                  <a:txBody>
                    <a:bodyPr/>
                    <a:lstStyle/>
                    <a:p>
                      <a:pPr rtl="0" fontAlgn="t">
                        <a:spcBef>
                          <a:spcPts val="0"/>
                        </a:spcBef>
                        <a:spcAft>
                          <a:spcPts val="0"/>
                        </a:spcAft>
                      </a:pPr>
                      <a:r>
                        <a:rPr lang="en-US" sz="1400" b="0" i="0" u="none" strike="noStrike" dirty="0">
                          <a:solidFill>
                            <a:srgbClr val="000000"/>
                          </a:solidFill>
                          <a:effectLst/>
                          <a:latin typeface="+mn-lt"/>
                        </a:rPr>
                        <a:t>Random Forest</a:t>
                      </a:r>
                      <a:r>
                        <a:rPr lang="en-US" sz="1400" b="0" i="0" u="none" strike="noStrike" dirty="0">
                          <a:solidFill>
                            <a:srgbClr val="FF0000"/>
                          </a:solidFill>
                          <a:effectLst/>
                          <a:latin typeface="+mn-lt"/>
                        </a:rPr>
                        <a:t>*</a:t>
                      </a:r>
                      <a:endParaRPr lang="en-US" sz="1400" dirty="0">
                        <a:solidFill>
                          <a:srgbClr val="FF0000"/>
                        </a:solidFill>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dirty="0">
                          <a:effectLst/>
                          <a:latin typeface="+mn-lt"/>
                        </a:rPr>
                        <a:t>84.28 </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b="0" i="0" u="none" strike="noStrike" dirty="0">
                          <a:solidFill>
                            <a:srgbClr val="000000"/>
                          </a:solidFill>
                          <a:effectLst/>
                          <a:latin typeface="+mn-lt"/>
                        </a:rPr>
                        <a:t>0.05</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915777"/>
                  </a:ext>
                </a:extLst>
              </a:tr>
              <a:tr h="336331">
                <a:tc>
                  <a:txBody>
                    <a:bodyPr/>
                    <a:lstStyle/>
                    <a:p>
                      <a:pPr rtl="0" fontAlgn="t">
                        <a:spcBef>
                          <a:spcPts val="0"/>
                        </a:spcBef>
                        <a:spcAft>
                          <a:spcPts val="0"/>
                        </a:spcAft>
                      </a:pPr>
                      <a:r>
                        <a:rPr lang="en-US" altLang="zh-CN" sz="1400" dirty="0" err="1">
                          <a:effectLst/>
                          <a:latin typeface="+mn-lt"/>
                        </a:rPr>
                        <a:t>HistogramGBRT</a:t>
                      </a:r>
                      <a:r>
                        <a:rPr lang="en-US" sz="1400" b="0" i="0" u="none" strike="noStrike" dirty="0">
                          <a:solidFill>
                            <a:srgbClr val="FF0000"/>
                          </a:solidFill>
                          <a:effectLst/>
                          <a:latin typeface="+mn-lt"/>
                        </a:rPr>
                        <a:t>*</a:t>
                      </a:r>
                      <a:endParaRPr lang="en-US" sz="1400" dirty="0">
                        <a:solidFill>
                          <a:srgbClr val="FF0000"/>
                        </a:solidFill>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85.2</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0.04</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8657378"/>
                  </a:ext>
                </a:extLst>
              </a:tr>
              <a:tr h="0">
                <a:tc>
                  <a:txBody>
                    <a:bodyPr/>
                    <a:lstStyle/>
                    <a:p>
                      <a:pPr rtl="0" fontAlgn="ctr">
                        <a:spcBef>
                          <a:spcPts val="0"/>
                        </a:spcBef>
                        <a:spcAft>
                          <a:spcPts val="0"/>
                        </a:spcAft>
                      </a:pPr>
                      <a:r>
                        <a:rPr lang="en-US" sz="1400" b="0" i="0" u="none" strike="noStrike" dirty="0">
                          <a:solidFill>
                            <a:srgbClr val="000000"/>
                          </a:solidFill>
                          <a:effectLst/>
                          <a:latin typeface="+mn-lt"/>
                        </a:rPr>
                        <a:t>SVM</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80.5</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0.09</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9221342"/>
                  </a:ext>
                </a:extLst>
              </a:tr>
              <a:tr h="0">
                <a:tc>
                  <a:txBody>
                    <a:bodyPr/>
                    <a:lstStyle/>
                    <a:p>
                      <a:pPr rtl="0" fontAlgn="ctr">
                        <a:spcBef>
                          <a:spcPts val="0"/>
                        </a:spcBef>
                        <a:spcAft>
                          <a:spcPts val="0"/>
                        </a:spcAft>
                      </a:pPr>
                      <a:r>
                        <a:rPr lang="en-US" sz="1400" dirty="0">
                          <a:solidFill>
                            <a:srgbClr val="00B0F0"/>
                          </a:solidFill>
                          <a:effectLst/>
                          <a:latin typeface="+mn-lt"/>
                        </a:rPr>
                        <a:t>Baseline Model </a:t>
                      </a:r>
                      <a:r>
                        <a:rPr lang="en-US" sz="1400" dirty="0">
                          <a:solidFill>
                            <a:srgbClr val="FF0000"/>
                          </a:solidFill>
                          <a:effectLst/>
                          <a:latin typeface="+mn-lt"/>
                        </a:rPr>
                        <a:t>**</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solidFill>
                            <a:srgbClr val="00B0F0"/>
                          </a:solidFill>
                          <a:effectLst/>
                          <a:latin typeface="+mn-lt"/>
                        </a:rPr>
                        <a:t>88.8</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solidFill>
                            <a:srgbClr val="00B0F0"/>
                          </a:solidFill>
                          <a:effectLst/>
                          <a:latin typeface="+mn-lt"/>
                        </a:rPr>
                        <a:t>-1.05e-07</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5766373"/>
                  </a:ext>
                </a:extLst>
              </a:tr>
            </a:tbl>
          </a:graphicData>
        </a:graphic>
      </p:graphicFrame>
      <p:sp>
        <p:nvSpPr>
          <p:cNvPr id="9" name="TextBox 8">
            <a:extLst>
              <a:ext uri="{FF2B5EF4-FFF2-40B4-BE49-F238E27FC236}">
                <a16:creationId xmlns:a16="http://schemas.microsoft.com/office/drawing/2014/main" id="{978954A6-D739-D550-4060-F0743A89D7F1}"/>
              </a:ext>
            </a:extLst>
          </p:cNvPr>
          <p:cNvSpPr txBox="1"/>
          <p:nvPr/>
        </p:nvSpPr>
        <p:spPr>
          <a:xfrm>
            <a:off x="6062540" y="3275110"/>
            <a:ext cx="5234125" cy="307777"/>
          </a:xfrm>
          <a:prstGeom prst="rect">
            <a:avLst/>
          </a:prstGeom>
          <a:noFill/>
        </p:spPr>
        <p:txBody>
          <a:bodyPr wrap="none" rtlCol="0">
            <a:spAutoFit/>
          </a:bodyPr>
          <a:lstStyle/>
          <a:p>
            <a:r>
              <a:rPr lang="en-US" sz="1400" b="1" dirty="0"/>
              <a:t>Resampling results for national disease count performance</a:t>
            </a:r>
          </a:p>
        </p:txBody>
      </p:sp>
      <p:graphicFrame>
        <p:nvGraphicFramePr>
          <p:cNvPr id="10" name="Table 9">
            <a:extLst>
              <a:ext uri="{FF2B5EF4-FFF2-40B4-BE49-F238E27FC236}">
                <a16:creationId xmlns:a16="http://schemas.microsoft.com/office/drawing/2014/main" id="{A861F5F6-B78D-66FB-0317-BE9484F96275}"/>
              </a:ext>
            </a:extLst>
          </p:cNvPr>
          <p:cNvGraphicFramePr>
            <a:graphicFrameLocks noGrp="1"/>
          </p:cNvGraphicFramePr>
          <p:nvPr>
            <p:extLst>
              <p:ext uri="{D42A27DB-BD31-4B8C-83A1-F6EECF244321}">
                <p14:modId xmlns:p14="http://schemas.microsoft.com/office/powerpoint/2010/main" val="418660903"/>
              </p:ext>
            </p:extLst>
          </p:nvPr>
        </p:nvGraphicFramePr>
        <p:xfrm>
          <a:off x="7018283" y="3786078"/>
          <a:ext cx="2932386" cy="1725274"/>
        </p:xfrm>
        <a:graphic>
          <a:graphicData uri="http://schemas.openxmlformats.org/drawingml/2006/table">
            <a:tbl>
              <a:tblPr/>
              <a:tblGrid>
                <a:gridCol w="1629103">
                  <a:extLst>
                    <a:ext uri="{9D8B030D-6E8A-4147-A177-3AD203B41FA5}">
                      <a16:colId xmlns:a16="http://schemas.microsoft.com/office/drawing/2014/main" val="3809544408"/>
                    </a:ext>
                  </a:extLst>
                </a:gridCol>
                <a:gridCol w="788276">
                  <a:extLst>
                    <a:ext uri="{9D8B030D-6E8A-4147-A177-3AD203B41FA5}">
                      <a16:colId xmlns:a16="http://schemas.microsoft.com/office/drawing/2014/main" val="3257059873"/>
                    </a:ext>
                  </a:extLst>
                </a:gridCol>
                <a:gridCol w="515007">
                  <a:extLst>
                    <a:ext uri="{9D8B030D-6E8A-4147-A177-3AD203B41FA5}">
                      <a16:colId xmlns:a16="http://schemas.microsoft.com/office/drawing/2014/main" val="3714032892"/>
                    </a:ext>
                  </a:extLst>
                </a:gridCol>
              </a:tblGrid>
              <a:tr h="304801">
                <a:tc>
                  <a:txBody>
                    <a:bodyPr/>
                    <a:lstStyle/>
                    <a:p>
                      <a:pPr rtl="0" fontAlgn="t">
                        <a:spcBef>
                          <a:spcPts val="0"/>
                        </a:spcBef>
                        <a:spcAft>
                          <a:spcPts val="0"/>
                        </a:spcAft>
                      </a:pPr>
                      <a:r>
                        <a:rPr lang="en-US" sz="1400" b="0" i="0" u="none" strike="noStrike" dirty="0">
                          <a:solidFill>
                            <a:srgbClr val="000000"/>
                          </a:solidFill>
                          <a:effectLst/>
                          <a:latin typeface="+mn-lt"/>
                        </a:rPr>
                        <a:t>Model</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dirty="0">
                          <a:solidFill>
                            <a:srgbClr val="000000"/>
                          </a:solidFill>
                          <a:effectLst/>
                          <a:latin typeface="+mn-lt"/>
                        </a:rPr>
                        <a:t>MSE</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b="0" i="0" u="none" strike="noStrike" dirty="0">
                          <a:solidFill>
                            <a:srgbClr val="000000"/>
                          </a:solidFill>
                          <a:effectLst/>
                          <a:latin typeface="+mn-lt"/>
                        </a:rPr>
                        <a:t>Q</a:t>
                      </a:r>
                      <a:r>
                        <a:rPr lang="en-US" sz="1400" b="0" i="0" u="none" strike="noStrike" baseline="30000" dirty="0">
                          <a:solidFill>
                            <a:srgbClr val="000000"/>
                          </a:solidFill>
                          <a:effectLst/>
                          <a:latin typeface="+mn-lt"/>
                        </a:rPr>
                        <a:t>2</a:t>
                      </a:r>
                      <a:endParaRPr lang="en-US" sz="1400" baseline="300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8356884"/>
                  </a:ext>
                </a:extLst>
              </a:tr>
              <a:tr h="363834">
                <a:tc>
                  <a:txBody>
                    <a:bodyPr/>
                    <a:lstStyle/>
                    <a:p>
                      <a:pPr rtl="0" fontAlgn="t">
                        <a:spcBef>
                          <a:spcPts val="0"/>
                        </a:spcBef>
                        <a:spcAft>
                          <a:spcPts val="0"/>
                        </a:spcAft>
                      </a:pPr>
                      <a:r>
                        <a:rPr lang="en-US" sz="1400" dirty="0">
                          <a:effectLst/>
                          <a:latin typeface="+mn-lt"/>
                        </a:rPr>
                        <a:t>Linear Regression</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dirty="0">
                          <a:effectLst/>
                          <a:latin typeface="+mn-lt"/>
                        </a:rPr>
                        <a:t>314.90</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0.08</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5645877"/>
                  </a:ext>
                </a:extLst>
              </a:tr>
              <a:tr h="336331">
                <a:tc>
                  <a:txBody>
                    <a:bodyPr/>
                    <a:lstStyle/>
                    <a:p>
                      <a:pPr rtl="0" fontAlgn="t">
                        <a:spcBef>
                          <a:spcPts val="0"/>
                        </a:spcBef>
                        <a:spcAft>
                          <a:spcPts val="0"/>
                        </a:spcAft>
                      </a:pPr>
                      <a:r>
                        <a:rPr lang="en-US" sz="1400" b="0" i="0" u="none" strike="noStrike" dirty="0">
                          <a:solidFill>
                            <a:srgbClr val="000000"/>
                          </a:solidFill>
                          <a:effectLst/>
                          <a:latin typeface="+mn-lt"/>
                        </a:rPr>
                        <a:t>Random Forest</a:t>
                      </a:r>
                      <a:r>
                        <a:rPr lang="en-US" sz="1400" b="0" i="0" u="none" strike="noStrike" dirty="0">
                          <a:solidFill>
                            <a:srgbClr val="FF0000"/>
                          </a:solidFill>
                          <a:effectLst/>
                          <a:latin typeface="+mn-lt"/>
                        </a:rPr>
                        <a:t>*</a:t>
                      </a:r>
                      <a:endParaRPr lang="en-US" sz="1400" dirty="0">
                        <a:solidFill>
                          <a:srgbClr val="FF0000"/>
                        </a:solidFill>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400" dirty="0">
                          <a:effectLst/>
                          <a:latin typeface="+mn-lt"/>
                        </a:rPr>
                        <a:t>325.12 </a:t>
                      </a: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b="0" i="0" u="none" strike="noStrike" dirty="0">
                          <a:solidFill>
                            <a:srgbClr val="000000"/>
                          </a:solidFill>
                          <a:effectLst/>
                          <a:latin typeface="+mn-lt"/>
                        </a:rPr>
                        <a:t>0.05</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1339911"/>
                  </a:ext>
                </a:extLst>
              </a:tr>
              <a:tr h="336331">
                <a:tc>
                  <a:txBody>
                    <a:bodyPr/>
                    <a:lstStyle/>
                    <a:p>
                      <a:pPr rtl="0" fontAlgn="t">
                        <a:spcBef>
                          <a:spcPts val="0"/>
                        </a:spcBef>
                        <a:spcAft>
                          <a:spcPts val="0"/>
                        </a:spcAft>
                      </a:pPr>
                      <a:r>
                        <a:rPr lang="en-US" altLang="zh-CN" sz="1400" dirty="0" err="1">
                          <a:effectLst/>
                          <a:latin typeface="+mn-lt"/>
                        </a:rPr>
                        <a:t>HistogramGBRT</a:t>
                      </a:r>
                      <a:r>
                        <a:rPr lang="en-US" sz="1400" b="0" i="0" u="none" strike="noStrike" dirty="0">
                          <a:solidFill>
                            <a:srgbClr val="FF0000"/>
                          </a:solidFill>
                          <a:effectLst/>
                          <a:latin typeface="+mn-lt"/>
                        </a:rPr>
                        <a:t>*</a:t>
                      </a:r>
                      <a:endParaRPr lang="en-US" sz="1400" dirty="0">
                        <a:solidFill>
                          <a:srgbClr val="FF0000"/>
                        </a:solidFill>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altLang="zh-CN" sz="1400" dirty="0">
                          <a:effectLst/>
                          <a:latin typeface="+mn-lt"/>
                        </a:rPr>
                        <a:t>311.34</a:t>
                      </a:r>
                      <a:endParaRPr lang="en-US" sz="1400" dirty="0">
                        <a:effectLst/>
                        <a:latin typeface="+mn-l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altLang="zh-CN" sz="1400" dirty="0">
                          <a:effectLst/>
                          <a:latin typeface="+mn-lt"/>
                        </a:rPr>
                        <a:t>0.09</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2632687"/>
                  </a:ext>
                </a:extLst>
              </a:tr>
              <a:tr h="0">
                <a:tc>
                  <a:txBody>
                    <a:bodyPr/>
                    <a:lstStyle/>
                    <a:p>
                      <a:pPr rtl="0" fontAlgn="ctr">
                        <a:spcBef>
                          <a:spcPts val="0"/>
                        </a:spcBef>
                        <a:spcAft>
                          <a:spcPts val="0"/>
                        </a:spcAft>
                      </a:pPr>
                      <a:r>
                        <a:rPr lang="en-US" sz="1400" b="0" i="0" u="none" strike="noStrike" dirty="0">
                          <a:solidFill>
                            <a:srgbClr val="000000"/>
                          </a:solidFill>
                          <a:effectLst/>
                          <a:latin typeface="+mn-lt"/>
                        </a:rPr>
                        <a:t>SVM</a:t>
                      </a:r>
                      <a:endParaRPr lang="en-US" sz="1400" dirty="0">
                        <a:effectLst/>
                        <a:latin typeface="+mn-l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309</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ctr">
                        <a:spcBef>
                          <a:spcPts val="0"/>
                        </a:spcBef>
                        <a:spcAft>
                          <a:spcPts val="0"/>
                        </a:spcAft>
                      </a:pPr>
                      <a:r>
                        <a:rPr lang="en-US" sz="1400" dirty="0">
                          <a:effectLst/>
                          <a:latin typeface="+mn-lt"/>
                        </a:rPr>
                        <a:t>0.09</a:t>
                      </a: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19089"/>
                  </a:ext>
                </a:extLst>
              </a:tr>
            </a:tbl>
          </a:graphicData>
        </a:graphic>
      </p:graphicFrame>
      <p:sp>
        <p:nvSpPr>
          <p:cNvPr id="14" name="TextBox 13">
            <a:extLst>
              <a:ext uri="{FF2B5EF4-FFF2-40B4-BE49-F238E27FC236}">
                <a16:creationId xmlns:a16="http://schemas.microsoft.com/office/drawing/2014/main" id="{13EB9BD1-9338-BE1C-39E0-4C3E67B9BAD7}"/>
              </a:ext>
            </a:extLst>
          </p:cNvPr>
          <p:cNvSpPr txBox="1"/>
          <p:nvPr/>
        </p:nvSpPr>
        <p:spPr>
          <a:xfrm>
            <a:off x="3873063" y="6146797"/>
            <a:ext cx="6290440" cy="523220"/>
          </a:xfrm>
          <a:prstGeom prst="rect">
            <a:avLst/>
          </a:prstGeom>
          <a:noFill/>
        </p:spPr>
        <p:txBody>
          <a:bodyPr wrap="square">
            <a:spAutoFit/>
          </a:bodyPr>
          <a:lstStyle/>
          <a:p>
            <a:r>
              <a:rPr lang="en-US" sz="1400" b="0" i="0" u="none" strike="noStrike" dirty="0">
                <a:solidFill>
                  <a:srgbClr val="FF0000"/>
                </a:solidFill>
                <a:effectLst/>
                <a:latin typeface="+mn-lt"/>
              </a:rPr>
              <a:t>* </a:t>
            </a:r>
            <a:r>
              <a:rPr lang="en-US" sz="1400" b="0" i="0" u="none" strike="noStrike" dirty="0">
                <a:solidFill>
                  <a:srgbClr val="000000"/>
                </a:solidFill>
                <a:effectLst/>
                <a:latin typeface="+mn-lt"/>
              </a:rPr>
              <a:t>The MSE and Q</a:t>
            </a:r>
            <a:r>
              <a:rPr lang="en-US" sz="1400" b="0" i="0" u="none" strike="noStrike" baseline="30000" dirty="0">
                <a:solidFill>
                  <a:srgbClr val="000000"/>
                </a:solidFill>
                <a:effectLst/>
                <a:latin typeface="+mn-lt"/>
              </a:rPr>
              <a:t>2</a:t>
            </a:r>
            <a:r>
              <a:rPr lang="en-US" sz="1400" b="0" i="0" u="none" strike="noStrike" dirty="0">
                <a:solidFill>
                  <a:srgbClr val="000000"/>
                </a:solidFill>
                <a:effectLst/>
                <a:latin typeface="+mn-lt"/>
              </a:rPr>
              <a:t> is average results of 100 run</a:t>
            </a:r>
          </a:p>
          <a:p>
            <a:r>
              <a:rPr lang="en-US" sz="1400" dirty="0">
                <a:solidFill>
                  <a:srgbClr val="FF0000"/>
                </a:solidFill>
              </a:rPr>
              <a:t>**</a:t>
            </a:r>
            <a:r>
              <a:rPr lang="en-US" sz="1400" dirty="0">
                <a:solidFill>
                  <a:srgbClr val="000000"/>
                </a:solidFill>
              </a:rPr>
              <a:t> Always predict mean value</a:t>
            </a:r>
            <a:endParaRPr lang="en-US" sz="1400" dirty="0"/>
          </a:p>
        </p:txBody>
      </p:sp>
      <p:sp>
        <p:nvSpPr>
          <p:cNvPr id="15" name="Right Arrow 14">
            <a:extLst>
              <a:ext uri="{FF2B5EF4-FFF2-40B4-BE49-F238E27FC236}">
                <a16:creationId xmlns:a16="http://schemas.microsoft.com/office/drawing/2014/main" id="{41A413FF-2669-1F04-DE01-8DF075908B45}"/>
              </a:ext>
            </a:extLst>
          </p:cNvPr>
          <p:cNvSpPr/>
          <p:nvPr/>
        </p:nvSpPr>
        <p:spPr>
          <a:xfrm>
            <a:off x="4740165" y="4218333"/>
            <a:ext cx="1355835" cy="636151"/>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Tree>
    <p:extLst>
      <p:ext uri="{BB962C8B-B14F-4D97-AF65-F5344CB8AC3E}">
        <p14:creationId xmlns:p14="http://schemas.microsoft.com/office/powerpoint/2010/main" val="2779326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668B-A767-0043-7872-10607820FF04}"/>
              </a:ext>
            </a:extLst>
          </p:cNvPr>
          <p:cNvSpPr>
            <a:spLocks noGrp="1"/>
          </p:cNvSpPr>
          <p:nvPr>
            <p:ph type="title"/>
          </p:nvPr>
        </p:nvSpPr>
        <p:spPr>
          <a:xfrm>
            <a:off x="471651" y="323084"/>
            <a:ext cx="11248697" cy="1325563"/>
          </a:xfrm>
        </p:spPr>
        <p:txBody>
          <a:bodyPr>
            <a:normAutofit fontScale="90000"/>
          </a:bodyPr>
          <a:lstStyle/>
          <a:p>
            <a:r>
              <a:rPr lang="en-US" dirty="0"/>
              <a:t>Subsampling – State Model Annual WNND</a:t>
            </a:r>
          </a:p>
        </p:txBody>
      </p:sp>
      <p:pic>
        <p:nvPicPr>
          <p:cNvPr id="13" name="Picture 12" descr="A graph of different colored bars&#10;&#10;Description automatically generated with medium confidence">
            <a:extLst>
              <a:ext uri="{FF2B5EF4-FFF2-40B4-BE49-F238E27FC236}">
                <a16:creationId xmlns:a16="http://schemas.microsoft.com/office/drawing/2014/main" id="{ED8E89CE-ED5C-6088-460B-9EEDADC99BC3}"/>
              </a:ext>
            </a:extLst>
          </p:cNvPr>
          <p:cNvPicPr>
            <a:picLocks noChangeAspect="1"/>
          </p:cNvPicPr>
          <p:nvPr/>
        </p:nvPicPr>
        <p:blipFill>
          <a:blip r:embed="rId2"/>
          <a:stretch>
            <a:fillRect/>
          </a:stretch>
        </p:blipFill>
        <p:spPr>
          <a:xfrm>
            <a:off x="116672" y="2544138"/>
            <a:ext cx="5884735" cy="3530841"/>
          </a:xfrm>
          <a:prstGeom prst="rect">
            <a:avLst/>
          </a:prstGeom>
        </p:spPr>
      </p:pic>
      <p:pic>
        <p:nvPicPr>
          <p:cNvPr id="15" name="Picture 14" descr="A graph of different colored bars&#10;&#10;Description automatically generated with medium confidence">
            <a:extLst>
              <a:ext uri="{FF2B5EF4-FFF2-40B4-BE49-F238E27FC236}">
                <a16:creationId xmlns:a16="http://schemas.microsoft.com/office/drawing/2014/main" id="{7552DE3D-ED50-7D55-A2BE-45E0248C11A5}"/>
              </a:ext>
            </a:extLst>
          </p:cNvPr>
          <p:cNvPicPr>
            <a:picLocks noChangeAspect="1"/>
          </p:cNvPicPr>
          <p:nvPr/>
        </p:nvPicPr>
        <p:blipFill>
          <a:blip r:embed="rId3"/>
          <a:stretch>
            <a:fillRect/>
          </a:stretch>
        </p:blipFill>
        <p:spPr>
          <a:xfrm>
            <a:off x="6307265" y="2544138"/>
            <a:ext cx="5884735" cy="3530841"/>
          </a:xfrm>
          <a:prstGeom prst="rect">
            <a:avLst/>
          </a:prstGeom>
        </p:spPr>
      </p:pic>
      <p:sp>
        <p:nvSpPr>
          <p:cNvPr id="16" name="TextBox 15">
            <a:extLst>
              <a:ext uri="{FF2B5EF4-FFF2-40B4-BE49-F238E27FC236}">
                <a16:creationId xmlns:a16="http://schemas.microsoft.com/office/drawing/2014/main" id="{9F02909C-D125-FA7F-EFCF-E0D23ADA8708}"/>
              </a:ext>
            </a:extLst>
          </p:cNvPr>
          <p:cNvSpPr txBox="1"/>
          <p:nvPr/>
        </p:nvSpPr>
        <p:spPr>
          <a:xfrm>
            <a:off x="431982" y="2244529"/>
            <a:ext cx="4410182" cy="307777"/>
          </a:xfrm>
          <a:prstGeom prst="rect">
            <a:avLst/>
          </a:prstGeom>
          <a:noFill/>
        </p:spPr>
        <p:txBody>
          <a:bodyPr wrap="none" rtlCol="0">
            <a:spAutoFit/>
          </a:bodyPr>
          <a:lstStyle/>
          <a:p>
            <a:r>
              <a:rPr lang="en-US" sz="1400" b="1" dirty="0"/>
              <a:t>Original results for each state model with Pos. Q</a:t>
            </a:r>
            <a:r>
              <a:rPr lang="en-US" sz="1400" b="1" baseline="30000" dirty="0"/>
              <a:t>2</a:t>
            </a:r>
          </a:p>
        </p:txBody>
      </p:sp>
      <p:sp>
        <p:nvSpPr>
          <p:cNvPr id="17" name="TextBox 16">
            <a:extLst>
              <a:ext uri="{FF2B5EF4-FFF2-40B4-BE49-F238E27FC236}">
                <a16:creationId xmlns:a16="http://schemas.microsoft.com/office/drawing/2014/main" id="{3C9CF368-F58C-6D24-507A-2B8C70E56F3C}"/>
              </a:ext>
            </a:extLst>
          </p:cNvPr>
          <p:cNvSpPr txBox="1"/>
          <p:nvPr/>
        </p:nvSpPr>
        <p:spPr>
          <a:xfrm>
            <a:off x="6836952" y="2236361"/>
            <a:ext cx="4825360" cy="307777"/>
          </a:xfrm>
          <a:prstGeom prst="rect">
            <a:avLst/>
          </a:prstGeom>
          <a:noFill/>
        </p:spPr>
        <p:txBody>
          <a:bodyPr wrap="none" rtlCol="0">
            <a:spAutoFit/>
          </a:bodyPr>
          <a:lstStyle/>
          <a:p>
            <a:r>
              <a:rPr lang="en-US" sz="1400" b="1" dirty="0"/>
              <a:t>Subsampling results for each state model with Pos. Q</a:t>
            </a:r>
            <a:r>
              <a:rPr lang="en-US" sz="1400" b="1" baseline="30000" dirty="0"/>
              <a:t>2</a:t>
            </a:r>
          </a:p>
        </p:txBody>
      </p:sp>
      <p:sp>
        <p:nvSpPr>
          <p:cNvPr id="18" name="Right Arrow 17">
            <a:extLst>
              <a:ext uri="{FF2B5EF4-FFF2-40B4-BE49-F238E27FC236}">
                <a16:creationId xmlns:a16="http://schemas.microsoft.com/office/drawing/2014/main" id="{90BE309A-5C0F-1FB2-12BC-D1917D3C7C1F}"/>
              </a:ext>
            </a:extLst>
          </p:cNvPr>
          <p:cNvSpPr/>
          <p:nvPr/>
        </p:nvSpPr>
        <p:spPr>
          <a:xfrm>
            <a:off x="5818569" y="4309558"/>
            <a:ext cx="567559" cy="307777"/>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Tree>
    <p:extLst>
      <p:ext uri="{BB962C8B-B14F-4D97-AF65-F5344CB8AC3E}">
        <p14:creationId xmlns:p14="http://schemas.microsoft.com/office/powerpoint/2010/main" val="3775876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8A847-D774-91E3-B144-6ECFFAD3846C}"/>
              </a:ext>
            </a:extLst>
          </p:cNvPr>
          <p:cNvSpPr>
            <a:spLocks noGrp="1"/>
          </p:cNvSpPr>
          <p:nvPr>
            <p:ph type="title"/>
          </p:nvPr>
        </p:nvSpPr>
        <p:spPr/>
        <p:txBody>
          <a:bodyPr>
            <a:normAutofit/>
          </a:bodyPr>
          <a:lstStyle/>
          <a:p>
            <a:r>
              <a:rPr lang="en-US" altLang="zh-CN" b="0" i="0" dirty="0">
                <a:solidFill>
                  <a:srgbClr val="333333"/>
                </a:solidFill>
                <a:effectLst/>
                <a:highlight>
                  <a:srgbClr val="FFFFFF"/>
                </a:highlight>
                <a:latin typeface="Helvetica Neue" panose="02000503000000020004" pitchFamily="2" charset="0"/>
              </a:rPr>
              <a:t>Adding a table of the publications </a:t>
            </a:r>
            <a:endParaRPr lang="en-US" dirty="0"/>
          </a:p>
        </p:txBody>
      </p:sp>
      <p:sp>
        <p:nvSpPr>
          <p:cNvPr id="3" name="Content Placeholder 2">
            <a:extLst>
              <a:ext uri="{FF2B5EF4-FFF2-40B4-BE49-F238E27FC236}">
                <a16:creationId xmlns:a16="http://schemas.microsoft.com/office/drawing/2014/main" id="{F29285B2-54CB-4AA1-E6E9-28F89E8D3AD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61683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40C18-6C8C-3F6B-1267-472BB66EFA42}"/>
              </a:ext>
            </a:extLst>
          </p:cNvPr>
          <p:cNvSpPr>
            <a:spLocks noGrp="1"/>
          </p:cNvSpPr>
          <p:nvPr>
            <p:ph type="title"/>
          </p:nvPr>
        </p:nvSpPr>
        <p:spPr>
          <a:xfrm>
            <a:off x="640080" y="325369"/>
            <a:ext cx="4368602" cy="1956841"/>
          </a:xfrm>
        </p:spPr>
        <p:txBody>
          <a:bodyPr anchor="b">
            <a:normAutofit/>
          </a:bodyPr>
          <a:lstStyle/>
          <a:p>
            <a:pPr>
              <a:lnSpc>
                <a:spcPct val="90000"/>
              </a:lnSpc>
            </a:pPr>
            <a:r>
              <a:rPr lang="en-US" altLang="zh-CN" sz="4600" dirty="0"/>
              <a:t>Preliminary</a:t>
            </a:r>
            <a:r>
              <a:rPr lang="zh-CN" altLang="en-US" sz="4600" dirty="0"/>
              <a:t> </a:t>
            </a:r>
            <a:r>
              <a:rPr lang="en-US" altLang="zh-CN" sz="4600" dirty="0"/>
              <a:t>Data</a:t>
            </a:r>
            <a:r>
              <a:rPr lang="zh-CN" altLang="en-US" sz="4600" dirty="0"/>
              <a:t> </a:t>
            </a:r>
            <a:r>
              <a:rPr lang="en-US" altLang="zh-CN" sz="4600" dirty="0"/>
              <a:t>–</a:t>
            </a:r>
            <a:r>
              <a:rPr lang="zh-CN" altLang="en-US" sz="4600" dirty="0"/>
              <a:t> </a:t>
            </a:r>
            <a:r>
              <a:rPr lang="en-US" altLang="zh-CN" sz="4600" dirty="0"/>
              <a:t>Challenges</a:t>
            </a:r>
            <a:endParaRPr lang="en-US" sz="4600" dirty="0"/>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650635-F7C2-0DBD-5A1C-E5523DD530B7}"/>
              </a:ext>
            </a:extLst>
          </p:cNvPr>
          <p:cNvSpPr>
            <a:spLocks noGrp="1"/>
          </p:cNvSpPr>
          <p:nvPr>
            <p:ph idx="1"/>
          </p:nvPr>
        </p:nvSpPr>
        <p:spPr>
          <a:xfrm>
            <a:off x="640080" y="2872899"/>
            <a:ext cx="4243589" cy="3320668"/>
          </a:xfrm>
        </p:spPr>
        <p:txBody>
          <a:bodyPr>
            <a:normAutofit/>
          </a:bodyPr>
          <a:lstStyle/>
          <a:p>
            <a:pPr>
              <a:lnSpc>
                <a:spcPct val="100000"/>
              </a:lnSpc>
            </a:pPr>
            <a:r>
              <a:rPr lang="en-US" altLang="zh-CN" sz="2600" dirty="0"/>
              <a:t>Inconsistency</a:t>
            </a:r>
            <a:r>
              <a:rPr lang="zh-CN" altLang="en-US" sz="2600" dirty="0"/>
              <a:t> </a:t>
            </a:r>
            <a:r>
              <a:rPr lang="en-US" altLang="zh-CN" sz="2600" dirty="0"/>
              <a:t>in</a:t>
            </a:r>
            <a:r>
              <a:rPr lang="zh-CN" altLang="en-US" sz="2600" dirty="0"/>
              <a:t> </a:t>
            </a:r>
            <a:r>
              <a:rPr lang="en-US" altLang="zh-CN" sz="2600" dirty="0"/>
              <a:t>Data</a:t>
            </a:r>
            <a:r>
              <a:rPr lang="zh-CN" altLang="en-US" sz="2600" dirty="0"/>
              <a:t> </a:t>
            </a:r>
            <a:r>
              <a:rPr lang="en-US" altLang="zh-CN" sz="2600" dirty="0"/>
              <a:t>Collection</a:t>
            </a:r>
          </a:p>
          <a:p>
            <a:pPr>
              <a:lnSpc>
                <a:spcPct val="100000"/>
              </a:lnSpc>
            </a:pPr>
            <a:r>
              <a:rPr lang="en-US" altLang="zh-CN" sz="2600" dirty="0"/>
              <a:t>Significant</a:t>
            </a:r>
            <a:r>
              <a:rPr lang="zh-CN" altLang="en-US" sz="2600" dirty="0"/>
              <a:t> </a:t>
            </a:r>
            <a:r>
              <a:rPr lang="en-US" altLang="zh-CN" sz="2600" dirty="0"/>
              <a:t>Class</a:t>
            </a:r>
            <a:r>
              <a:rPr lang="zh-CN" altLang="en-US" sz="2600" dirty="0"/>
              <a:t> </a:t>
            </a:r>
            <a:r>
              <a:rPr lang="en-US" altLang="zh-CN" sz="2600" dirty="0"/>
              <a:t>Imbalance</a:t>
            </a:r>
          </a:p>
          <a:p>
            <a:pPr>
              <a:lnSpc>
                <a:spcPct val="100000"/>
              </a:lnSpc>
            </a:pPr>
            <a:r>
              <a:rPr lang="en-US" altLang="zh-CN" sz="2600" dirty="0"/>
              <a:t>Data</a:t>
            </a:r>
            <a:r>
              <a:rPr lang="zh-CN" altLang="en-US" sz="2600" dirty="0"/>
              <a:t> </a:t>
            </a:r>
            <a:r>
              <a:rPr lang="en-US" altLang="zh-CN" sz="2600" dirty="0"/>
              <a:t>Granularity</a:t>
            </a:r>
            <a:r>
              <a:rPr lang="zh-CN" altLang="en-US" sz="2600" dirty="0"/>
              <a:t> </a:t>
            </a:r>
            <a:r>
              <a:rPr lang="en-US" altLang="zh-CN" sz="2600" dirty="0"/>
              <a:t>in</a:t>
            </a:r>
            <a:r>
              <a:rPr lang="zh-CN" altLang="en-US" sz="2600" dirty="0"/>
              <a:t> </a:t>
            </a:r>
            <a:r>
              <a:rPr lang="en-US" altLang="zh-CN" sz="2600" dirty="0"/>
              <a:t>Human</a:t>
            </a:r>
            <a:r>
              <a:rPr lang="zh-CN" altLang="en-US" sz="2600" dirty="0"/>
              <a:t> </a:t>
            </a:r>
            <a:r>
              <a:rPr lang="en-US" altLang="zh-CN" sz="2600" dirty="0"/>
              <a:t>Data</a:t>
            </a:r>
          </a:p>
          <a:p>
            <a:pPr>
              <a:lnSpc>
                <a:spcPct val="100000"/>
              </a:lnSpc>
            </a:pPr>
            <a:r>
              <a:rPr lang="en-US" altLang="zh-CN" sz="2600" dirty="0"/>
              <a:t>…</a:t>
            </a:r>
          </a:p>
          <a:p>
            <a:pPr>
              <a:lnSpc>
                <a:spcPct val="100000"/>
              </a:lnSpc>
            </a:pPr>
            <a:endParaRPr lang="en-US" sz="2600" dirty="0"/>
          </a:p>
        </p:txBody>
      </p:sp>
      <p:pic>
        <p:nvPicPr>
          <p:cNvPr id="4" name="Picture 3" descr="A red triangle with a exclamation mark&#10;&#10;Description automatically generated">
            <a:extLst>
              <a:ext uri="{FF2B5EF4-FFF2-40B4-BE49-F238E27FC236}">
                <a16:creationId xmlns:a16="http://schemas.microsoft.com/office/drawing/2014/main" id="{D19D3AE5-D3C9-FDFF-6664-555450A28AFC}"/>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7254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rgbClr val="B9182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D174A-D457-E554-54A2-A1E709C2BB7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dirty="0"/>
              <a:t>County-Monthly Granularity Data - CA</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F8A2D9"/>
          </a:solidFill>
          <a:ln w="38100" cap="rnd">
            <a:solidFill>
              <a:srgbClr val="F8A2D9"/>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DDDFCD8E-1F71-1A7E-3E32-6F0EC9758EDD}"/>
              </a:ext>
            </a:extLst>
          </p:cNvPr>
          <p:cNvPicPr>
            <a:picLocks noChangeAspect="1"/>
          </p:cNvPicPr>
          <p:nvPr/>
        </p:nvPicPr>
        <p:blipFill>
          <a:blip r:embed="rId3"/>
          <a:stretch>
            <a:fillRect/>
          </a:stretch>
        </p:blipFill>
        <p:spPr>
          <a:xfrm>
            <a:off x="4054765" y="169115"/>
            <a:ext cx="7601207" cy="6213990"/>
          </a:xfrm>
          <a:prstGeom prst="rect">
            <a:avLst/>
          </a:prstGeom>
        </p:spPr>
      </p:pic>
      <p:sp>
        <p:nvSpPr>
          <p:cNvPr id="7" name="TextBox 6">
            <a:extLst>
              <a:ext uri="{FF2B5EF4-FFF2-40B4-BE49-F238E27FC236}">
                <a16:creationId xmlns:a16="http://schemas.microsoft.com/office/drawing/2014/main" id="{8F020319-4155-84D3-931F-7A775038CBB7}"/>
              </a:ext>
            </a:extLst>
          </p:cNvPr>
          <p:cNvSpPr txBox="1"/>
          <p:nvPr/>
        </p:nvSpPr>
        <p:spPr>
          <a:xfrm>
            <a:off x="4054765" y="6260948"/>
            <a:ext cx="6096000" cy="584775"/>
          </a:xfrm>
          <a:prstGeom prst="rect">
            <a:avLst/>
          </a:prstGeom>
          <a:noFill/>
        </p:spPr>
        <p:txBody>
          <a:bodyPr wrap="square">
            <a:spAutoFit/>
          </a:bodyPr>
          <a:lstStyle/>
          <a:p>
            <a:r>
              <a:rPr lang="en-US" sz="1600" b="1" dirty="0"/>
              <a:t>Figure: Kendall’s Test Correlation Heatmap on California Monthly county level WNND Count</a:t>
            </a:r>
          </a:p>
        </p:txBody>
      </p:sp>
    </p:spTree>
    <p:extLst>
      <p:ext uri="{BB962C8B-B14F-4D97-AF65-F5344CB8AC3E}">
        <p14:creationId xmlns:p14="http://schemas.microsoft.com/office/powerpoint/2010/main" val="1949797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D174A-D457-E554-54A2-A1E709C2BB7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dirty="0"/>
              <a:t>County-Monthly Granularity Data - CA</a:t>
            </a:r>
          </a:p>
        </p:txBody>
      </p:sp>
      <p:sp>
        <p:nvSpPr>
          <p:cNvPr id="7" name="TextBox 6">
            <a:extLst>
              <a:ext uri="{FF2B5EF4-FFF2-40B4-BE49-F238E27FC236}">
                <a16:creationId xmlns:a16="http://schemas.microsoft.com/office/drawing/2014/main" id="{8F020319-4155-84D3-931F-7A775038CBB7}"/>
              </a:ext>
            </a:extLst>
          </p:cNvPr>
          <p:cNvSpPr txBox="1"/>
          <p:nvPr/>
        </p:nvSpPr>
        <p:spPr>
          <a:xfrm>
            <a:off x="4653225" y="6218386"/>
            <a:ext cx="5962223" cy="1559327"/>
          </a:xfrm>
          <a:prstGeom prst="rect">
            <a:avLst/>
          </a:prstGeom>
        </p:spPr>
        <p:txBody>
          <a:bodyPr vert="horz" lIns="91440" tIns="45720" rIns="91440" bIns="45720" rtlCol="0">
            <a:normAutofit/>
          </a:bodyPr>
          <a:lstStyle/>
          <a:p>
            <a:pPr>
              <a:spcBef>
                <a:spcPts val="1000"/>
              </a:spcBef>
            </a:pPr>
            <a:r>
              <a:rPr lang="en-US" sz="1600" b="1" dirty="0"/>
              <a:t>Figure: Kendall’s Test </a:t>
            </a:r>
            <a:r>
              <a:rPr lang="en-US" sz="1600" b="1" dirty="0" err="1"/>
              <a:t>Pvalue</a:t>
            </a:r>
            <a:r>
              <a:rPr lang="en-US" sz="1600" b="1" dirty="0"/>
              <a:t> Heatmap on California Monthly county level WNND Count</a:t>
            </a:r>
          </a:p>
        </p:txBody>
      </p:sp>
      <p:sp>
        <p:nvSpPr>
          <p:cNvPr id="1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88E834"/>
          </a:solidFill>
          <a:ln w="38100" cap="rnd">
            <a:solidFill>
              <a:srgbClr val="88E8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graph&#10;&#10;Description automatically generated">
            <a:extLst>
              <a:ext uri="{FF2B5EF4-FFF2-40B4-BE49-F238E27FC236}">
                <a16:creationId xmlns:a16="http://schemas.microsoft.com/office/drawing/2014/main" id="{3848213F-ADC2-5BE8-6990-BDC5F4810EFC}"/>
              </a:ext>
            </a:extLst>
          </p:cNvPr>
          <p:cNvPicPr>
            <a:picLocks noChangeAspect="1"/>
          </p:cNvPicPr>
          <p:nvPr/>
        </p:nvPicPr>
        <p:blipFill>
          <a:blip r:embed="rId2"/>
          <a:stretch>
            <a:fillRect/>
          </a:stretch>
        </p:blipFill>
        <p:spPr>
          <a:xfrm>
            <a:off x="4491613" y="140050"/>
            <a:ext cx="7521711" cy="6149001"/>
          </a:xfrm>
          <a:prstGeom prst="rect">
            <a:avLst/>
          </a:prstGeom>
        </p:spPr>
      </p:pic>
    </p:spTree>
    <p:extLst>
      <p:ext uri="{BB962C8B-B14F-4D97-AF65-F5344CB8AC3E}">
        <p14:creationId xmlns:p14="http://schemas.microsoft.com/office/powerpoint/2010/main" val="27524478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7" name="Rectangle 36">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94E257-F1C0-3067-7E7C-9DB178CC0C98}"/>
              </a:ext>
            </a:extLst>
          </p:cNvPr>
          <p:cNvSpPr>
            <a:spLocks noGrp="1"/>
          </p:cNvSpPr>
          <p:nvPr>
            <p:ph type="title"/>
          </p:nvPr>
        </p:nvSpPr>
        <p:spPr>
          <a:xfrm>
            <a:off x="640080" y="640080"/>
            <a:ext cx="3566160" cy="3580330"/>
          </a:xfrm>
        </p:spPr>
        <p:txBody>
          <a:bodyPr vert="horz" lIns="91440" tIns="45720" rIns="91440" bIns="45720" rtlCol="0" anchor="b">
            <a:normAutofit/>
          </a:bodyPr>
          <a:lstStyle/>
          <a:p>
            <a:r>
              <a:rPr lang="en-US" sz="5600" dirty="0"/>
              <a:t>Predict California WNND Cases</a:t>
            </a:r>
          </a:p>
        </p:txBody>
      </p:sp>
      <p:sp>
        <p:nvSpPr>
          <p:cNvPr id="39" name="Rectangle 6">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409267"/>
            <a:ext cx="3566160" cy="27432"/>
          </a:xfrm>
          <a:custGeom>
            <a:avLst/>
            <a:gdLst>
              <a:gd name="connsiteX0" fmla="*/ 0 w 3566160"/>
              <a:gd name="connsiteY0" fmla="*/ 0 h 27432"/>
              <a:gd name="connsiteX1" fmla="*/ 665683 w 3566160"/>
              <a:gd name="connsiteY1" fmla="*/ 0 h 27432"/>
              <a:gd name="connsiteX2" fmla="*/ 1295705 w 3566160"/>
              <a:gd name="connsiteY2" fmla="*/ 0 h 27432"/>
              <a:gd name="connsiteX3" fmla="*/ 1925726 w 3566160"/>
              <a:gd name="connsiteY3" fmla="*/ 0 h 27432"/>
              <a:gd name="connsiteX4" fmla="*/ 2413102 w 3566160"/>
              <a:gd name="connsiteY4" fmla="*/ 0 h 27432"/>
              <a:gd name="connsiteX5" fmla="*/ 2936138 w 3566160"/>
              <a:gd name="connsiteY5" fmla="*/ 0 h 27432"/>
              <a:gd name="connsiteX6" fmla="*/ 3566160 w 3566160"/>
              <a:gd name="connsiteY6" fmla="*/ 0 h 27432"/>
              <a:gd name="connsiteX7" fmla="*/ 3566160 w 3566160"/>
              <a:gd name="connsiteY7" fmla="*/ 27432 h 27432"/>
              <a:gd name="connsiteX8" fmla="*/ 2971800 w 3566160"/>
              <a:gd name="connsiteY8" fmla="*/ 27432 h 27432"/>
              <a:gd name="connsiteX9" fmla="*/ 2484425 w 3566160"/>
              <a:gd name="connsiteY9" fmla="*/ 27432 h 27432"/>
              <a:gd name="connsiteX10" fmla="*/ 1997050 w 3566160"/>
              <a:gd name="connsiteY10" fmla="*/ 27432 h 27432"/>
              <a:gd name="connsiteX11" fmla="*/ 1367028 w 3566160"/>
              <a:gd name="connsiteY11" fmla="*/ 27432 h 27432"/>
              <a:gd name="connsiteX12" fmla="*/ 843991 w 3566160"/>
              <a:gd name="connsiteY12" fmla="*/ 27432 h 27432"/>
              <a:gd name="connsiteX13" fmla="*/ 0 w 3566160"/>
              <a:gd name="connsiteY13" fmla="*/ 27432 h 27432"/>
              <a:gd name="connsiteX14" fmla="*/ 0 w 356616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27432" fill="none" extrusionOk="0">
                <a:moveTo>
                  <a:pt x="0" y="0"/>
                </a:moveTo>
                <a:cubicBezTo>
                  <a:pt x="255333" y="-24997"/>
                  <a:pt x="523477" y="22112"/>
                  <a:pt x="665683" y="0"/>
                </a:cubicBezTo>
                <a:cubicBezTo>
                  <a:pt x="807889" y="-22112"/>
                  <a:pt x="989772" y="-2194"/>
                  <a:pt x="1295705" y="0"/>
                </a:cubicBezTo>
                <a:cubicBezTo>
                  <a:pt x="1601638" y="2194"/>
                  <a:pt x="1620121" y="-1789"/>
                  <a:pt x="1925726" y="0"/>
                </a:cubicBezTo>
                <a:cubicBezTo>
                  <a:pt x="2231331" y="1789"/>
                  <a:pt x="2188826" y="13242"/>
                  <a:pt x="2413102" y="0"/>
                </a:cubicBezTo>
                <a:cubicBezTo>
                  <a:pt x="2637378" y="-13242"/>
                  <a:pt x="2827851" y="14124"/>
                  <a:pt x="2936138" y="0"/>
                </a:cubicBezTo>
                <a:cubicBezTo>
                  <a:pt x="3044425" y="-14124"/>
                  <a:pt x="3426025" y="-10300"/>
                  <a:pt x="3566160" y="0"/>
                </a:cubicBezTo>
                <a:cubicBezTo>
                  <a:pt x="3565203" y="8431"/>
                  <a:pt x="3565811" y="14612"/>
                  <a:pt x="3566160" y="27432"/>
                </a:cubicBezTo>
                <a:cubicBezTo>
                  <a:pt x="3393987" y="1168"/>
                  <a:pt x="3182544" y="46323"/>
                  <a:pt x="2971800" y="27432"/>
                </a:cubicBezTo>
                <a:cubicBezTo>
                  <a:pt x="2761056" y="8541"/>
                  <a:pt x="2655962" y="37587"/>
                  <a:pt x="2484425" y="27432"/>
                </a:cubicBezTo>
                <a:cubicBezTo>
                  <a:pt x="2312889" y="17277"/>
                  <a:pt x="2237511" y="43801"/>
                  <a:pt x="1997050" y="27432"/>
                </a:cubicBezTo>
                <a:cubicBezTo>
                  <a:pt x="1756589" y="11063"/>
                  <a:pt x="1637414" y="32760"/>
                  <a:pt x="1367028" y="27432"/>
                </a:cubicBezTo>
                <a:cubicBezTo>
                  <a:pt x="1096642" y="22104"/>
                  <a:pt x="1099175" y="3132"/>
                  <a:pt x="843991" y="27432"/>
                </a:cubicBezTo>
                <a:cubicBezTo>
                  <a:pt x="588807" y="51732"/>
                  <a:pt x="214973" y="54657"/>
                  <a:pt x="0" y="27432"/>
                </a:cubicBezTo>
                <a:cubicBezTo>
                  <a:pt x="226" y="18208"/>
                  <a:pt x="-648" y="12891"/>
                  <a:pt x="0" y="0"/>
                </a:cubicBezTo>
                <a:close/>
              </a:path>
              <a:path w="3566160" h="27432" stroke="0" extrusionOk="0">
                <a:moveTo>
                  <a:pt x="0" y="0"/>
                </a:moveTo>
                <a:cubicBezTo>
                  <a:pt x="168567" y="23516"/>
                  <a:pt x="346949" y="12409"/>
                  <a:pt x="558698" y="0"/>
                </a:cubicBezTo>
                <a:cubicBezTo>
                  <a:pt x="770447" y="-12409"/>
                  <a:pt x="899633" y="12543"/>
                  <a:pt x="1046074" y="0"/>
                </a:cubicBezTo>
                <a:cubicBezTo>
                  <a:pt x="1192515" y="-12543"/>
                  <a:pt x="1548298" y="10405"/>
                  <a:pt x="1711757" y="0"/>
                </a:cubicBezTo>
                <a:cubicBezTo>
                  <a:pt x="1875216" y="-10405"/>
                  <a:pt x="2091031" y="-9254"/>
                  <a:pt x="2270455" y="0"/>
                </a:cubicBezTo>
                <a:cubicBezTo>
                  <a:pt x="2449879" y="9254"/>
                  <a:pt x="2675329" y="352"/>
                  <a:pt x="2829154" y="0"/>
                </a:cubicBezTo>
                <a:cubicBezTo>
                  <a:pt x="2982979" y="-352"/>
                  <a:pt x="3244418" y="-16893"/>
                  <a:pt x="3566160" y="0"/>
                </a:cubicBezTo>
                <a:cubicBezTo>
                  <a:pt x="3564805" y="9524"/>
                  <a:pt x="3564958" y="13975"/>
                  <a:pt x="3566160" y="27432"/>
                </a:cubicBezTo>
                <a:cubicBezTo>
                  <a:pt x="3384441" y="8593"/>
                  <a:pt x="3203420" y="35847"/>
                  <a:pt x="2971800" y="27432"/>
                </a:cubicBezTo>
                <a:cubicBezTo>
                  <a:pt x="2740180" y="19017"/>
                  <a:pt x="2723309" y="5556"/>
                  <a:pt x="2484425" y="27432"/>
                </a:cubicBezTo>
                <a:cubicBezTo>
                  <a:pt x="2245541" y="49308"/>
                  <a:pt x="2170758" y="20008"/>
                  <a:pt x="1890065" y="27432"/>
                </a:cubicBezTo>
                <a:cubicBezTo>
                  <a:pt x="1609372" y="34856"/>
                  <a:pt x="1546680" y="48820"/>
                  <a:pt x="1295705" y="27432"/>
                </a:cubicBezTo>
                <a:cubicBezTo>
                  <a:pt x="1044730" y="6044"/>
                  <a:pt x="854443" y="3778"/>
                  <a:pt x="737006" y="27432"/>
                </a:cubicBezTo>
                <a:cubicBezTo>
                  <a:pt x="619569" y="51086"/>
                  <a:pt x="358133" y="34838"/>
                  <a:pt x="0" y="27432"/>
                </a:cubicBezTo>
                <a:cubicBezTo>
                  <a:pt x="-800" y="16780"/>
                  <a:pt x="-583" y="12910"/>
                  <a:pt x="0" y="0"/>
                </a:cubicBezTo>
                <a:close/>
              </a:path>
            </a:pathLst>
          </a:custGeom>
          <a:solidFill>
            <a:srgbClr val="FE8F8F"/>
          </a:solidFill>
          <a:ln w="38100" cap="rnd">
            <a:solidFill>
              <a:srgbClr val="FE8F8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E782E0-DA7A-2804-A417-0D3F0B72ED8E}"/>
              </a:ext>
            </a:extLst>
          </p:cNvPr>
          <p:cNvSpPr txBox="1"/>
          <p:nvPr/>
        </p:nvSpPr>
        <p:spPr>
          <a:xfrm>
            <a:off x="4600099" y="5690763"/>
            <a:ext cx="7460356" cy="954107"/>
          </a:xfrm>
          <a:prstGeom prst="rect">
            <a:avLst/>
          </a:prstGeom>
          <a:noFill/>
        </p:spPr>
        <p:txBody>
          <a:bodyPr wrap="square" rtlCol="0">
            <a:spAutoFit/>
          </a:bodyPr>
          <a:lstStyle/>
          <a:p>
            <a:r>
              <a:rPr lang="en-US" sz="1400" b="1" dirty="0"/>
              <a:t>Figure: (A) and (B) are MSE and Q2 of running Ensemble, RF, Linear Regression and SVM 1000 times.</a:t>
            </a:r>
          </a:p>
          <a:p>
            <a:r>
              <a:rPr lang="en-US" sz="1400" b="1" dirty="0"/>
              <a:t>(C) and (D) are MSE and Q2 Permutation Test on RF with 1000 iterations, the dotted red line are 0.025 and 0.975 Percentile </a:t>
            </a:r>
          </a:p>
        </p:txBody>
      </p:sp>
      <p:grpSp>
        <p:nvGrpSpPr>
          <p:cNvPr id="58" name="Group 57">
            <a:extLst>
              <a:ext uri="{FF2B5EF4-FFF2-40B4-BE49-F238E27FC236}">
                <a16:creationId xmlns:a16="http://schemas.microsoft.com/office/drawing/2014/main" id="{175DA254-B6D6-A1AC-6906-3C28DB530E02}"/>
              </a:ext>
            </a:extLst>
          </p:cNvPr>
          <p:cNvGrpSpPr/>
          <p:nvPr/>
        </p:nvGrpSpPr>
        <p:grpSpPr>
          <a:xfrm>
            <a:off x="4206240" y="337905"/>
            <a:ext cx="7793147" cy="4818835"/>
            <a:chOff x="3966623" y="91720"/>
            <a:chExt cx="7793147" cy="4818835"/>
          </a:xfrm>
        </p:grpSpPr>
        <p:pic>
          <p:nvPicPr>
            <p:cNvPr id="48" name="Picture 47" descr="A diagram of a graph&#10;&#10;Description automatically generated">
              <a:extLst>
                <a:ext uri="{FF2B5EF4-FFF2-40B4-BE49-F238E27FC236}">
                  <a16:creationId xmlns:a16="http://schemas.microsoft.com/office/drawing/2014/main" id="{C32F210C-D000-E027-A22B-64D14FFFEC77}"/>
                </a:ext>
              </a:extLst>
            </p:cNvPr>
            <p:cNvPicPr>
              <a:picLocks noChangeAspect="1"/>
            </p:cNvPicPr>
            <p:nvPr/>
          </p:nvPicPr>
          <p:blipFill>
            <a:blip r:embed="rId3"/>
            <a:stretch>
              <a:fillRect/>
            </a:stretch>
          </p:blipFill>
          <p:spPr>
            <a:xfrm>
              <a:off x="7953733" y="91720"/>
              <a:ext cx="3806037" cy="2537358"/>
            </a:xfrm>
            <a:prstGeom prst="rect">
              <a:avLst/>
            </a:prstGeom>
          </p:spPr>
        </p:pic>
        <p:grpSp>
          <p:nvGrpSpPr>
            <p:cNvPr id="57" name="Group 56">
              <a:extLst>
                <a:ext uri="{FF2B5EF4-FFF2-40B4-BE49-F238E27FC236}">
                  <a16:creationId xmlns:a16="http://schemas.microsoft.com/office/drawing/2014/main" id="{4F18070D-381F-3CBB-F8C7-0F02C9B2D80B}"/>
                </a:ext>
              </a:extLst>
            </p:cNvPr>
            <p:cNvGrpSpPr/>
            <p:nvPr/>
          </p:nvGrpSpPr>
          <p:grpSpPr>
            <a:xfrm>
              <a:off x="3966623" y="91720"/>
              <a:ext cx="7690221" cy="4818835"/>
              <a:chOff x="3966623" y="91720"/>
              <a:chExt cx="7690221" cy="4818835"/>
            </a:xfrm>
          </p:grpSpPr>
          <p:pic>
            <p:nvPicPr>
              <p:cNvPr id="46" name="Picture 45">
                <a:extLst>
                  <a:ext uri="{FF2B5EF4-FFF2-40B4-BE49-F238E27FC236}">
                    <a16:creationId xmlns:a16="http://schemas.microsoft.com/office/drawing/2014/main" id="{7CC53D96-0E7A-FC62-9DB2-BFDC79F9DB31}"/>
                  </a:ext>
                </a:extLst>
              </p:cNvPr>
              <p:cNvPicPr>
                <a:picLocks noChangeAspect="1"/>
              </p:cNvPicPr>
              <p:nvPr/>
            </p:nvPicPr>
            <p:blipFill>
              <a:blip r:embed="rId4"/>
              <a:stretch>
                <a:fillRect/>
              </a:stretch>
            </p:blipFill>
            <p:spPr>
              <a:xfrm>
                <a:off x="3966623" y="91720"/>
                <a:ext cx="3806037" cy="2537358"/>
              </a:xfrm>
              <a:prstGeom prst="rect">
                <a:avLst/>
              </a:prstGeom>
            </p:spPr>
          </p:pic>
          <p:sp>
            <p:nvSpPr>
              <p:cNvPr id="49" name="TextBox 48">
                <a:extLst>
                  <a:ext uri="{FF2B5EF4-FFF2-40B4-BE49-F238E27FC236}">
                    <a16:creationId xmlns:a16="http://schemas.microsoft.com/office/drawing/2014/main" id="{CD87517F-9B8E-4B43-EE38-DAF06AE50418}"/>
                  </a:ext>
                </a:extLst>
              </p:cNvPr>
              <p:cNvSpPr txBox="1"/>
              <p:nvPr/>
            </p:nvSpPr>
            <p:spPr>
              <a:xfrm>
                <a:off x="4078835" y="190522"/>
                <a:ext cx="423514" cy="307777"/>
              </a:xfrm>
              <a:prstGeom prst="rect">
                <a:avLst/>
              </a:prstGeom>
              <a:noFill/>
            </p:spPr>
            <p:txBody>
              <a:bodyPr wrap="none" rtlCol="0">
                <a:spAutoFit/>
              </a:bodyPr>
              <a:lstStyle/>
              <a:p>
                <a:r>
                  <a:rPr lang="en-US" sz="1400" dirty="0"/>
                  <a:t>(A)</a:t>
                </a:r>
              </a:p>
            </p:txBody>
          </p:sp>
          <p:sp>
            <p:nvSpPr>
              <p:cNvPr id="50" name="TextBox 49">
                <a:extLst>
                  <a:ext uri="{FF2B5EF4-FFF2-40B4-BE49-F238E27FC236}">
                    <a16:creationId xmlns:a16="http://schemas.microsoft.com/office/drawing/2014/main" id="{722495D5-0A4B-2386-75AE-BEACF040D198}"/>
                  </a:ext>
                </a:extLst>
              </p:cNvPr>
              <p:cNvSpPr txBox="1"/>
              <p:nvPr/>
            </p:nvSpPr>
            <p:spPr>
              <a:xfrm>
                <a:off x="8090684" y="190521"/>
                <a:ext cx="423514" cy="307777"/>
              </a:xfrm>
              <a:prstGeom prst="rect">
                <a:avLst/>
              </a:prstGeom>
              <a:noFill/>
            </p:spPr>
            <p:txBody>
              <a:bodyPr wrap="none" rtlCol="0">
                <a:spAutoFit/>
              </a:bodyPr>
              <a:lstStyle/>
              <a:p>
                <a:r>
                  <a:rPr lang="en-US" sz="1400" dirty="0"/>
                  <a:t>(B)</a:t>
                </a:r>
              </a:p>
            </p:txBody>
          </p:sp>
          <p:pic>
            <p:nvPicPr>
              <p:cNvPr id="52" name="Picture 51" descr="A graph of a bar graph&#10;&#10;Description automatically generated">
                <a:extLst>
                  <a:ext uri="{FF2B5EF4-FFF2-40B4-BE49-F238E27FC236}">
                    <a16:creationId xmlns:a16="http://schemas.microsoft.com/office/drawing/2014/main" id="{4876F0E8-C899-2B55-D511-6BB754D2C1FD}"/>
                  </a:ext>
                </a:extLst>
              </p:cNvPr>
              <p:cNvPicPr>
                <a:picLocks noChangeAspect="1"/>
              </p:cNvPicPr>
              <p:nvPr/>
            </p:nvPicPr>
            <p:blipFill>
              <a:blip r:embed="rId5"/>
              <a:stretch>
                <a:fillRect/>
              </a:stretch>
            </p:blipFill>
            <p:spPr>
              <a:xfrm>
                <a:off x="4088409" y="2770859"/>
                <a:ext cx="3566161" cy="2139696"/>
              </a:xfrm>
              <a:prstGeom prst="rect">
                <a:avLst/>
              </a:prstGeom>
            </p:spPr>
          </p:pic>
          <p:pic>
            <p:nvPicPr>
              <p:cNvPr id="54" name="Picture 53" descr="A graph of a distribution&#10;&#10;Description automatically generated">
                <a:extLst>
                  <a:ext uri="{FF2B5EF4-FFF2-40B4-BE49-F238E27FC236}">
                    <a16:creationId xmlns:a16="http://schemas.microsoft.com/office/drawing/2014/main" id="{8501F3AF-41D2-7003-F671-69A5F8217696}"/>
                  </a:ext>
                </a:extLst>
              </p:cNvPr>
              <p:cNvPicPr>
                <a:picLocks noChangeAspect="1"/>
              </p:cNvPicPr>
              <p:nvPr/>
            </p:nvPicPr>
            <p:blipFill>
              <a:blip r:embed="rId6"/>
              <a:stretch>
                <a:fillRect/>
              </a:stretch>
            </p:blipFill>
            <p:spPr>
              <a:xfrm>
                <a:off x="8090684" y="2770859"/>
                <a:ext cx="3566160" cy="2139696"/>
              </a:xfrm>
              <a:prstGeom prst="rect">
                <a:avLst/>
              </a:prstGeom>
            </p:spPr>
          </p:pic>
          <p:sp>
            <p:nvSpPr>
              <p:cNvPr id="55" name="TextBox 54">
                <a:extLst>
                  <a:ext uri="{FF2B5EF4-FFF2-40B4-BE49-F238E27FC236}">
                    <a16:creationId xmlns:a16="http://schemas.microsoft.com/office/drawing/2014/main" id="{38841A76-9351-0B62-E827-054AD7B84BA8}"/>
                  </a:ext>
                </a:extLst>
              </p:cNvPr>
              <p:cNvSpPr txBox="1"/>
              <p:nvPr/>
            </p:nvSpPr>
            <p:spPr>
              <a:xfrm>
                <a:off x="4053186" y="2775373"/>
                <a:ext cx="433132" cy="307777"/>
              </a:xfrm>
              <a:prstGeom prst="rect">
                <a:avLst/>
              </a:prstGeom>
              <a:noFill/>
            </p:spPr>
            <p:txBody>
              <a:bodyPr wrap="none" rtlCol="0">
                <a:spAutoFit/>
              </a:bodyPr>
              <a:lstStyle/>
              <a:p>
                <a:r>
                  <a:rPr lang="en-US" sz="1400" dirty="0"/>
                  <a:t>(</a:t>
                </a:r>
                <a:r>
                  <a:rPr lang="en-US" altLang="zh-CN" sz="1400" dirty="0"/>
                  <a:t>C</a:t>
                </a:r>
                <a:r>
                  <a:rPr lang="en-US" sz="1400" dirty="0"/>
                  <a:t>)</a:t>
                </a:r>
              </a:p>
            </p:txBody>
          </p:sp>
          <p:sp>
            <p:nvSpPr>
              <p:cNvPr id="56" name="TextBox 55">
                <a:extLst>
                  <a:ext uri="{FF2B5EF4-FFF2-40B4-BE49-F238E27FC236}">
                    <a16:creationId xmlns:a16="http://schemas.microsoft.com/office/drawing/2014/main" id="{0664F5D4-4023-94AA-F055-95C849A4E2F7}"/>
                  </a:ext>
                </a:extLst>
              </p:cNvPr>
              <p:cNvSpPr txBox="1"/>
              <p:nvPr/>
            </p:nvSpPr>
            <p:spPr>
              <a:xfrm>
                <a:off x="8062457" y="2776796"/>
                <a:ext cx="433132" cy="307777"/>
              </a:xfrm>
              <a:prstGeom prst="rect">
                <a:avLst/>
              </a:prstGeom>
              <a:noFill/>
            </p:spPr>
            <p:txBody>
              <a:bodyPr wrap="none" rtlCol="0">
                <a:spAutoFit/>
              </a:bodyPr>
              <a:lstStyle/>
              <a:p>
                <a:r>
                  <a:rPr lang="en-US" sz="1400" dirty="0"/>
                  <a:t>(</a:t>
                </a:r>
                <a:r>
                  <a:rPr lang="en-US" altLang="zh-CN" sz="1400" dirty="0"/>
                  <a:t>D</a:t>
                </a:r>
                <a:r>
                  <a:rPr lang="en-US" sz="1400" dirty="0"/>
                  <a:t>)</a:t>
                </a:r>
              </a:p>
            </p:txBody>
          </p:sp>
        </p:grpSp>
      </p:grpSp>
    </p:spTree>
    <p:extLst>
      <p:ext uri="{BB962C8B-B14F-4D97-AF65-F5344CB8AC3E}">
        <p14:creationId xmlns:p14="http://schemas.microsoft.com/office/powerpoint/2010/main" val="2589669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B133-D877-433C-0A13-6649C5270DE4}"/>
              </a:ext>
            </a:extLst>
          </p:cNvPr>
          <p:cNvSpPr>
            <a:spLocks noGrp="1"/>
          </p:cNvSpPr>
          <p:nvPr>
            <p:ph type="title"/>
          </p:nvPr>
        </p:nvSpPr>
        <p:spPr/>
        <p:txBody>
          <a:bodyPr/>
          <a:lstStyle/>
          <a:p>
            <a:r>
              <a:rPr lang="en-US" altLang="zh-CN" dirty="0"/>
              <a:t>Other</a:t>
            </a:r>
            <a:r>
              <a:rPr lang="zh-CN" altLang="en-US" dirty="0"/>
              <a:t> </a:t>
            </a:r>
            <a:r>
              <a:rPr lang="en-US" altLang="zh-CN" dirty="0"/>
              <a:t>Works Has Done</a:t>
            </a:r>
            <a:endParaRPr lang="en-US" dirty="0"/>
          </a:p>
        </p:txBody>
      </p:sp>
      <p:sp>
        <p:nvSpPr>
          <p:cNvPr id="3" name="Content Placeholder 2">
            <a:extLst>
              <a:ext uri="{FF2B5EF4-FFF2-40B4-BE49-F238E27FC236}">
                <a16:creationId xmlns:a16="http://schemas.microsoft.com/office/drawing/2014/main" id="{61C0D6E2-C124-4038-FD46-9DBE54462E65}"/>
              </a:ext>
            </a:extLst>
          </p:cNvPr>
          <p:cNvSpPr>
            <a:spLocks noGrp="1"/>
          </p:cNvSpPr>
          <p:nvPr>
            <p:ph idx="1"/>
          </p:nvPr>
        </p:nvSpPr>
        <p:spPr/>
        <p:txBody>
          <a:bodyPr/>
          <a:lstStyle/>
          <a:p>
            <a:r>
              <a:rPr lang="en-US" altLang="zh-CN" dirty="0"/>
              <a:t>Predict</a:t>
            </a:r>
            <a:r>
              <a:rPr lang="zh-CN" altLang="en-US" dirty="0"/>
              <a:t> </a:t>
            </a:r>
            <a:r>
              <a:rPr lang="en-US" altLang="zh-CN" dirty="0"/>
              <a:t>disease</a:t>
            </a:r>
            <a:r>
              <a:rPr lang="zh-CN" altLang="en-US" dirty="0"/>
              <a:t> </a:t>
            </a:r>
            <a:r>
              <a:rPr lang="en-US" altLang="zh-CN" dirty="0"/>
              <a:t>incidence</a:t>
            </a:r>
            <a:r>
              <a:rPr lang="zh-CN" altLang="en-US" dirty="0"/>
              <a:t> </a:t>
            </a:r>
            <a:endParaRPr lang="en-US" altLang="zh-CN" dirty="0"/>
          </a:p>
          <a:p>
            <a:r>
              <a:rPr lang="en-US" altLang="zh-CN" dirty="0"/>
              <a:t>Predict</a:t>
            </a:r>
            <a:r>
              <a:rPr lang="zh-CN" altLang="en-US" dirty="0"/>
              <a:t> </a:t>
            </a:r>
            <a:r>
              <a:rPr lang="en-US" altLang="zh-CN" dirty="0"/>
              <a:t>non-human</a:t>
            </a:r>
            <a:r>
              <a:rPr lang="zh-CN" altLang="en-US" dirty="0"/>
              <a:t> </a:t>
            </a:r>
            <a:r>
              <a:rPr lang="en-US" altLang="zh-CN" dirty="0"/>
              <a:t>cases</a:t>
            </a:r>
            <a:r>
              <a:rPr lang="zh-CN" altLang="en-US" dirty="0"/>
              <a:t> </a:t>
            </a:r>
            <a:r>
              <a:rPr lang="en-US" altLang="zh-CN" dirty="0"/>
              <a:t>(birds,</a:t>
            </a:r>
            <a:r>
              <a:rPr lang="zh-CN" altLang="en-US" dirty="0"/>
              <a:t> </a:t>
            </a:r>
            <a:r>
              <a:rPr lang="en-US" altLang="zh-CN" dirty="0"/>
              <a:t>mosquitoes,</a:t>
            </a:r>
            <a:r>
              <a:rPr lang="zh-CN" altLang="en-US" dirty="0"/>
              <a:t> </a:t>
            </a:r>
            <a:r>
              <a:rPr lang="en-US" altLang="zh-CN" dirty="0"/>
              <a:t>horses)</a:t>
            </a:r>
          </a:p>
          <a:p>
            <a:r>
              <a:rPr lang="en-US" altLang="zh-CN" dirty="0"/>
              <a:t>Try</a:t>
            </a:r>
            <a:r>
              <a:rPr lang="zh-CN" altLang="en-US" dirty="0"/>
              <a:t> </a:t>
            </a:r>
            <a:r>
              <a:rPr lang="en-US" altLang="zh-CN" dirty="0"/>
              <a:t>different</a:t>
            </a:r>
            <a:r>
              <a:rPr lang="zh-CN" altLang="en-US" dirty="0"/>
              <a:t> </a:t>
            </a:r>
            <a:r>
              <a:rPr lang="en-US" altLang="zh-CN" dirty="0"/>
              <a:t>environmental</a:t>
            </a:r>
            <a:r>
              <a:rPr lang="zh-CN" altLang="en-US" dirty="0"/>
              <a:t> </a:t>
            </a:r>
            <a:r>
              <a:rPr lang="en-US" altLang="zh-CN" dirty="0"/>
              <a:t>variable</a:t>
            </a:r>
            <a:r>
              <a:rPr lang="zh-CN" altLang="en-US" dirty="0"/>
              <a:t> </a:t>
            </a:r>
            <a:r>
              <a:rPr lang="en-US" altLang="zh-CN" dirty="0"/>
              <a:t>with</a:t>
            </a:r>
            <a:r>
              <a:rPr lang="zh-CN" altLang="en-US" dirty="0"/>
              <a:t> </a:t>
            </a:r>
            <a:r>
              <a:rPr lang="en-US" altLang="zh-CN" dirty="0"/>
              <a:t>past.</a:t>
            </a:r>
          </a:p>
        </p:txBody>
      </p:sp>
    </p:spTree>
    <p:extLst>
      <p:ext uri="{BB962C8B-B14F-4D97-AF65-F5344CB8AC3E}">
        <p14:creationId xmlns:p14="http://schemas.microsoft.com/office/powerpoint/2010/main" val="23467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8E038DF-26DD-AB52-D127-C60B04F4206E}"/>
              </a:ext>
            </a:extLst>
          </p:cNvPr>
          <p:cNvSpPr>
            <a:spLocks noGrp="1"/>
          </p:cNvSpPr>
          <p:nvPr>
            <p:ph type="title"/>
          </p:nvPr>
        </p:nvSpPr>
        <p:spPr>
          <a:xfrm>
            <a:off x="838200" y="401221"/>
            <a:ext cx="10515600" cy="1348065"/>
          </a:xfrm>
        </p:spPr>
        <p:txBody>
          <a:bodyPr>
            <a:normAutofit/>
          </a:bodyPr>
          <a:lstStyle/>
          <a:p>
            <a:r>
              <a:rPr lang="en-US" altLang="zh-CN" sz="6800">
                <a:solidFill>
                  <a:schemeClr val="bg1"/>
                </a:solidFill>
              </a:rPr>
              <a:t>Summary</a:t>
            </a:r>
            <a:endParaRPr lang="en-US" sz="6800">
              <a:solidFill>
                <a:schemeClr val="bg1"/>
              </a:solidFill>
            </a:endParaRPr>
          </a:p>
        </p:txBody>
      </p:sp>
      <p:sp>
        <p:nvSpPr>
          <p:cNvPr id="5" name="TextBox 4">
            <a:extLst>
              <a:ext uri="{FF2B5EF4-FFF2-40B4-BE49-F238E27FC236}">
                <a16:creationId xmlns:a16="http://schemas.microsoft.com/office/drawing/2014/main" id="{4A62217B-C407-2AE2-B797-9418CDE69100}"/>
              </a:ext>
            </a:extLst>
          </p:cNvPr>
          <p:cNvSpPr txBox="1"/>
          <p:nvPr/>
        </p:nvSpPr>
        <p:spPr>
          <a:xfrm>
            <a:off x="620111" y="2623472"/>
            <a:ext cx="9911254"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Challenges in WNV Modeling:</a:t>
            </a:r>
          </a:p>
          <a:p>
            <a:pPr marL="742950" lvl="1" indent="-285750">
              <a:buFont typeface="Arial" panose="020B0604020202020204" pitchFamily="34" charset="0"/>
              <a:buChar char="•"/>
            </a:pPr>
            <a:r>
              <a:rPr lang="en-US" sz="1600" dirty="0"/>
              <a:t>Inconsistent data collection across regions</a:t>
            </a:r>
            <a:r>
              <a:rPr lang="en-US" altLang="zh-CN" sz="1600" dirty="0"/>
              <a:t>.</a:t>
            </a:r>
          </a:p>
          <a:p>
            <a:pPr marL="742950" lvl="1" indent="-285750">
              <a:buFont typeface="Arial" panose="020B0604020202020204" pitchFamily="34" charset="0"/>
              <a:buChar char="•"/>
            </a:pPr>
            <a:r>
              <a:rPr lang="en-US" sz="1600" dirty="0"/>
              <a:t>Significant class imbalance leading to skewed models favoring zero-case predictions.</a:t>
            </a:r>
          </a:p>
          <a:p>
            <a:pPr lvl="1"/>
            <a:endParaRPr lang="en-US" sz="1600" dirty="0"/>
          </a:p>
          <a:p>
            <a:pPr marL="285750" indent="-285750">
              <a:buFont typeface="Arial" panose="020B0604020202020204" pitchFamily="34" charset="0"/>
              <a:buChar char="•"/>
            </a:pPr>
            <a:r>
              <a:rPr lang="en-US" sz="2000" dirty="0"/>
              <a:t>Strategic Adjustments:</a:t>
            </a:r>
          </a:p>
          <a:p>
            <a:pPr marL="742950" lvl="1" indent="-285750">
              <a:buFont typeface="Arial" panose="020B0604020202020204" pitchFamily="34" charset="0"/>
              <a:buChar char="•"/>
            </a:pPr>
            <a:r>
              <a:rPr lang="en-US" sz="1600" dirty="0"/>
              <a:t>Implemented subsampling techniques to address class imbalance.</a:t>
            </a:r>
          </a:p>
          <a:p>
            <a:pPr marL="742950" lvl="1" indent="-285750">
              <a:buFont typeface="Arial" panose="020B0604020202020204" pitchFamily="34" charset="0"/>
              <a:buChar char="•"/>
            </a:pPr>
            <a:r>
              <a:rPr lang="en-US" sz="1600" dirty="0"/>
              <a:t>Shifted focus to binary classification for more reliable predictions.	</a:t>
            </a:r>
          </a:p>
          <a:p>
            <a:pPr marL="742950" lvl="1" indent="-285750">
              <a:buFont typeface="Arial" panose="020B0604020202020204" pitchFamily="34" charset="0"/>
              <a:buChar char="•"/>
            </a:pPr>
            <a:r>
              <a:rPr lang="en-US" sz="1600" dirty="0"/>
              <a:t>Focus on States with Robust Reporting:</a:t>
            </a:r>
            <a:r>
              <a:rPr lang="zh-CN" altLang="en-US" sz="1600" dirty="0"/>
              <a:t> </a:t>
            </a:r>
            <a:r>
              <a:rPr lang="en-US" sz="1600" dirty="0"/>
              <a:t>New York, California, Illinois</a:t>
            </a:r>
            <a:r>
              <a:rPr lang="zh-CN" altLang="en-US" sz="1600" dirty="0"/>
              <a:t> </a:t>
            </a:r>
            <a:r>
              <a:rPr lang="en-US" altLang="zh-CN" sz="1600" dirty="0"/>
              <a:t>and</a:t>
            </a:r>
            <a:r>
              <a:rPr lang="zh-CN" altLang="en-US" sz="1600" dirty="0"/>
              <a:t> </a:t>
            </a:r>
            <a:r>
              <a:rPr lang="en-US" altLang="zh-CN" sz="1600" dirty="0"/>
              <a:t>Michigan.</a:t>
            </a:r>
          </a:p>
          <a:p>
            <a:pPr lvl="1">
              <a:buFont typeface="Arial" panose="020B0604020202020204" pitchFamily="34" charset="0"/>
              <a:buChar char="•"/>
            </a:pPr>
            <a:endParaRPr lang="en-US" sz="1600" dirty="0"/>
          </a:p>
          <a:p>
            <a:pPr marL="285750" indent="-285750">
              <a:buFont typeface="Arial" panose="020B0604020202020204" pitchFamily="34" charset="0"/>
              <a:buChar char="•"/>
            </a:pPr>
            <a:r>
              <a:rPr lang="en-US" sz="2000" dirty="0"/>
              <a:t>Enhanced Model Performance:</a:t>
            </a:r>
          </a:p>
          <a:p>
            <a:pPr marL="742950" lvl="1" indent="-285750">
              <a:buFont typeface="Arial" panose="020B0604020202020204" pitchFamily="34" charset="0"/>
              <a:buChar char="•"/>
            </a:pPr>
            <a:r>
              <a:rPr lang="en-US" sz="1600" dirty="0"/>
              <a:t>Binary classification demonstrated greater effectiveness than numerical case predictions.</a:t>
            </a:r>
          </a:p>
          <a:p>
            <a:pPr marL="742950" lvl="1" indent="-285750">
              <a:buFont typeface="Arial" panose="020B0604020202020204" pitchFamily="34" charset="0"/>
              <a:buChar char="•"/>
            </a:pPr>
            <a:r>
              <a:rPr lang="en-US" sz="1600" dirty="0"/>
              <a:t>Improved model accuracy with detailed monthly data analysis, particularly in California.</a:t>
            </a:r>
          </a:p>
          <a:p>
            <a:endParaRPr lang="en-US" sz="1600" dirty="0"/>
          </a:p>
        </p:txBody>
      </p:sp>
    </p:spTree>
    <p:extLst>
      <p:ext uri="{BB962C8B-B14F-4D97-AF65-F5344CB8AC3E}">
        <p14:creationId xmlns:p14="http://schemas.microsoft.com/office/powerpoint/2010/main" val="37139158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091F141-919F-8E80-070F-E2FC68C0304A}"/>
              </a:ext>
            </a:extLst>
          </p:cNvPr>
          <p:cNvSpPr txBox="1"/>
          <p:nvPr/>
        </p:nvSpPr>
        <p:spPr>
          <a:xfrm>
            <a:off x="630936" y="640080"/>
            <a:ext cx="4818888" cy="1481328"/>
          </a:xfrm>
          <a:prstGeom prst="rect">
            <a:avLst/>
          </a:prstGeom>
        </p:spPr>
        <p:txBody>
          <a:bodyPr vert="horz" lIns="91440" tIns="45720" rIns="91440" bIns="45720" rtlCol="0" anchor="b">
            <a:normAutofit/>
          </a:bodyPr>
          <a:lstStyle/>
          <a:p>
            <a:pPr>
              <a:spcBef>
                <a:spcPct val="0"/>
              </a:spcBef>
              <a:spcAft>
                <a:spcPts val="600"/>
              </a:spcAft>
            </a:pPr>
            <a:r>
              <a:rPr lang="en-US" altLang="zh-CN" sz="5600" dirty="0">
                <a:latin typeface="+mj-lt"/>
                <a:ea typeface="+mj-ea"/>
                <a:cs typeface="+mj-cs"/>
              </a:rPr>
              <a:t>Future Plans</a:t>
            </a:r>
            <a:endParaRPr lang="en-US" sz="5600" dirty="0">
              <a:latin typeface="+mj-lt"/>
              <a:ea typeface="+mj-ea"/>
              <a:cs typeface="+mj-cs"/>
            </a:endParaRPr>
          </a:p>
        </p:txBody>
      </p:sp>
      <p:sp>
        <p:nvSpPr>
          <p:cNvPr id="4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AAD66"/>
          </a:solidFill>
          <a:ln w="38100" cap="rnd">
            <a:solidFill>
              <a:srgbClr val="DAAD6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01A454-84A3-B6AF-70D4-C2806098C9C9}"/>
              </a:ext>
            </a:extLst>
          </p:cNvPr>
          <p:cNvSpPr txBox="1"/>
          <p:nvPr/>
        </p:nvSpPr>
        <p:spPr>
          <a:xfrm>
            <a:off x="630936" y="2660904"/>
            <a:ext cx="4818888" cy="3547872"/>
          </a:xfrm>
          <a:prstGeom prst="rect">
            <a:avLst/>
          </a:prstGeom>
        </p:spPr>
        <p:txBody>
          <a:bodyPr vert="horz" lIns="91440" tIns="45720" rIns="91440" bIns="45720" rtlCol="0" anchor="t">
            <a:normAutofit fontScale="92500" lnSpcReduction="20000"/>
          </a:bodyPr>
          <a:lstStyle/>
          <a:p>
            <a:pPr marL="571500" indent="-285750">
              <a:lnSpc>
                <a:spcPct val="110000"/>
              </a:lnSpc>
              <a:spcAft>
                <a:spcPts val="600"/>
              </a:spcAft>
              <a:buFont typeface="Arial" panose="020B0604020202020204" pitchFamily="34" charset="0"/>
              <a:buChar char="•"/>
            </a:pPr>
            <a:r>
              <a:rPr lang="en-US" altLang="zh-CN" dirty="0"/>
              <a:t>Prompt engineering</a:t>
            </a:r>
            <a:r>
              <a:rPr lang="zh-CN" altLang="en-US" dirty="0"/>
              <a:t> </a:t>
            </a:r>
            <a:r>
              <a:rPr lang="en-US" altLang="zh-CN" dirty="0"/>
              <a:t>using</a:t>
            </a:r>
            <a:r>
              <a:rPr lang="zh-CN" altLang="en-US" dirty="0"/>
              <a:t> </a:t>
            </a:r>
            <a:r>
              <a:rPr lang="en-US" altLang="zh-CN" dirty="0"/>
              <a:t>LLM</a:t>
            </a:r>
            <a:r>
              <a:rPr lang="zh-CN" altLang="en-US" dirty="0"/>
              <a:t> </a:t>
            </a:r>
            <a:r>
              <a:rPr lang="en-US" altLang="zh-CN" dirty="0"/>
              <a:t>(Llama</a:t>
            </a:r>
            <a:r>
              <a:rPr lang="zh-CN" altLang="en-US" dirty="0"/>
              <a:t> </a:t>
            </a:r>
            <a:r>
              <a:rPr lang="en-US" altLang="zh-CN" dirty="0"/>
              <a:t>2</a:t>
            </a:r>
            <a:r>
              <a:rPr lang="zh-CN" altLang="en-US" dirty="0"/>
              <a:t> </a:t>
            </a:r>
            <a:r>
              <a:rPr lang="en-US" altLang="zh-CN" dirty="0"/>
              <a:t>or</a:t>
            </a:r>
            <a:r>
              <a:rPr lang="zh-CN" altLang="en-US" dirty="0"/>
              <a:t> </a:t>
            </a:r>
            <a:r>
              <a:rPr lang="en-US" altLang="zh-CN" dirty="0" err="1"/>
              <a:t>gemma</a:t>
            </a:r>
            <a:r>
              <a:rPr lang="en-US" altLang="zh-CN" dirty="0"/>
              <a:t>)</a:t>
            </a:r>
            <a:r>
              <a:rPr lang="zh-CN" altLang="en-US" dirty="0"/>
              <a:t> </a:t>
            </a:r>
            <a:r>
              <a:rPr lang="en-US" altLang="zh-CN" dirty="0"/>
              <a:t>to</a:t>
            </a:r>
            <a:r>
              <a:rPr lang="zh-CN" altLang="en-US" dirty="0"/>
              <a:t> </a:t>
            </a:r>
            <a:r>
              <a:rPr lang="en-US" altLang="zh-CN" dirty="0"/>
              <a:t>extract</a:t>
            </a:r>
            <a:r>
              <a:rPr lang="zh-CN" altLang="en-US" dirty="0"/>
              <a:t> </a:t>
            </a:r>
            <a:r>
              <a:rPr lang="en-US" altLang="zh-CN" dirty="0"/>
              <a:t>total</a:t>
            </a:r>
            <a:r>
              <a:rPr lang="zh-CN" altLang="en-US" dirty="0"/>
              <a:t> </a:t>
            </a:r>
            <a:r>
              <a:rPr lang="en-US" altLang="zh-CN" dirty="0"/>
              <a:t>human</a:t>
            </a:r>
            <a:r>
              <a:rPr lang="zh-CN" altLang="en-US" dirty="0"/>
              <a:t> </a:t>
            </a:r>
            <a:r>
              <a:rPr lang="en-US" altLang="zh-CN" dirty="0"/>
              <a:t>disease</a:t>
            </a:r>
            <a:r>
              <a:rPr lang="zh-CN" altLang="en-US" dirty="0"/>
              <a:t> </a:t>
            </a:r>
            <a:r>
              <a:rPr lang="en-US" altLang="zh-CN" dirty="0"/>
              <a:t>(WNND</a:t>
            </a:r>
            <a:r>
              <a:rPr lang="zh-CN" altLang="en-US" dirty="0"/>
              <a:t> </a:t>
            </a:r>
            <a:r>
              <a:rPr lang="en-US" altLang="zh-CN" dirty="0"/>
              <a:t>+</a:t>
            </a:r>
            <a:r>
              <a:rPr lang="zh-CN" altLang="en-US" dirty="0"/>
              <a:t> </a:t>
            </a:r>
            <a:r>
              <a:rPr lang="en-US" altLang="zh-CN" dirty="0"/>
              <a:t>WNF</a:t>
            </a:r>
            <a:r>
              <a:rPr lang="zh-CN" altLang="en-US" dirty="0"/>
              <a:t> </a:t>
            </a:r>
            <a:r>
              <a:rPr lang="en-US" altLang="zh-CN" dirty="0"/>
              <a:t>+</a:t>
            </a:r>
            <a:r>
              <a:rPr lang="zh-CN" altLang="en-US" dirty="0"/>
              <a:t> </a:t>
            </a:r>
            <a:r>
              <a:rPr lang="en-US" altLang="zh-CN" dirty="0"/>
              <a:t>blood</a:t>
            </a:r>
            <a:r>
              <a:rPr lang="zh-CN" altLang="en-US" dirty="0"/>
              <a:t> </a:t>
            </a:r>
            <a:r>
              <a:rPr lang="en-US" altLang="zh-CN" dirty="0"/>
              <a:t>donation)</a:t>
            </a:r>
            <a:r>
              <a:rPr lang="zh-CN" altLang="en-US" dirty="0"/>
              <a:t> </a:t>
            </a:r>
            <a:r>
              <a:rPr lang="en-US" altLang="zh-CN" dirty="0"/>
              <a:t>from</a:t>
            </a:r>
            <a:r>
              <a:rPr lang="zh-CN" altLang="en-US" dirty="0"/>
              <a:t> </a:t>
            </a:r>
            <a:r>
              <a:rPr lang="en-US" altLang="zh-CN" dirty="0"/>
              <a:t>the</a:t>
            </a:r>
            <a:r>
              <a:rPr lang="zh-CN" altLang="en-US" dirty="0"/>
              <a:t> </a:t>
            </a:r>
            <a:r>
              <a:rPr lang="en-US" altLang="zh-CN" dirty="0"/>
              <a:t>California</a:t>
            </a:r>
            <a:r>
              <a:rPr lang="zh-CN" altLang="en-US" dirty="0"/>
              <a:t> </a:t>
            </a:r>
            <a:r>
              <a:rPr lang="en-US" altLang="zh-CN" dirty="0"/>
              <a:t>Weekly</a:t>
            </a:r>
            <a:r>
              <a:rPr lang="zh-CN" altLang="en-US" dirty="0"/>
              <a:t> </a:t>
            </a:r>
            <a:r>
              <a:rPr lang="en-US" altLang="zh-CN" dirty="0"/>
              <a:t>dataset</a:t>
            </a:r>
            <a:r>
              <a:rPr lang="zh-CN" altLang="en-US" dirty="0"/>
              <a:t> </a:t>
            </a:r>
            <a:r>
              <a:rPr lang="en-US" altLang="zh-CN" dirty="0"/>
              <a:t>from</a:t>
            </a:r>
            <a:r>
              <a:rPr lang="zh-CN" altLang="en-US" dirty="0"/>
              <a:t> </a:t>
            </a:r>
            <a:r>
              <a:rPr lang="en-US" altLang="zh-CN" dirty="0"/>
              <a:t>2004</a:t>
            </a:r>
            <a:r>
              <a:rPr lang="zh-CN" altLang="en-US" dirty="0"/>
              <a:t> </a:t>
            </a:r>
            <a:r>
              <a:rPr lang="en-US" altLang="zh-CN" dirty="0"/>
              <a:t>to</a:t>
            </a:r>
            <a:r>
              <a:rPr lang="zh-CN" altLang="en-US" dirty="0"/>
              <a:t> </a:t>
            </a:r>
            <a:r>
              <a:rPr lang="en-US" altLang="zh-CN" dirty="0"/>
              <a:t>2023,</a:t>
            </a:r>
            <a:r>
              <a:rPr lang="zh-CN" altLang="en-US" dirty="0"/>
              <a:t> </a:t>
            </a:r>
            <a:r>
              <a:rPr lang="en-US" altLang="zh-CN" dirty="0"/>
              <a:t>total</a:t>
            </a:r>
            <a:r>
              <a:rPr lang="zh-CN" altLang="en-US" dirty="0"/>
              <a:t> </a:t>
            </a:r>
            <a:r>
              <a:rPr lang="en-US" altLang="zh-CN" dirty="0"/>
              <a:t>766</a:t>
            </a:r>
            <a:r>
              <a:rPr lang="zh-CN" altLang="en-US" dirty="0"/>
              <a:t> </a:t>
            </a:r>
            <a:r>
              <a:rPr lang="en-US" altLang="zh-CN" dirty="0"/>
              <a:t>PDF</a:t>
            </a:r>
            <a:r>
              <a:rPr lang="zh-CN" altLang="en-US" dirty="0"/>
              <a:t> </a:t>
            </a:r>
            <a:r>
              <a:rPr lang="en-US" altLang="zh-CN" dirty="0"/>
              <a:t>files.</a:t>
            </a:r>
          </a:p>
          <a:p>
            <a:pPr marL="514350" indent="-228600">
              <a:lnSpc>
                <a:spcPct val="110000"/>
              </a:lnSpc>
              <a:spcAft>
                <a:spcPts val="600"/>
              </a:spcAft>
              <a:buFont typeface="Arial" panose="020B0604020202020204" pitchFamily="34" charset="0"/>
              <a:buChar char="•"/>
            </a:pPr>
            <a:r>
              <a:rPr lang="en-US" altLang="zh-CN" dirty="0"/>
              <a:t>Working</a:t>
            </a:r>
            <a:r>
              <a:rPr lang="zh-CN" altLang="en-US" dirty="0"/>
              <a:t> </a:t>
            </a:r>
            <a:r>
              <a:rPr lang="en-US" altLang="zh-CN" dirty="0"/>
              <a:t>on</a:t>
            </a:r>
            <a:r>
              <a:rPr lang="zh-CN" altLang="en-US" dirty="0"/>
              <a:t> </a:t>
            </a:r>
            <a:r>
              <a:rPr lang="en-US" altLang="zh-CN" dirty="0"/>
              <a:t>modeling</a:t>
            </a:r>
            <a:r>
              <a:rPr lang="zh-CN" altLang="en-US" dirty="0"/>
              <a:t> </a:t>
            </a:r>
            <a:r>
              <a:rPr lang="en-US" altLang="zh-CN" dirty="0"/>
              <a:t>the</a:t>
            </a:r>
            <a:r>
              <a:rPr lang="zh-CN" altLang="en-US" dirty="0"/>
              <a:t> </a:t>
            </a:r>
            <a:r>
              <a:rPr lang="en-US" altLang="zh-CN" dirty="0"/>
              <a:t>new</a:t>
            </a:r>
            <a:r>
              <a:rPr lang="zh-CN" altLang="en-US" dirty="0"/>
              <a:t> </a:t>
            </a:r>
            <a:r>
              <a:rPr lang="en-US" altLang="zh-CN" dirty="0"/>
              <a:t>California</a:t>
            </a:r>
            <a:r>
              <a:rPr lang="zh-CN" altLang="en-US" dirty="0"/>
              <a:t> </a:t>
            </a:r>
            <a:r>
              <a:rPr lang="en-US" altLang="zh-CN" dirty="0"/>
              <a:t>Dataset</a:t>
            </a:r>
          </a:p>
          <a:p>
            <a:pPr marL="514350" indent="-228600">
              <a:lnSpc>
                <a:spcPct val="110000"/>
              </a:lnSpc>
              <a:spcAft>
                <a:spcPts val="600"/>
              </a:spcAft>
              <a:buFont typeface="Arial" panose="020B0604020202020204" pitchFamily="34" charset="0"/>
              <a:buChar char="•"/>
            </a:pPr>
            <a:r>
              <a:rPr lang="en-US" altLang="zh-CN" dirty="0"/>
              <a:t>Try</a:t>
            </a:r>
            <a:r>
              <a:rPr lang="zh-CN" altLang="en-US" dirty="0"/>
              <a:t> </a:t>
            </a:r>
            <a:r>
              <a:rPr lang="en-US" altLang="zh-CN" dirty="0"/>
              <a:t>new</a:t>
            </a:r>
            <a:r>
              <a:rPr lang="zh-CN" altLang="en-US" dirty="0"/>
              <a:t> </a:t>
            </a:r>
            <a:r>
              <a:rPr lang="en-US" altLang="zh-CN" dirty="0"/>
              <a:t>prediction</a:t>
            </a:r>
            <a:r>
              <a:rPr lang="zh-CN" altLang="en-US" dirty="0"/>
              <a:t> </a:t>
            </a:r>
            <a:r>
              <a:rPr lang="en-US" altLang="zh-CN" dirty="0"/>
              <a:t>such</a:t>
            </a:r>
            <a:r>
              <a:rPr lang="zh-CN" altLang="en-US" dirty="0"/>
              <a:t> </a:t>
            </a:r>
            <a:r>
              <a:rPr lang="en-US" altLang="zh-CN" dirty="0"/>
              <a:t>as</a:t>
            </a:r>
            <a:r>
              <a:rPr lang="zh-CN" altLang="en-US" dirty="0"/>
              <a:t> </a:t>
            </a:r>
            <a:r>
              <a:rPr lang="en-US" altLang="zh-CN" dirty="0"/>
              <a:t>risk</a:t>
            </a:r>
            <a:r>
              <a:rPr lang="zh-CN" altLang="en-US" dirty="0"/>
              <a:t> </a:t>
            </a:r>
            <a:r>
              <a:rPr lang="en-US" altLang="zh-CN" dirty="0"/>
              <a:t>level,</a:t>
            </a:r>
            <a:r>
              <a:rPr lang="zh-CN" altLang="en-US" dirty="0"/>
              <a:t> </a:t>
            </a:r>
            <a:r>
              <a:rPr lang="en-US" altLang="zh-CN" dirty="0"/>
              <a:t>predict</a:t>
            </a:r>
            <a:r>
              <a:rPr lang="zh-CN" altLang="en-US" dirty="0"/>
              <a:t> </a:t>
            </a:r>
            <a:r>
              <a:rPr lang="en-US" altLang="zh-CN" dirty="0"/>
              <a:t>worse</a:t>
            </a:r>
            <a:r>
              <a:rPr lang="zh-CN" altLang="en-US" dirty="0"/>
              <a:t> </a:t>
            </a:r>
            <a:r>
              <a:rPr lang="en-US" altLang="zh-CN" dirty="0"/>
              <a:t>or</a:t>
            </a:r>
            <a:r>
              <a:rPr lang="zh-CN" altLang="en-US" dirty="0"/>
              <a:t> </a:t>
            </a:r>
            <a:r>
              <a:rPr lang="en-US" altLang="zh-CN" dirty="0"/>
              <a:t>better</a:t>
            </a:r>
            <a:r>
              <a:rPr lang="zh-CN" altLang="en-US" dirty="0"/>
              <a:t> </a:t>
            </a:r>
            <a:r>
              <a:rPr lang="en-US" altLang="zh-CN" dirty="0"/>
              <a:t>for</a:t>
            </a:r>
            <a:r>
              <a:rPr lang="zh-CN" altLang="en-US" dirty="0"/>
              <a:t> </a:t>
            </a:r>
            <a:r>
              <a:rPr lang="en-US" altLang="zh-CN" dirty="0"/>
              <a:t>the</a:t>
            </a:r>
            <a:r>
              <a:rPr lang="zh-CN" altLang="en-US" dirty="0"/>
              <a:t> </a:t>
            </a:r>
            <a:r>
              <a:rPr lang="en-US" altLang="zh-CN" dirty="0"/>
              <a:t>new</a:t>
            </a:r>
            <a:r>
              <a:rPr lang="zh-CN" altLang="en-US" dirty="0"/>
              <a:t> </a:t>
            </a:r>
            <a:r>
              <a:rPr lang="en-US" altLang="zh-CN" dirty="0"/>
              <a:t>month.</a:t>
            </a:r>
          </a:p>
          <a:p>
            <a:pPr marL="514350" indent="-228600">
              <a:lnSpc>
                <a:spcPct val="110000"/>
              </a:lnSpc>
              <a:spcAft>
                <a:spcPts val="600"/>
              </a:spcAft>
              <a:buFont typeface="Arial" panose="020B0604020202020204" pitchFamily="34" charset="0"/>
              <a:buChar char="•"/>
            </a:pPr>
            <a:r>
              <a:rPr lang="en-US" altLang="zh-CN" dirty="0"/>
              <a:t>Figuring</a:t>
            </a:r>
            <a:r>
              <a:rPr lang="zh-CN" altLang="en-US" dirty="0"/>
              <a:t> </a:t>
            </a:r>
            <a:r>
              <a:rPr lang="en-US" altLang="zh-CN" dirty="0"/>
              <a:t>out</a:t>
            </a:r>
            <a:r>
              <a:rPr lang="zh-CN" altLang="en-US" dirty="0"/>
              <a:t> </a:t>
            </a:r>
            <a:r>
              <a:rPr lang="en-US" altLang="zh-CN" dirty="0"/>
              <a:t>the</a:t>
            </a:r>
            <a:r>
              <a:rPr lang="zh-CN" altLang="en-US" dirty="0"/>
              <a:t> </a:t>
            </a:r>
            <a:r>
              <a:rPr lang="en-US" altLang="zh-CN" dirty="0"/>
              <a:t>best</a:t>
            </a:r>
            <a:r>
              <a:rPr lang="zh-CN" altLang="en-US" dirty="0"/>
              <a:t> </a:t>
            </a:r>
            <a:r>
              <a:rPr lang="en-US" altLang="zh-CN" dirty="0"/>
              <a:t>way</a:t>
            </a:r>
            <a:r>
              <a:rPr lang="zh-CN" altLang="en-US" dirty="0"/>
              <a:t> </a:t>
            </a:r>
            <a:r>
              <a:rPr lang="en-US" altLang="zh-CN" dirty="0"/>
              <a:t>to</a:t>
            </a:r>
            <a:r>
              <a:rPr lang="zh-CN" altLang="en-US" dirty="0"/>
              <a:t> </a:t>
            </a:r>
            <a:r>
              <a:rPr lang="en-US" altLang="zh-CN" dirty="0"/>
              <a:t>handle</a:t>
            </a:r>
            <a:r>
              <a:rPr lang="zh-CN" altLang="en-US" dirty="0"/>
              <a:t> </a:t>
            </a:r>
            <a:r>
              <a:rPr lang="en-US" altLang="zh-CN" dirty="0"/>
              <a:t>the results we had for both national and state models.</a:t>
            </a:r>
            <a:r>
              <a:rPr lang="zh-CN" altLang="en-US" dirty="0"/>
              <a:t> </a:t>
            </a:r>
            <a:r>
              <a:rPr lang="en-US" altLang="zh-CN" dirty="0"/>
              <a:t>In</a:t>
            </a:r>
            <a:r>
              <a:rPr lang="zh-CN" altLang="en-US" dirty="0"/>
              <a:t> </a:t>
            </a:r>
            <a:r>
              <a:rPr lang="en-US" altLang="zh-CN" dirty="0"/>
              <a:t>a</a:t>
            </a:r>
            <a:r>
              <a:rPr lang="zh-CN" altLang="en-US" dirty="0"/>
              <a:t> </a:t>
            </a:r>
            <a:r>
              <a:rPr lang="en-US" altLang="zh-CN" dirty="0"/>
              <a:t>literature</a:t>
            </a:r>
            <a:r>
              <a:rPr lang="zh-CN" altLang="en-US" dirty="0"/>
              <a:t> </a:t>
            </a:r>
            <a:r>
              <a:rPr lang="en-US" altLang="zh-CN" dirty="0"/>
              <a:t>publication</a:t>
            </a:r>
            <a:r>
              <a:rPr lang="zh-CN" altLang="en-US" dirty="0"/>
              <a:t> </a:t>
            </a:r>
            <a:r>
              <a:rPr lang="en-US" altLang="zh-CN" dirty="0"/>
              <a:t>or</a:t>
            </a:r>
            <a:r>
              <a:rPr lang="zh-CN" altLang="en-US" dirty="0"/>
              <a:t> </a:t>
            </a:r>
            <a:r>
              <a:rPr lang="en-US" altLang="zh-CN" dirty="0"/>
              <a:t>project</a:t>
            </a:r>
            <a:r>
              <a:rPr lang="zh-CN" altLang="en-US" dirty="0"/>
              <a:t> </a:t>
            </a:r>
            <a:r>
              <a:rPr lang="en-US" altLang="zh-CN" dirty="0"/>
              <a:t>report</a:t>
            </a:r>
            <a:r>
              <a:rPr lang="zh-CN" altLang="en-US" dirty="0"/>
              <a:t> </a:t>
            </a:r>
            <a:r>
              <a:rPr lang="en-US" altLang="zh-CN" dirty="0"/>
              <a:t>for</a:t>
            </a:r>
            <a:r>
              <a:rPr lang="zh-CN" altLang="en-US" dirty="0"/>
              <a:t> </a:t>
            </a:r>
            <a:r>
              <a:rPr lang="en-US" altLang="zh-CN" dirty="0"/>
              <a:t>USDA</a:t>
            </a:r>
            <a:r>
              <a:rPr lang="zh-CN" altLang="en-US" dirty="0"/>
              <a:t> </a:t>
            </a:r>
            <a:r>
              <a:rPr lang="en-US" altLang="zh-CN" dirty="0"/>
              <a:t>collaborators.</a:t>
            </a:r>
            <a:endParaRPr lang="en-US" dirty="0"/>
          </a:p>
        </p:txBody>
      </p:sp>
      <mc:AlternateContent xmlns:mc="http://schemas.openxmlformats.org/markup-compatibility/2006" xmlns:p14="http://schemas.microsoft.com/office/powerpoint/2010/main">
        <mc:Choice Requires="p14">
          <p:contentPart p14:bwMode="auto" r:id="rId3">
            <p14:nvContentPartPr>
              <p14:cNvPr id="44" name="Ink 4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44" name="Ink 4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3" name="Picture 2" descr="A hand holding a mosquito&#10;&#10;Description automatically generated">
            <a:extLst>
              <a:ext uri="{FF2B5EF4-FFF2-40B4-BE49-F238E27FC236}">
                <a16:creationId xmlns:a16="http://schemas.microsoft.com/office/drawing/2014/main" id="{CAB77CFB-2CA8-6670-DF82-E82EC18BCF79}"/>
              </a:ext>
            </a:extLst>
          </p:cNvPr>
          <p:cNvPicPr>
            <a:picLocks noChangeAspect="1"/>
          </p:cNvPicPr>
          <p:nvPr/>
        </p:nvPicPr>
        <p:blipFill rotWithShape="1">
          <a:blip r:embed="rId5"/>
          <a:srcRect t="302"/>
          <a:stretch/>
        </p:blipFill>
        <p:spPr>
          <a:xfrm>
            <a:off x="6099048" y="707758"/>
            <a:ext cx="5458968" cy="5442483"/>
          </a:xfrm>
          <a:prstGeom prst="rect">
            <a:avLst/>
          </a:prstGeom>
        </p:spPr>
      </p:pic>
    </p:spTree>
    <p:extLst>
      <p:ext uri="{BB962C8B-B14F-4D97-AF65-F5344CB8AC3E}">
        <p14:creationId xmlns:p14="http://schemas.microsoft.com/office/powerpoint/2010/main" val="4043539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8" name="Rectangle 3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449DE3-EFE2-BBEF-05A8-21BB21ED89D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altLang="zh-CN" sz="5800"/>
              <a:t>Project Timeline</a:t>
            </a:r>
            <a:endParaRPr lang="en-US" sz="5800"/>
          </a:p>
        </p:txBody>
      </p:sp>
      <p:sp>
        <p:nvSpPr>
          <p:cNvPr id="3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FFEA0E"/>
          </a:solidFill>
          <a:ln w="38100" cap="rnd">
            <a:solidFill>
              <a:srgbClr val="FFEA0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6.png" descr="A calendar with multiple colors and numbers&#10;&#10;Description automatically generated with medium confidence">
            <a:extLst>
              <a:ext uri="{FF2B5EF4-FFF2-40B4-BE49-F238E27FC236}">
                <a16:creationId xmlns:a16="http://schemas.microsoft.com/office/drawing/2014/main" id="{756A5357-5732-28CD-0CE9-73DEE0282FDF}"/>
              </a:ext>
            </a:extLst>
          </p:cNvPr>
          <p:cNvPicPr/>
          <p:nvPr/>
        </p:nvPicPr>
        <p:blipFill>
          <a:blip r:embed="rId2"/>
          <a:stretch>
            <a:fillRect/>
          </a:stretch>
        </p:blipFill>
        <p:spPr>
          <a:xfrm>
            <a:off x="3593571" y="786812"/>
            <a:ext cx="8440774" cy="5377130"/>
          </a:xfrm>
          <a:prstGeom prst="rect">
            <a:avLst/>
          </a:prstGeom>
        </p:spPr>
      </p:pic>
    </p:spTree>
    <p:extLst>
      <p:ext uri="{BB962C8B-B14F-4D97-AF65-F5344CB8AC3E}">
        <p14:creationId xmlns:p14="http://schemas.microsoft.com/office/powerpoint/2010/main" val="2273624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bee giving a thumbs up&#10;&#10;Description automatically generated">
            <a:extLst>
              <a:ext uri="{FF2B5EF4-FFF2-40B4-BE49-F238E27FC236}">
                <a16:creationId xmlns:a16="http://schemas.microsoft.com/office/drawing/2014/main" id="{653E4B28-02CA-2C01-AD58-8AB47E1522F6}"/>
              </a:ext>
            </a:extLst>
          </p:cNvPr>
          <p:cNvPicPr>
            <a:picLocks noChangeAspect="1"/>
          </p:cNvPicPr>
          <p:nvPr/>
        </p:nvPicPr>
        <p:blipFill>
          <a:blip r:embed="rId3"/>
          <a:stretch>
            <a:fillRect/>
          </a:stretch>
        </p:blipFill>
        <p:spPr>
          <a:xfrm>
            <a:off x="1403276" y="1323039"/>
            <a:ext cx="3980031" cy="3980031"/>
          </a:xfrm>
          <a:prstGeom prst="rect">
            <a:avLst/>
          </a:prstGeom>
        </p:spPr>
      </p:pic>
      <p:pic>
        <p:nvPicPr>
          <p:cNvPr id="11" name="Picture 10" descr="A cartoon bee with a nose and wings&#10;&#10;Description automatically generated">
            <a:extLst>
              <a:ext uri="{FF2B5EF4-FFF2-40B4-BE49-F238E27FC236}">
                <a16:creationId xmlns:a16="http://schemas.microsoft.com/office/drawing/2014/main" id="{27542DB2-FC9D-0D88-23A6-3626487B700B}"/>
              </a:ext>
            </a:extLst>
          </p:cNvPr>
          <p:cNvPicPr>
            <a:picLocks noChangeAspect="1"/>
          </p:cNvPicPr>
          <p:nvPr/>
        </p:nvPicPr>
        <p:blipFill>
          <a:blip r:embed="rId4"/>
          <a:stretch>
            <a:fillRect/>
          </a:stretch>
        </p:blipFill>
        <p:spPr>
          <a:xfrm>
            <a:off x="6786583" y="1280159"/>
            <a:ext cx="3980031" cy="3980031"/>
          </a:xfrm>
          <a:prstGeom prst="rect">
            <a:avLst/>
          </a:prstGeom>
        </p:spPr>
      </p:pic>
    </p:spTree>
    <p:extLst>
      <p:ext uri="{BB962C8B-B14F-4D97-AF65-F5344CB8AC3E}">
        <p14:creationId xmlns:p14="http://schemas.microsoft.com/office/powerpoint/2010/main" val="138242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6E86-0D64-BF62-B99F-F80897E5AA46}"/>
              </a:ext>
            </a:extLst>
          </p:cNvPr>
          <p:cNvSpPr>
            <a:spLocks noGrp="1"/>
          </p:cNvSpPr>
          <p:nvPr>
            <p:ph type="title"/>
          </p:nvPr>
        </p:nvSpPr>
        <p:spPr/>
        <p:txBody>
          <a:bodyPr/>
          <a:lstStyle/>
          <a:p>
            <a:r>
              <a:rPr lang="en-US" dirty="0"/>
              <a:t>Approaches</a:t>
            </a:r>
          </a:p>
        </p:txBody>
      </p:sp>
      <p:sp>
        <p:nvSpPr>
          <p:cNvPr id="3" name="Content Placeholder 2">
            <a:extLst>
              <a:ext uri="{FF2B5EF4-FFF2-40B4-BE49-F238E27FC236}">
                <a16:creationId xmlns:a16="http://schemas.microsoft.com/office/drawing/2014/main" id="{FC861B8E-B1D9-B594-8792-B4521049EAE6}"/>
              </a:ext>
            </a:extLst>
          </p:cNvPr>
          <p:cNvSpPr>
            <a:spLocks noGrp="1"/>
          </p:cNvSpPr>
          <p:nvPr>
            <p:ph idx="1"/>
          </p:nvPr>
        </p:nvSpPr>
        <p:spPr>
          <a:xfrm>
            <a:off x="172805" y="5074156"/>
            <a:ext cx="3439133" cy="1018246"/>
          </a:xfrm>
        </p:spPr>
        <p:txBody>
          <a:bodyPr>
            <a:normAutofit/>
          </a:bodyPr>
          <a:lstStyle/>
          <a:p>
            <a:pPr marL="0" indent="0">
              <a:buNone/>
            </a:pPr>
            <a:r>
              <a:rPr lang="en-US" sz="1800">
                <a:latin typeface="+mj-lt"/>
              </a:rPr>
              <a:t>Integrating computational biology</a:t>
            </a:r>
            <a:endParaRPr lang="en-US" sz="1800" dirty="0">
              <a:latin typeface="+mj-lt"/>
            </a:endParaRPr>
          </a:p>
        </p:txBody>
      </p:sp>
      <p:sp>
        <p:nvSpPr>
          <p:cNvPr id="5" name="Content Placeholder 2">
            <a:extLst>
              <a:ext uri="{FF2B5EF4-FFF2-40B4-BE49-F238E27FC236}">
                <a16:creationId xmlns:a16="http://schemas.microsoft.com/office/drawing/2014/main" id="{17AEA414-6AB0-3621-BCCC-0EA0A3F4A60B}"/>
              </a:ext>
            </a:extLst>
          </p:cNvPr>
          <p:cNvSpPr txBox="1">
            <a:spLocks/>
          </p:cNvSpPr>
          <p:nvPr/>
        </p:nvSpPr>
        <p:spPr>
          <a:xfrm>
            <a:off x="4687664" y="5074156"/>
            <a:ext cx="2682668" cy="10182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Studying mosquito genetics &amp; environmental factors</a:t>
            </a:r>
            <a:endParaRPr lang="en-US" sz="1600" dirty="0"/>
          </a:p>
        </p:txBody>
      </p:sp>
      <p:sp>
        <p:nvSpPr>
          <p:cNvPr id="6" name="Content Placeholder 2">
            <a:extLst>
              <a:ext uri="{FF2B5EF4-FFF2-40B4-BE49-F238E27FC236}">
                <a16:creationId xmlns:a16="http://schemas.microsoft.com/office/drawing/2014/main" id="{FD158571-563E-4D8C-7359-CDCABDABA215}"/>
              </a:ext>
            </a:extLst>
          </p:cNvPr>
          <p:cNvSpPr txBox="1">
            <a:spLocks/>
          </p:cNvSpPr>
          <p:nvPr/>
        </p:nvSpPr>
        <p:spPr>
          <a:xfrm>
            <a:off x="8728990" y="5074156"/>
            <a:ext cx="2806510" cy="10182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Enhancing predictive models</a:t>
            </a:r>
            <a:endParaRPr lang="en-US" sz="1600" dirty="0"/>
          </a:p>
        </p:txBody>
      </p:sp>
      <p:pic>
        <p:nvPicPr>
          <p:cNvPr id="12" name="Picture 11" descr="A black and white logo&#10;&#10;Description automatically generated">
            <a:extLst>
              <a:ext uri="{FF2B5EF4-FFF2-40B4-BE49-F238E27FC236}">
                <a16:creationId xmlns:a16="http://schemas.microsoft.com/office/drawing/2014/main" id="{9138E6A6-8589-27E6-08EE-4577AFA13E36}"/>
              </a:ext>
            </a:extLst>
          </p:cNvPr>
          <p:cNvPicPr>
            <a:picLocks noChangeAspect="1"/>
          </p:cNvPicPr>
          <p:nvPr/>
        </p:nvPicPr>
        <p:blipFill>
          <a:blip r:embed="rId3"/>
          <a:stretch>
            <a:fillRect/>
          </a:stretch>
        </p:blipFill>
        <p:spPr>
          <a:xfrm>
            <a:off x="4687664" y="2447730"/>
            <a:ext cx="2471744" cy="2471744"/>
          </a:xfrm>
          <a:prstGeom prst="rect">
            <a:avLst/>
          </a:prstGeom>
        </p:spPr>
      </p:pic>
      <p:pic>
        <p:nvPicPr>
          <p:cNvPr id="14" name="Picture 13" descr="A circular black and white logo&#10;&#10;Description automatically generated">
            <a:extLst>
              <a:ext uri="{FF2B5EF4-FFF2-40B4-BE49-F238E27FC236}">
                <a16:creationId xmlns:a16="http://schemas.microsoft.com/office/drawing/2014/main" id="{F91F2209-63AF-8941-10F9-0B4CE684D80E}"/>
              </a:ext>
            </a:extLst>
          </p:cNvPr>
          <p:cNvPicPr>
            <a:picLocks noChangeAspect="1"/>
          </p:cNvPicPr>
          <p:nvPr/>
        </p:nvPicPr>
        <p:blipFill>
          <a:blip r:embed="rId4"/>
          <a:stretch>
            <a:fillRect/>
          </a:stretch>
        </p:blipFill>
        <p:spPr>
          <a:xfrm>
            <a:off x="656500" y="2447730"/>
            <a:ext cx="2471744" cy="2471744"/>
          </a:xfrm>
          <a:prstGeom prst="rect">
            <a:avLst/>
          </a:prstGeom>
        </p:spPr>
      </p:pic>
      <p:pic>
        <p:nvPicPr>
          <p:cNvPr id="18" name="Picture 17" descr="A black and white illustration of a crystal ball&#10;&#10;Description automatically generated">
            <a:extLst>
              <a:ext uri="{FF2B5EF4-FFF2-40B4-BE49-F238E27FC236}">
                <a16:creationId xmlns:a16="http://schemas.microsoft.com/office/drawing/2014/main" id="{2B9514EC-C658-542F-93D7-C6EF3AF562DE}"/>
              </a:ext>
            </a:extLst>
          </p:cNvPr>
          <p:cNvPicPr>
            <a:picLocks noChangeAspect="1"/>
          </p:cNvPicPr>
          <p:nvPr/>
        </p:nvPicPr>
        <p:blipFill>
          <a:blip r:embed="rId5"/>
          <a:stretch>
            <a:fillRect/>
          </a:stretch>
        </p:blipFill>
        <p:spPr>
          <a:xfrm>
            <a:off x="8718828" y="2447730"/>
            <a:ext cx="2471744" cy="2471744"/>
          </a:xfrm>
          <a:prstGeom prst="rect">
            <a:avLst/>
          </a:prstGeom>
        </p:spPr>
      </p:pic>
    </p:spTree>
    <p:extLst>
      <p:ext uri="{BB962C8B-B14F-4D97-AF65-F5344CB8AC3E}">
        <p14:creationId xmlns:p14="http://schemas.microsoft.com/office/powerpoint/2010/main" val="3126675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1A08AD3-2817-4F0C-1120-A6CB55317A4A}"/>
              </a:ext>
            </a:extLst>
          </p:cNvPr>
          <p:cNvSpPr txBox="1"/>
          <p:nvPr/>
        </p:nvSpPr>
        <p:spPr>
          <a:xfrm>
            <a:off x="1524000" y="929452"/>
            <a:ext cx="9144000" cy="2526738"/>
          </a:xfrm>
          <a:prstGeom prst="rect">
            <a:avLst/>
          </a:prstGeom>
        </p:spPr>
        <p:txBody>
          <a:bodyPr vert="horz" lIns="91440" tIns="45720" rIns="91440" bIns="45720" rtlCol="0" anchor="b">
            <a:normAutofit/>
          </a:bodyPr>
          <a:lstStyle/>
          <a:p>
            <a:pPr algn="ctr">
              <a:spcBef>
                <a:spcPct val="0"/>
              </a:spcBef>
              <a:spcAft>
                <a:spcPts val="600"/>
              </a:spcAft>
            </a:pPr>
            <a:r>
              <a:rPr lang="en-US" altLang="zh-CN" sz="8800" dirty="0">
                <a:solidFill>
                  <a:srgbClr val="FFFFFF"/>
                </a:solidFill>
                <a:latin typeface="+mj-lt"/>
                <a:ea typeface="+mj-ea"/>
                <a:cs typeface="+mj-cs"/>
              </a:rPr>
              <a:t>2.</a:t>
            </a:r>
            <a:r>
              <a:rPr lang="zh-CN" altLang="en-US" sz="8800" dirty="0">
                <a:solidFill>
                  <a:srgbClr val="FFFFFF"/>
                </a:solidFill>
                <a:latin typeface="+mj-lt"/>
                <a:ea typeface="+mj-ea"/>
                <a:cs typeface="+mj-cs"/>
              </a:rPr>
              <a:t> </a:t>
            </a:r>
            <a:r>
              <a:rPr lang="en-US" altLang="zh-CN" sz="8800" dirty="0">
                <a:solidFill>
                  <a:srgbClr val="FFFFFF"/>
                </a:solidFill>
                <a:latin typeface="+mj-lt"/>
                <a:ea typeface="+mj-ea"/>
                <a:cs typeface="+mj-cs"/>
              </a:rPr>
              <a:t>Previous Work</a:t>
            </a:r>
            <a:endParaRPr lang="en-US" sz="8800" dirty="0">
              <a:solidFill>
                <a:srgbClr val="FFFFFF"/>
              </a:solidFill>
              <a:latin typeface="+mj-lt"/>
              <a:ea typeface="+mj-ea"/>
              <a:cs typeface="+mj-cs"/>
            </a:endParaRPr>
          </a:p>
        </p:txBody>
      </p:sp>
      <p:sp>
        <p:nvSpPr>
          <p:cNvPr id="15" name="Rectangle 14">
            <a:extLst>
              <a:ext uri="{FF2B5EF4-FFF2-40B4-BE49-F238E27FC236}">
                <a16:creationId xmlns:a16="http://schemas.microsoft.com/office/drawing/2014/main" id="{08FD86A2-82CE-48F4-B78A-8B9CA7BA2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38552"/>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29745</TotalTime>
  <Words>8254</Words>
  <Application>Microsoft Macintosh PowerPoint</Application>
  <PresentationFormat>Widescreen</PresentationFormat>
  <Paragraphs>1259</Paragraphs>
  <Slides>78</Slides>
  <Notes>54</Notes>
  <HiddenSlides>11</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78</vt:i4>
      </vt:variant>
    </vt:vector>
  </HeadingPairs>
  <TitlesOfParts>
    <vt:vector size="94" baseType="lpstr">
      <vt:lpstr>Google Sans</vt:lpstr>
      <vt:lpstr>GyrePagellaMathJax_Main</vt:lpstr>
      <vt:lpstr>GyrePagellaMathJax_Normal</vt:lpstr>
      <vt:lpstr>KaTeX_Main</vt:lpstr>
      <vt:lpstr>Söhne</vt:lpstr>
      <vt:lpstr>URWPalladioL</vt:lpstr>
      <vt:lpstr>Aptos</vt:lpstr>
      <vt:lpstr>Aptos Narrow</vt:lpstr>
      <vt:lpstr>Arial</vt:lpstr>
      <vt:lpstr>Calibri</vt:lpstr>
      <vt:lpstr>Helvetica Neue</vt:lpstr>
      <vt:lpstr>Lato</vt:lpstr>
      <vt:lpstr>Menlo</vt:lpstr>
      <vt:lpstr>Roboto</vt:lpstr>
      <vt:lpstr>Times New Roman</vt:lpstr>
      <vt:lpstr>SketchyVTI</vt:lpstr>
      <vt:lpstr>Harnessing Computational Tools and Complex Biological Data for Environmental and Health Applications</vt:lpstr>
      <vt:lpstr>Content</vt:lpstr>
      <vt:lpstr>PowerPoint Presentation</vt:lpstr>
      <vt:lpstr>Background</vt:lpstr>
      <vt:lpstr>Innovation</vt:lpstr>
      <vt:lpstr>Aims</vt:lpstr>
      <vt:lpstr>Adding a table of the publications </vt:lpstr>
      <vt:lpstr>Approaches</vt:lpstr>
      <vt:lpstr>PowerPoint Presentation</vt:lpstr>
      <vt:lpstr>ADAP-KDB and Metabolic Signature Discovery</vt:lpstr>
      <vt:lpstr>I. ADAP-KDB Prescreening Algorithm</vt:lpstr>
      <vt:lpstr>ADAP-KDB Prescreening Results</vt:lpstr>
      <vt:lpstr>II. Metabolic Signature Workflow</vt:lpstr>
      <vt:lpstr>Variable Influence on Projection (VIP)</vt:lpstr>
      <vt:lpstr>Metabolic Signature Work - Example</vt:lpstr>
      <vt:lpstr>Permutation Test on Control Group and Group 7 (48 hours)</vt:lpstr>
      <vt:lpstr>ANOVA Test on Group 1 and Group 7</vt:lpstr>
      <vt:lpstr>Why NOT Univariate Statistics</vt:lpstr>
      <vt:lpstr>3.Cx. Tarsalis Population Genetics</vt:lpstr>
      <vt:lpstr>Workflow</vt:lpstr>
      <vt:lpstr>Sample Collection</vt:lpstr>
      <vt:lpstr>Genome Sequencing and Assembly</vt:lpstr>
      <vt:lpstr>RAD-Seq for Genetic Variation</vt:lpstr>
      <vt:lpstr>Workflow</vt:lpstr>
      <vt:lpstr>Pop. Structure - ADMIXTURE</vt:lpstr>
      <vt:lpstr>ADMIXTURE – Supplemental Data</vt:lpstr>
      <vt:lpstr>Pop. Structure – AMOVA</vt:lpstr>
      <vt:lpstr>Pop. Structure – AMOVA Significance</vt:lpstr>
      <vt:lpstr>Pop. Structure – IBD &amp; IBE Visualization</vt:lpstr>
      <vt:lpstr>Pop. Structure – IBD &amp; IBE Quantification</vt:lpstr>
      <vt:lpstr>IBD &amp; IBE Supplementary Results</vt:lpstr>
      <vt:lpstr>IBD &amp; IBE Supplementary Results</vt:lpstr>
      <vt:lpstr>Workflow</vt:lpstr>
      <vt:lpstr>GEA - LFMM</vt:lpstr>
      <vt:lpstr>GEA - LFMM</vt:lpstr>
      <vt:lpstr>GEA - RDA</vt:lpstr>
      <vt:lpstr>GEA - RDA Results</vt:lpstr>
      <vt:lpstr>Workflow</vt:lpstr>
      <vt:lpstr>SNPs under Selection</vt:lpstr>
      <vt:lpstr>Workflow</vt:lpstr>
      <vt:lpstr>Functional Gene Annotation</vt:lpstr>
      <vt:lpstr>GEA and Selection Overlapping</vt:lpstr>
      <vt:lpstr>SIFT</vt:lpstr>
      <vt:lpstr>SIFT</vt:lpstr>
      <vt:lpstr>Can Env. Alone Predict WNV?</vt:lpstr>
      <vt:lpstr>4. WNV Prediction</vt:lpstr>
      <vt:lpstr>Data Source -- Disease Data</vt:lpstr>
      <vt:lpstr>WNV Transmission Cycle</vt:lpstr>
      <vt:lpstr>Data Source --  Env. &amp; Dem. Data</vt:lpstr>
      <vt:lpstr>Challenges in Data Collection</vt:lpstr>
      <vt:lpstr>Workflow</vt:lpstr>
      <vt:lpstr>Data Check (Kendall’s Tau Test)</vt:lpstr>
      <vt:lpstr>Data Check (Kendall’s Tau Test)</vt:lpstr>
      <vt:lpstr>Data Check -- PCA on National Data</vt:lpstr>
      <vt:lpstr>Workflow</vt:lpstr>
      <vt:lpstr>Methodology -- Prediction Models</vt:lpstr>
      <vt:lpstr>Spatial Correlation between Different County Location in California</vt:lpstr>
      <vt:lpstr>Workflow</vt:lpstr>
      <vt:lpstr>Preliminary Data --  Predicting National WNND</vt:lpstr>
      <vt:lpstr>Neural Network Results</vt:lpstr>
      <vt:lpstr>Preliminary Data – Predicting National WNND with PCA</vt:lpstr>
      <vt:lpstr>Preliminary Data – Challenges</vt:lpstr>
      <vt:lpstr>National Modeling for Each State Cases</vt:lpstr>
      <vt:lpstr>Permutation Test on Each State SVM Model</vt:lpstr>
      <vt:lpstr>WNV Binary Prediction – All Organisms</vt:lpstr>
      <vt:lpstr>Preliminary Data – Challenges</vt:lpstr>
      <vt:lpstr>Imbalance Issue – CDC Annual Human </vt:lpstr>
      <vt:lpstr>Subsampling – National Model Annual WNND</vt:lpstr>
      <vt:lpstr>Subsampling – State Model Annual WNND</vt:lpstr>
      <vt:lpstr>Preliminary Data – Challenges</vt:lpstr>
      <vt:lpstr>County-Monthly Granularity Data - CA</vt:lpstr>
      <vt:lpstr>County-Monthly Granularity Data - CA</vt:lpstr>
      <vt:lpstr>Predict California WNND Cases</vt:lpstr>
      <vt:lpstr>Other Works Has Done</vt:lpstr>
      <vt:lpstr>Summary</vt:lpstr>
      <vt:lpstr>PowerPoint Presentation</vt:lpstr>
      <vt:lpstr>Project Timeline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Bioinformatics: Harnessing Computational Tools and Complex Biological Data for Environmental and Health Applications</dc:title>
  <dc:creator>Yunfei Liao</dc:creator>
  <cp:lastModifiedBy>Yunfei Liao</cp:lastModifiedBy>
  <cp:revision>95</cp:revision>
  <dcterms:created xsi:type="dcterms:W3CDTF">2024-04-03T13:39:24Z</dcterms:created>
  <dcterms:modified xsi:type="dcterms:W3CDTF">2024-06-18T19:41:04Z</dcterms:modified>
</cp:coreProperties>
</file>